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308" r:id="rId4"/>
    <p:sldId id="297" r:id="rId5"/>
    <p:sldId id="309" r:id="rId6"/>
    <p:sldId id="271" r:id="rId7"/>
    <p:sldId id="296" r:id="rId8"/>
    <p:sldId id="310" r:id="rId9"/>
    <p:sldId id="311" r:id="rId10"/>
    <p:sldId id="312" r:id="rId11"/>
    <p:sldId id="292" r:id="rId12"/>
    <p:sldId id="314" r:id="rId13"/>
    <p:sldId id="315" r:id="rId14"/>
    <p:sldId id="320" r:id="rId15"/>
    <p:sldId id="317" r:id="rId16"/>
    <p:sldId id="318" r:id="rId17"/>
    <p:sldId id="319" r:id="rId18"/>
    <p:sldId id="316" r:id="rId19"/>
    <p:sldId id="295" r:id="rId20"/>
    <p:sldId id="294" r:id="rId21"/>
    <p:sldId id="270" r:id="rId22"/>
    <p:sldId id="25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B27"/>
    <a:srgbClr val="F4B6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2" autoAdjust="0"/>
  </p:normalViewPr>
  <p:slideViewPr>
    <p:cSldViewPr snapToGrid="0" snapToObjects="1">
      <p:cViewPr varScale="1">
        <p:scale>
          <a:sx n="72" d="100"/>
          <a:sy n="72" d="100"/>
        </p:scale>
        <p:origin x="135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PT"/>
              <a:t>Clique para editar o estilo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Clique para editar o estilo do subtítulo do Modelo Global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‹Nº›</a:t>
            </a:fld>
            <a:endParaRPr lang="en-US"/>
          </a:p>
        </p:txBody>
      </p:sp>
    </p:spTree>
    <p:extLst>
      <p:ext uri="{BB962C8B-B14F-4D97-AF65-F5344CB8AC3E}">
        <p14:creationId xmlns:p14="http://schemas.microsoft.com/office/powerpoint/2010/main" val="2229776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‹Nº›</a:t>
            </a:fld>
            <a:endParaRPr lang="en-US"/>
          </a:p>
        </p:txBody>
      </p:sp>
    </p:spTree>
    <p:extLst>
      <p:ext uri="{BB962C8B-B14F-4D97-AF65-F5344CB8AC3E}">
        <p14:creationId xmlns:p14="http://schemas.microsoft.com/office/powerpoint/2010/main" val="118641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‹Nº›</a:t>
            </a:fld>
            <a:endParaRPr lang="en-US"/>
          </a:p>
        </p:txBody>
      </p:sp>
    </p:spTree>
    <p:extLst>
      <p:ext uri="{BB962C8B-B14F-4D97-AF65-F5344CB8AC3E}">
        <p14:creationId xmlns:p14="http://schemas.microsoft.com/office/powerpoint/2010/main" val="2309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BEF88C31-8E23-3844-ACA8-78D70AA94D0C}"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‹Nº›</a:t>
            </a:fld>
            <a:endParaRPr lang="en-US"/>
          </a:p>
        </p:txBody>
      </p:sp>
    </p:spTree>
    <p:extLst>
      <p:ext uri="{BB962C8B-B14F-4D97-AF65-F5344CB8AC3E}">
        <p14:creationId xmlns:p14="http://schemas.microsoft.com/office/powerpoint/2010/main" val="298126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BEF88C31-8E23-3844-ACA8-78D70AA94D0C}"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660C4-A91E-5B43-8F1A-DF43210BE89F}" type="slidenum">
              <a:rPr lang="en-US" smtClean="0"/>
              <a:t>‹Nº›</a:t>
            </a:fld>
            <a:endParaRPr lang="en-US"/>
          </a:p>
        </p:txBody>
      </p:sp>
    </p:spTree>
    <p:extLst>
      <p:ext uri="{BB962C8B-B14F-4D97-AF65-F5344CB8AC3E}">
        <p14:creationId xmlns:p14="http://schemas.microsoft.com/office/powerpoint/2010/main" val="3672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Date Placeholder 4"/>
          <p:cNvSpPr>
            <a:spLocks noGrp="1"/>
          </p:cNvSpPr>
          <p:nvPr>
            <p:ph type="dt" sz="half" idx="10"/>
          </p:nvPr>
        </p:nvSpPr>
        <p:spPr/>
        <p:txBody>
          <a:bodyPr/>
          <a:lstStyle/>
          <a:p>
            <a:fld id="{BEF88C31-8E23-3844-ACA8-78D70AA94D0C}"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t>‹Nº›</a:t>
            </a:fld>
            <a:endParaRPr lang="en-US"/>
          </a:p>
        </p:txBody>
      </p:sp>
    </p:spTree>
    <p:extLst>
      <p:ext uri="{BB962C8B-B14F-4D97-AF65-F5344CB8AC3E}">
        <p14:creationId xmlns:p14="http://schemas.microsoft.com/office/powerpoint/2010/main" val="134284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Clique para editar o estilo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BEF88C31-8E23-3844-ACA8-78D70AA94D0C}"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F660C4-A91E-5B43-8F1A-DF43210BE89F}" type="slidenum">
              <a:rPr lang="en-US" smtClean="0"/>
              <a:t>‹Nº›</a:t>
            </a:fld>
            <a:endParaRPr lang="en-US"/>
          </a:p>
        </p:txBody>
      </p:sp>
    </p:spTree>
    <p:extLst>
      <p:ext uri="{BB962C8B-B14F-4D97-AF65-F5344CB8AC3E}">
        <p14:creationId xmlns:p14="http://schemas.microsoft.com/office/powerpoint/2010/main" val="312877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Date Placeholder 2"/>
          <p:cNvSpPr>
            <a:spLocks noGrp="1"/>
          </p:cNvSpPr>
          <p:nvPr>
            <p:ph type="dt" sz="half" idx="10"/>
          </p:nvPr>
        </p:nvSpPr>
        <p:spPr/>
        <p:txBody>
          <a:bodyPr/>
          <a:lstStyle/>
          <a:p>
            <a:fld id="{BEF88C31-8E23-3844-ACA8-78D70AA94D0C}"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F660C4-A91E-5B43-8F1A-DF43210BE89F}" type="slidenum">
              <a:rPr lang="en-US" smtClean="0"/>
              <a:t>‹Nº›</a:t>
            </a:fld>
            <a:endParaRPr lang="en-US"/>
          </a:p>
        </p:txBody>
      </p:sp>
    </p:spTree>
    <p:extLst>
      <p:ext uri="{BB962C8B-B14F-4D97-AF65-F5344CB8AC3E}">
        <p14:creationId xmlns:p14="http://schemas.microsoft.com/office/powerpoint/2010/main" val="325006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88C31-8E23-3844-ACA8-78D70AA94D0C}"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F660C4-A91E-5B43-8F1A-DF43210BE89F}" type="slidenum">
              <a:rPr lang="en-US" smtClean="0"/>
              <a:t>‹Nº›</a:t>
            </a:fld>
            <a:endParaRPr lang="en-US"/>
          </a:p>
        </p:txBody>
      </p:sp>
    </p:spTree>
    <p:extLst>
      <p:ext uri="{BB962C8B-B14F-4D97-AF65-F5344CB8AC3E}">
        <p14:creationId xmlns:p14="http://schemas.microsoft.com/office/powerpoint/2010/main" val="86054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EF88C31-8E23-3844-ACA8-78D70AA94D0C}"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t>‹Nº›</a:t>
            </a:fld>
            <a:endParaRPr lang="en-US"/>
          </a:p>
        </p:txBody>
      </p:sp>
    </p:spTree>
    <p:extLst>
      <p:ext uri="{BB962C8B-B14F-4D97-AF65-F5344CB8AC3E}">
        <p14:creationId xmlns:p14="http://schemas.microsoft.com/office/powerpoint/2010/main" val="152575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BEF88C31-8E23-3844-ACA8-78D70AA94D0C}"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660C4-A91E-5B43-8F1A-DF43210BE89F}" type="slidenum">
              <a:rPr lang="en-US" smtClean="0"/>
              <a:t>‹Nº›</a:t>
            </a:fld>
            <a:endParaRPr lang="en-US"/>
          </a:p>
        </p:txBody>
      </p:sp>
    </p:spTree>
    <p:extLst>
      <p:ext uri="{BB962C8B-B14F-4D97-AF65-F5344CB8AC3E}">
        <p14:creationId xmlns:p14="http://schemas.microsoft.com/office/powerpoint/2010/main" val="229506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88C31-8E23-3844-ACA8-78D70AA94D0C}" type="datetimeFigureOut">
              <a:rPr lang="en-US" smtClean="0"/>
              <a:t>10/29/2021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660C4-A91E-5B43-8F1A-DF43210BE89F}" type="slidenum">
              <a:rPr lang="en-US" smtClean="0"/>
              <a:t>‹Nº›</a:t>
            </a:fld>
            <a:endParaRPr lang="en-US"/>
          </a:p>
        </p:txBody>
      </p:sp>
    </p:spTree>
    <p:extLst>
      <p:ext uri="{BB962C8B-B14F-4D97-AF65-F5344CB8AC3E}">
        <p14:creationId xmlns:p14="http://schemas.microsoft.com/office/powerpoint/2010/main" val="2372030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hyperlink" Target="https://ec.europa.eu/digital-single-market/en/digital-skills-jobs-coalition-initiatives" TargetMode="External"/><Relationship Id="rId13" Type="http://schemas.openxmlformats.org/officeDocument/2006/relationships/hyperlink" Target="https://guides.library.upenn.edu/copyright/onlinecourses" TargetMode="External"/><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hyperlink" Target="https://elearnmag.acm.org/featured.cfm?aid=3340674"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s://www.w3.org/WAI/fundamentals/accessibility-intro/" TargetMode="External"/><Relationship Id="rId5" Type="http://schemas.openxmlformats.org/officeDocument/2006/relationships/image" Target="../media/image5.png"/><Relationship Id="rId10" Type="http://schemas.openxmlformats.org/officeDocument/2006/relationships/hyperlink" Target="https://www.pwc.com/gx/en/government-public-sector-research/pdf/pwc-digital-skills-eng.pdf" TargetMode="External"/><Relationship Id="rId4" Type="http://schemas.openxmlformats.org/officeDocument/2006/relationships/image" Target="../media/image3.png"/><Relationship Id="rId9" Type="http://schemas.openxmlformats.org/officeDocument/2006/relationships/hyperlink" Target="https://ec.europa.eu/jrc/en/publication/eur-scientific-and-technical-research-reports/european-framework-digital-competence-educators-digcompedu"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IMINY_FUNDO_VERDE.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8372" t="13155" r="37054" b="10530"/>
          <a:stretch/>
        </p:blipFill>
        <p:spPr>
          <a:xfrm>
            <a:off x="152400" y="106680"/>
            <a:ext cx="6705600" cy="6527800"/>
          </a:xfrm>
          <a:prstGeom prst="rect">
            <a:avLst/>
          </a:prstGeom>
        </p:spPr>
      </p:pic>
      <p:pic>
        <p:nvPicPr>
          <p:cNvPr id="5" name="Picture 4" descr="JIMINY_FUNDO_LARANJA.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sp>
        <p:nvSpPr>
          <p:cNvPr id="3" name="Subtitle 2"/>
          <p:cNvSpPr>
            <a:spLocks noGrp="1"/>
          </p:cNvSpPr>
          <p:nvPr>
            <p:ph type="subTitle" idx="1"/>
          </p:nvPr>
        </p:nvSpPr>
        <p:spPr>
          <a:xfrm>
            <a:off x="7281243" y="731622"/>
            <a:ext cx="1376088" cy="4386068"/>
          </a:xfrm>
        </p:spPr>
        <p:txBody>
          <a:bodyPr>
            <a:normAutofit/>
          </a:bodyPr>
          <a:lstStyle/>
          <a:p>
            <a:pPr algn="l"/>
            <a:r>
              <a:rPr lang="ro-RO" sz="18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2.1 </a:t>
            </a:r>
            <a:r>
              <a:rPr lang="es-ES" sz="16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¿Qué son las competencias digitales y por qué las necesitamos?</a:t>
            </a:r>
            <a:endParaRPr lang="ro-RO" sz="1600" b="1" dirty="0">
              <a:solidFill>
                <a:srgbClr val="70AD47"/>
              </a:solidFill>
              <a:effectLst>
                <a:outerShdw blurRad="12700" dist="38100" dir="2700000" algn="tl">
                  <a:schemeClr val="accent5">
                    <a:lumMod val="60000"/>
                    <a:lumOff val="40000"/>
                  </a:schemeClr>
                </a:outerShdw>
              </a:effectLst>
              <a:latin typeface="Calibri" panose="020F0502020204030204" pitchFamily="34" charset="0"/>
              <a:cs typeface="Times New Roman" panose="02020603050405020304" pitchFamily="18" charset="0"/>
            </a:endParaRPr>
          </a:p>
          <a:p>
            <a:pPr algn="l"/>
            <a:r>
              <a:rPr lang="es-ES" sz="1600" b="1" dirty="0">
                <a:ln>
                  <a:noFill/>
                </a:ln>
                <a:solidFill>
                  <a:srgbClr val="70AD47"/>
                </a:solidFill>
                <a:effectLst>
                  <a:outerShdw blurRad="12700" dist="38100" dir="2700000" algn="tl">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¿Cómo utilizar los recursos/contenidos digitales?</a:t>
            </a:r>
            <a:endParaRPr lang="en-US" sz="1600" b="1" dirty="0">
              <a:latin typeface="Century Gothic"/>
              <a:cs typeface="Century Gothic"/>
            </a:endParaRPr>
          </a:p>
        </p:txBody>
      </p:sp>
      <p:sp>
        <p:nvSpPr>
          <p:cNvPr id="9" name="Title 8"/>
          <p:cNvSpPr>
            <a:spLocks noGrp="1"/>
          </p:cNvSpPr>
          <p:nvPr>
            <p:ph type="ctrTitle"/>
          </p:nvPr>
        </p:nvSpPr>
        <p:spPr>
          <a:xfrm>
            <a:off x="226447" y="306578"/>
            <a:ext cx="5961311" cy="1470025"/>
          </a:xfrm>
        </p:spPr>
        <p:txBody>
          <a:bodyPr>
            <a:normAutofit fontScale="90000"/>
          </a:bodyPr>
          <a:lstStyle/>
          <a:p>
            <a:r>
              <a:rPr lang="pl-PL" b="1" dirty="0">
                <a:solidFill>
                  <a:schemeClr val="tx1">
                    <a:lumMod val="75000"/>
                    <a:lumOff val="25000"/>
                  </a:schemeClr>
                </a:solidFill>
                <a:latin typeface="Century Gothic"/>
                <a:cs typeface="Century Gothic"/>
              </a:rPr>
              <a:t>M</a:t>
            </a:r>
            <a:r>
              <a:rPr lang="es-ES" b="1" dirty="0" err="1">
                <a:solidFill>
                  <a:schemeClr val="tx1">
                    <a:lumMod val="75000"/>
                    <a:lumOff val="25000"/>
                  </a:schemeClr>
                </a:solidFill>
                <a:latin typeface="Century Gothic"/>
                <a:cs typeface="Century Gothic"/>
              </a:rPr>
              <a:t>ó</a:t>
            </a:r>
            <a:r>
              <a:rPr lang="pl-PL" b="1" dirty="0">
                <a:solidFill>
                  <a:schemeClr val="tx1">
                    <a:lumMod val="75000"/>
                    <a:lumOff val="25000"/>
                  </a:schemeClr>
                </a:solidFill>
                <a:latin typeface="Century Gothic"/>
                <a:cs typeface="Century Gothic"/>
              </a:rPr>
              <a:t>dul</a:t>
            </a:r>
            <a:r>
              <a:rPr lang="es-ES" b="1" dirty="0">
                <a:solidFill>
                  <a:schemeClr val="tx1">
                    <a:lumMod val="75000"/>
                    <a:lumOff val="25000"/>
                  </a:schemeClr>
                </a:solidFill>
                <a:latin typeface="Century Gothic"/>
                <a:cs typeface="Century Gothic"/>
              </a:rPr>
              <a:t>o</a:t>
            </a:r>
            <a:r>
              <a:rPr lang="pl-PL" b="1" dirty="0">
                <a:solidFill>
                  <a:schemeClr val="tx1">
                    <a:lumMod val="75000"/>
                    <a:lumOff val="25000"/>
                  </a:schemeClr>
                </a:solidFill>
                <a:latin typeface="Century Gothic"/>
                <a:cs typeface="Century Gothic"/>
              </a:rPr>
              <a:t> 2</a:t>
            </a:r>
            <a:br>
              <a:rPr lang="pl-PL" b="1" dirty="0">
                <a:solidFill>
                  <a:schemeClr val="tx1">
                    <a:lumMod val="75000"/>
                    <a:lumOff val="25000"/>
                  </a:schemeClr>
                </a:solidFill>
                <a:latin typeface="Century Gothic"/>
                <a:cs typeface="Century Gothic"/>
              </a:rPr>
            </a:br>
            <a:r>
              <a:rPr lang="es-ES" b="1" dirty="0">
                <a:solidFill>
                  <a:schemeClr val="tx1">
                    <a:lumMod val="75000"/>
                    <a:lumOff val="25000"/>
                  </a:schemeClr>
                </a:solidFill>
                <a:latin typeface="Century Gothic"/>
                <a:cs typeface="Century Gothic"/>
              </a:rPr>
              <a:t>SENSIBILIZACIÓN DIGITAL</a:t>
            </a:r>
            <a:endParaRPr lang="en-US" b="1" dirty="0">
              <a:solidFill>
                <a:schemeClr val="tx1">
                  <a:lumMod val="75000"/>
                  <a:lumOff val="25000"/>
                </a:schemeClr>
              </a:solidFill>
              <a:latin typeface="Century Gothic"/>
              <a:cs typeface="Century Gothic"/>
            </a:endParaRPr>
          </a:p>
        </p:txBody>
      </p:sp>
      <p:pic>
        <p:nvPicPr>
          <p:cNvPr id="10" name="Picture 9"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066" y="5748914"/>
            <a:ext cx="1706538" cy="347907"/>
          </a:xfrm>
          <a:prstGeom prst="rect">
            <a:avLst/>
          </a:prstGeom>
        </p:spPr>
      </p:pic>
      <p:sp>
        <p:nvSpPr>
          <p:cNvPr id="13" name="Rectangle 12"/>
          <p:cNvSpPr/>
          <p:nvPr/>
        </p:nvSpPr>
        <p:spPr>
          <a:xfrm>
            <a:off x="310737" y="6158510"/>
            <a:ext cx="3476181" cy="369332"/>
          </a:xfrm>
          <a:prstGeom prst="rect">
            <a:avLst/>
          </a:prstGeom>
        </p:spPr>
        <p:txBody>
          <a:bodyPr wrap="square">
            <a:spAutoFit/>
          </a:bodyPr>
          <a:lstStyle/>
          <a:p>
            <a:pPr algn="just"/>
            <a:r>
              <a:rPr lang="en-GB" sz="600" dirty="0">
                <a:solidFill>
                  <a:srgbClr val="FFFFFF"/>
                </a:solidFill>
              </a:rPr>
              <a:t>Este Proyecto (2019-1-R001-KA204-063136) ha </a:t>
            </a:r>
            <a:r>
              <a:rPr lang="en-GB" sz="600" dirty="0" err="1">
                <a:solidFill>
                  <a:srgbClr val="FFFFFF"/>
                </a:solidFill>
              </a:rPr>
              <a:t>sido</a:t>
            </a:r>
            <a:r>
              <a:rPr lang="en-GB" sz="600" dirty="0">
                <a:solidFill>
                  <a:srgbClr val="FFFFFF"/>
                </a:solidFill>
              </a:rPr>
              <a:t> </a:t>
            </a:r>
            <a:r>
              <a:rPr lang="en-GB" sz="600" dirty="0" err="1">
                <a:solidFill>
                  <a:srgbClr val="FFFFFF"/>
                </a:solidFill>
              </a:rPr>
              <a:t>financiado</a:t>
            </a:r>
            <a:r>
              <a:rPr lang="en-GB" sz="600" dirty="0">
                <a:solidFill>
                  <a:srgbClr val="FFFFFF"/>
                </a:solidFill>
              </a:rPr>
              <a:t> con </a:t>
            </a:r>
            <a:r>
              <a:rPr lang="en-GB" sz="600" dirty="0" err="1">
                <a:solidFill>
                  <a:srgbClr val="FFFFFF"/>
                </a:solidFill>
              </a:rPr>
              <a:t>el</a:t>
            </a:r>
            <a:r>
              <a:rPr lang="en-GB" sz="600" dirty="0">
                <a:solidFill>
                  <a:srgbClr val="FFFFFF"/>
                </a:solidFill>
              </a:rPr>
              <a:t> </a:t>
            </a:r>
            <a:r>
              <a:rPr lang="en-GB" sz="600" dirty="0" err="1">
                <a:solidFill>
                  <a:srgbClr val="FFFFFF"/>
                </a:solidFill>
              </a:rPr>
              <a:t>apoyo</a:t>
            </a:r>
            <a:r>
              <a:rPr lang="en-GB" sz="600" dirty="0">
                <a:solidFill>
                  <a:srgbClr val="FFFFFF"/>
                </a:solidFill>
              </a:rPr>
              <a:t>  de la </a:t>
            </a:r>
            <a:r>
              <a:rPr lang="en-GB" sz="600" dirty="0" err="1">
                <a:solidFill>
                  <a:srgbClr val="FFFFFF"/>
                </a:solidFill>
              </a:rPr>
              <a:t>Comisión</a:t>
            </a:r>
            <a:r>
              <a:rPr lang="en-GB" sz="600" dirty="0">
                <a:solidFill>
                  <a:srgbClr val="FFFFFF"/>
                </a:solidFill>
              </a:rPr>
              <a:t> </a:t>
            </a:r>
            <a:r>
              <a:rPr lang="en-GB" sz="600" dirty="0" err="1">
                <a:solidFill>
                  <a:srgbClr val="FFFFFF"/>
                </a:solidFill>
              </a:rPr>
              <a:t>Europea</a:t>
            </a:r>
            <a:r>
              <a:rPr lang="en-GB" sz="600" dirty="0">
                <a:solidFill>
                  <a:srgbClr val="FFFFFF"/>
                </a:solidFill>
              </a:rPr>
              <a:t>. </a:t>
            </a:r>
          </a:p>
          <a:p>
            <a:pPr algn="just"/>
            <a:r>
              <a:rPr lang="en-GB" sz="600" dirty="0" err="1">
                <a:solidFill>
                  <a:srgbClr val="FFFFFF"/>
                </a:solidFill>
              </a:rPr>
              <a:t>Esta</a:t>
            </a:r>
            <a:r>
              <a:rPr lang="en-GB" sz="600" dirty="0">
                <a:solidFill>
                  <a:srgbClr val="FFFFFF"/>
                </a:solidFill>
              </a:rPr>
              <a:t> </a:t>
            </a:r>
            <a:r>
              <a:rPr lang="en-GB" sz="600" dirty="0" err="1">
                <a:solidFill>
                  <a:srgbClr val="FFFFFF"/>
                </a:solidFill>
              </a:rPr>
              <a:t>publicación</a:t>
            </a:r>
            <a:r>
              <a:rPr lang="en-GB" sz="600" dirty="0">
                <a:solidFill>
                  <a:srgbClr val="FFFFFF"/>
                </a:solidFill>
              </a:rPr>
              <a:t> </a:t>
            </a:r>
            <a:r>
              <a:rPr lang="en-GB" sz="600" dirty="0" err="1">
                <a:solidFill>
                  <a:srgbClr val="FFFFFF"/>
                </a:solidFill>
              </a:rPr>
              <a:t>refleja</a:t>
            </a:r>
            <a:r>
              <a:rPr lang="en-GB" sz="600" dirty="0">
                <a:solidFill>
                  <a:srgbClr val="FFFFFF"/>
                </a:solidFill>
              </a:rPr>
              <a:t> </a:t>
            </a:r>
            <a:r>
              <a:rPr lang="en-GB" sz="600" dirty="0" err="1">
                <a:solidFill>
                  <a:srgbClr val="FFFFFF"/>
                </a:solidFill>
              </a:rPr>
              <a:t>únicamente</a:t>
            </a:r>
            <a:r>
              <a:rPr lang="en-GB" sz="600" dirty="0">
                <a:solidFill>
                  <a:srgbClr val="FFFFFF"/>
                </a:solidFill>
              </a:rPr>
              <a:t> la </a:t>
            </a:r>
            <a:r>
              <a:rPr lang="en-GB" sz="600" dirty="0" err="1">
                <a:solidFill>
                  <a:srgbClr val="FFFFFF"/>
                </a:solidFill>
              </a:rPr>
              <a:t>opinión</a:t>
            </a:r>
            <a:r>
              <a:rPr lang="en-GB" sz="600" dirty="0">
                <a:solidFill>
                  <a:srgbClr val="FFFFFF"/>
                </a:solidFill>
              </a:rPr>
              <a:t> del </a:t>
            </a:r>
            <a:r>
              <a:rPr lang="en-GB" sz="600" dirty="0" err="1">
                <a:solidFill>
                  <a:srgbClr val="FFFFFF"/>
                </a:solidFill>
              </a:rPr>
              <a:t>autor</a:t>
            </a:r>
            <a:r>
              <a:rPr lang="en-GB" sz="600" dirty="0">
                <a:solidFill>
                  <a:srgbClr val="FFFFFF"/>
                </a:solidFill>
              </a:rPr>
              <a:t>, y la </a:t>
            </a:r>
            <a:r>
              <a:rPr lang="en-GB" sz="600" dirty="0" err="1">
                <a:solidFill>
                  <a:srgbClr val="FFFFFF"/>
                </a:solidFill>
              </a:rPr>
              <a:t>Comisión</a:t>
            </a:r>
            <a:r>
              <a:rPr lang="en-GB" sz="600" dirty="0">
                <a:solidFill>
                  <a:srgbClr val="FFFFFF"/>
                </a:solidFill>
              </a:rPr>
              <a:t> no se </a:t>
            </a:r>
            <a:r>
              <a:rPr lang="en-GB" sz="600" dirty="0" err="1">
                <a:solidFill>
                  <a:srgbClr val="FFFFFF"/>
                </a:solidFill>
              </a:rPr>
              <a:t>hace</a:t>
            </a:r>
            <a:r>
              <a:rPr lang="en-GB" sz="600" dirty="0">
                <a:solidFill>
                  <a:srgbClr val="FFFFFF"/>
                </a:solidFill>
              </a:rPr>
              <a:t> responsible del </a:t>
            </a:r>
            <a:r>
              <a:rPr lang="en-GB" sz="600" dirty="0" err="1">
                <a:solidFill>
                  <a:srgbClr val="FFFFFF"/>
                </a:solidFill>
              </a:rPr>
              <a:t>uso</a:t>
            </a:r>
            <a:r>
              <a:rPr lang="en-GB" sz="600" dirty="0">
                <a:solidFill>
                  <a:srgbClr val="FFFFFF"/>
                </a:solidFill>
              </a:rPr>
              <a:t> que </a:t>
            </a:r>
            <a:r>
              <a:rPr lang="en-GB" sz="600" dirty="0" err="1">
                <a:solidFill>
                  <a:srgbClr val="FFFFFF"/>
                </a:solidFill>
              </a:rPr>
              <a:t>pueda</a:t>
            </a:r>
            <a:r>
              <a:rPr lang="en-GB" sz="600" dirty="0">
                <a:solidFill>
                  <a:srgbClr val="FFFFFF"/>
                </a:solidFill>
              </a:rPr>
              <a:t> </a:t>
            </a:r>
            <a:r>
              <a:rPr lang="en-GB" sz="600" dirty="0" err="1">
                <a:solidFill>
                  <a:srgbClr val="FFFFFF"/>
                </a:solidFill>
              </a:rPr>
              <a:t>hacerse</a:t>
            </a:r>
            <a:r>
              <a:rPr lang="en-GB" sz="600" dirty="0">
                <a:solidFill>
                  <a:srgbClr val="FFFFFF"/>
                </a:solidFill>
              </a:rPr>
              <a:t> de la </a:t>
            </a:r>
            <a:r>
              <a:rPr lang="en-GB" sz="600" dirty="0" err="1">
                <a:solidFill>
                  <a:srgbClr val="FFFFFF"/>
                </a:solidFill>
              </a:rPr>
              <a:t>información</a:t>
            </a:r>
            <a:r>
              <a:rPr lang="en-GB" sz="600" dirty="0">
                <a:solidFill>
                  <a:srgbClr val="FFFFFF"/>
                </a:solidFill>
              </a:rPr>
              <a:t> </a:t>
            </a:r>
            <a:r>
              <a:rPr lang="en-GB" sz="600" dirty="0" err="1">
                <a:solidFill>
                  <a:srgbClr val="FFFFFF"/>
                </a:solidFill>
              </a:rPr>
              <a:t>contenida</a:t>
            </a:r>
            <a:r>
              <a:rPr lang="en-GB" sz="600" dirty="0">
                <a:solidFill>
                  <a:srgbClr val="FFFFFF"/>
                </a:solidFill>
              </a:rPr>
              <a:t> </a:t>
            </a:r>
            <a:r>
              <a:rPr lang="en-GB" sz="600" dirty="0" err="1">
                <a:solidFill>
                  <a:srgbClr val="FFFFFF"/>
                </a:solidFill>
              </a:rPr>
              <a:t>en</a:t>
            </a:r>
            <a:r>
              <a:rPr lang="en-GB" sz="600" dirty="0">
                <a:solidFill>
                  <a:srgbClr val="FFFFFF"/>
                </a:solidFill>
              </a:rPr>
              <a:t> </a:t>
            </a:r>
            <a:r>
              <a:rPr lang="en-GB" sz="600" dirty="0" err="1">
                <a:solidFill>
                  <a:srgbClr val="FFFFFF"/>
                </a:solidFill>
              </a:rPr>
              <a:t>ella</a:t>
            </a:r>
            <a:endParaRPr lang="en-GB" sz="600" dirty="0">
              <a:solidFill>
                <a:srgbClr val="FFFFFF"/>
              </a:solidFill>
            </a:endParaRPr>
          </a:p>
        </p:txBody>
      </p:sp>
      <p:sp>
        <p:nvSpPr>
          <p:cNvPr id="14" name="TextBox 13"/>
          <p:cNvSpPr txBox="1"/>
          <p:nvPr/>
        </p:nvSpPr>
        <p:spPr>
          <a:xfrm>
            <a:off x="7013257" y="5626479"/>
            <a:ext cx="2006600" cy="977191"/>
          </a:xfrm>
          <a:prstGeom prst="rect">
            <a:avLst/>
          </a:prstGeom>
          <a:noFill/>
        </p:spPr>
        <p:txBody>
          <a:bodyPr wrap="square" rtlCol="0">
            <a:spAutoFit/>
          </a:bodyPr>
          <a:lstStyle/>
          <a:p>
            <a:r>
              <a:rPr lang="en-US" sz="1150" dirty="0">
                <a:solidFill>
                  <a:schemeClr val="tx1">
                    <a:lumMod val="75000"/>
                    <a:lumOff val="25000"/>
                  </a:schemeClr>
                </a:solidFill>
                <a:latin typeface="Century Gothic"/>
                <a:cs typeface="Century Gothic"/>
              </a:rPr>
              <a:t>Un </a:t>
            </a:r>
            <a:r>
              <a:rPr lang="en-US" sz="1150" dirty="0" err="1">
                <a:solidFill>
                  <a:schemeClr val="tx1">
                    <a:lumMod val="75000"/>
                    <a:lumOff val="25000"/>
                  </a:schemeClr>
                </a:solidFill>
                <a:latin typeface="Century Gothic"/>
                <a:cs typeface="Century Gothic"/>
              </a:rPr>
              <a:t>viaje</a:t>
            </a:r>
            <a:r>
              <a:rPr lang="en-US" sz="1150" dirty="0">
                <a:solidFill>
                  <a:schemeClr val="tx1">
                    <a:lumMod val="75000"/>
                    <a:lumOff val="25000"/>
                  </a:schemeClr>
                </a:solidFill>
                <a:latin typeface="Century Gothic"/>
                <a:cs typeface="Century Gothic"/>
              </a:rPr>
              <a:t> para </a:t>
            </a:r>
            <a:r>
              <a:rPr lang="en-US" sz="1150" dirty="0" err="1">
                <a:solidFill>
                  <a:schemeClr val="tx1">
                    <a:lumMod val="75000"/>
                    <a:lumOff val="25000"/>
                  </a:schemeClr>
                </a:solidFill>
                <a:latin typeface="Century Gothic"/>
                <a:cs typeface="Century Gothic"/>
              </a:rPr>
              <a:t>aumentar</a:t>
            </a:r>
            <a:r>
              <a:rPr lang="en-US" sz="1150" dirty="0">
                <a:solidFill>
                  <a:schemeClr val="tx1">
                    <a:lumMod val="75000"/>
                    <a:lumOff val="25000"/>
                  </a:schemeClr>
                </a:solidFill>
                <a:latin typeface="Century Gothic"/>
                <a:cs typeface="Century Gothic"/>
              </a:rPr>
              <a:t> </a:t>
            </a:r>
            <a:r>
              <a:rPr lang="en-US" sz="1150" dirty="0" err="1">
                <a:solidFill>
                  <a:schemeClr val="tx1">
                    <a:lumMod val="75000"/>
                    <a:lumOff val="25000"/>
                  </a:schemeClr>
                </a:solidFill>
                <a:latin typeface="Century Gothic"/>
                <a:cs typeface="Century Gothic"/>
              </a:rPr>
              <a:t>tus</a:t>
            </a:r>
            <a:r>
              <a:rPr lang="en-US" sz="1150" dirty="0">
                <a:solidFill>
                  <a:schemeClr val="tx1">
                    <a:lumMod val="75000"/>
                    <a:lumOff val="25000"/>
                  </a:schemeClr>
                </a:solidFill>
                <a:latin typeface="Century Gothic"/>
                <a:cs typeface="Century Gothic"/>
              </a:rPr>
              <a:t> </a:t>
            </a:r>
            <a:r>
              <a:rPr lang="en-US" sz="1150" dirty="0" err="1">
                <a:solidFill>
                  <a:schemeClr val="tx1">
                    <a:lumMod val="75000"/>
                    <a:lumOff val="25000"/>
                  </a:schemeClr>
                </a:solidFill>
                <a:latin typeface="Century Gothic"/>
                <a:cs typeface="Century Gothic"/>
              </a:rPr>
              <a:t>técnicas</a:t>
            </a:r>
            <a:r>
              <a:rPr lang="en-US" sz="1150" dirty="0">
                <a:solidFill>
                  <a:schemeClr val="tx1">
                    <a:lumMod val="75000"/>
                    <a:lumOff val="25000"/>
                  </a:schemeClr>
                </a:solidFill>
                <a:latin typeface="Century Gothic"/>
                <a:cs typeface="Century Gothic"/>
              </a:rPr>
              <a:t> de </a:t>
            </a:r>
            <a:r>
              <a:rPr lang="en-US" sz="1150" dirty="0" err="1">
                <a:solidFill>
                  <a:schemeClr val="tx1">
                    <a:lumMod val="75000"/>
                    <a:lumOff val="25000"/>
                  </a:schemeClr>
                </a:solidFill>
                <a:latin typeface="Century Gothic"/>
                <a:cs typeface="Century Gothic"/>
              </a:rPr>
              <a:t>inteligencia</a:t>
            </a:r>
            <a:r>
              <a:rPr lang="en-US" sz="1150" dirty="0">
                <a:solidFill>
                  <a:schemeClr val="tx1">
                    <a:lumMod val="75000"/>
                    <a:lumOff val="25000"/>
                  </a:schemeClr>
                </a:solidFill>
                <a:latin typeface="Century Gothic"/>
                <a:cs typeface="Century Gothic"/>
              </a:rPr>
              <a:t> </a:t>
            </a:r>
            <a:r>
              <a:rPr lang="en-US" sz="1150" dirty="0" err="1">
                <a:solidFill>
                  <a:schemeClr val="tx1">
                    <a:lumMod val="75000"/>
                    <a:lumOff val="25000"/>
                  </a:schemeClr>
                </a:solidFill>
                <a:latin typeface="Century Gothic"/>
                <a:cs typeface="Century Gothic"/>
              </a:rPr>
              <a:t>emocional</a:t>
            </a:r>
            <a:r>
              <a:rPr lang="en-US" sz="1150" dirty="0">
                <a:solidFill>
                  <a:schemeClr val="tx1">
                    <a:lumMod val="75000"/>
                    <a:lumOff val="25000"/>
                  </a:schemeClr>
                </a:solidFill>
                <a:latin typeface="Century Gothic"/>
                <a:cs typeface="Century Gothic"/>
              </a:rPr>
              <a:t>, </a:t>
            </a:r>
            <a:r>
              <a:rPr lang="en-US" sz="1150" dirty="0" err="1">
                <a:solidFill>
                  <a:schemeClr val="tx1">
                    <a:lumMod val="75000"/>
                    <a:lumOff val="25000"/>
                  </a:schemeClr>
                </a:solidFill>
                <a:latin typeface="Century Gothic"/>
                <a:cs typeface="Century Gothic"/>
              </a:rPr>
              <a:t>tu</a:t>
            </a:r>
            <a:r>
              <a:rPr lang="en-US" sz="1150" dirty="0">
                <a:solidFill>
                  <a:schemeClr val="tx1">
                    <a:lumMod val="75000"/>
                    <a:lumOff val="25000"/>
                  </a:schemeClr>
                </a:solidFill>
                <a:latin typeface="Century Gothic"/>
                <a:cs typeface="Century Gothic"/>
              </a:rPr>
              <a:t> </a:t>
            </a:r>
            <a:r>
              <a:rPr lang="en-US" sz="1150" dirty="0" err="1">
                <a:solidFill>
                  <a:schemeClr val="tx1">
                    <a:lumMod val="75000"/>
                    <a:lumOff val="25000"/>
                  </a:schemeClr>
                </a:solidFill>
                <a:latin typeface="Century Gothic"/>
                <a:cs typeface="Century Gothic"/>
              </a:rPr>
              <a:t>conciencia</a:t>
            </a:r>
            <a:r>
              <a:rPr lang="en-US" sz="1150" dirty="0">
                <a:solidFill>
                  <a:schemeClr val="tx1">
                    <a:lumMod val="75000"/>
                    <a:lumOff val="25000"/>
                  </a:schemeClr>
                </a:solidFill>
                <a:latin typeface="Century Gothic"/>
                <a:cs typeface="Century Gothic"/>
              </a:rPr>
              <a:t> digital y </a:t>
            </a:r>
            <a:r>
              <a:rPr lang="en-US" sz="1150" dirty="0" err="1">
                <a:solidFill>
                  <a:schemeClr val="tx1">
                    <a:lumMod val="75000"/>
                    <a:lumOff val="25000"/>
                  </a:schemeClr>
                </a:solidFill>
                <a:latin typeface="Century Gothic"/>
                <a:cs typeface="Century Gothic"/>
              </a:rPr>
              <a:t>tu</a:t>
            </a:r>
            <a:r>
              <a:rPr lang="en-US" sz="1150" dirty="0">
                <a:solidFill>
                  <a:schemeClr val="tx1">
                    <a:lumMod val="75000"/>
                    <a:lumOff val="25000"/>
                  </a:schemeClr>
                </a:solidFill>
                <a:latin typeface="Century Gothic"/>
                <a:cs typeface="Century Gothic"/>
              </a:rPr>
              <a:t> </a:t>
            </a:r>
            <a:r>
              <a:rPr lang="en-US" sz="1150" dirty="0" err="1">
                <a:solidFill>
                  <a:schemeClr val="tx1">
                    <a:lumMod val="75000"/>
                    <a:lumOff val="25000"/>
                  </a:schemeClr>
                </a:solidFill>
                <a:latin typeface="Century Gothic"/>
                <a:cs typeface="Century Gothic"/>
              </a:rPr>
              <a:t>estilo</a:t>
            </a:r>
            <a:r>
              <a:rPr lang="en-US" sz="1150" dirty="0">
                <a:solidFill>
                  <a:schemeClr val="tx1">
                    <a:lumMod val="75000"/>
                    <a:lumOff val="25000"/>
                  </a:schemeClr>
                </a:solidFill>
                <a:latin typeface="Century Gothic"/>
                <a:cs typeface="Century Gothic"/>
              </a:rPr>
              <a:t> de </a:t>
            </a:r>
            <a:r>
              <a:rPr lang="en-US" sz="1150" dirty="0" err="1">
                <a:solidFill>
                  <a:schemeClr val="tx1">
                    <a:lumMod val="75000"/>
                    <a:lumOff val="25000"/>
                  </a:schemeClr>
                </a:solidFill>
                <a:latin typeface="Century Gothic"/>
                <a:cs typeface="Century Gothic"/>
              </a:rPr>
              <a:t>vida</a:t>
            </a:r>
            <a:r>
              <a:rPr lang="en-US" sz="1150" dirty="0">
                <a:solidFill>
                  <a:schemeClr val="tx1">
                    <a:lumMod val="75000"/>
                    <a:lumOff val="25000"/>
                  </a:schemeClr>
                </a:solidFill>
                <a:latin typeface="Century Gothic"/>
                <a:cs typeface="Century Gothic"/>
              </a:rPr>
              <a:t> </a:t>
            </a:r>
            <a:r>
              <a:rPr lang="en-US" sz="1150" dirty="0" err="1">
                <a:solidFill>
                  <a:schemeClr val="tx1">
                    <a:lumMod val="75000"/>
                    <a:lumOff val="25000"/>
                  </a:schemeClr>
                </a:solidFill>
                <a:latin typeface="Century Gothic"/>
                <a:cs typeface="Century Gothic"/>
              </a:rPr>
              <a:t>empresarial</a:t>
            </a:r>
            <a:r>
              <a:rPr lang="en-US" sz="1150" dirty="0">
                <a:solidFill>
                  <a:schemeClr val="tx1">
                    <a:lumMod val="75000"/>
                    <a:lumOff val="25000"/>
                  </a:schemeClr>
                </a:solidFill>
                <a:latin typeface="Century Gothic"/>
                <a:cs typeface="Century Gothic"/>
              </a:rPr>
              <a:t>  </a:t>
            </a:r>
          </a:p>
        </p:txBody>
      </p:sp>
      <p:pic>
        <p:nvPicPr>
          <p:cNvPr id="17" name="Picture 16" descr="JIMINY_LOGO_GREEN_CRICKE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4808" y="4284492"/>
            <a:ext cx="2788892" cy="22433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1822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Autofit/>
          </a:bodyPr>
          <a:lstStyle/>
          <a:p>
            <a:pPr algn="l"/>
            <a:r>
              <a:rPr lang="en-US" sz="3200" dirty="0">
                <a:solidFill>
                  <a:schemeClr val="tx1">
                    <a:lumMod val="65000"/>
                    <a:lumOff val="35000"/>
                  </a:schemeClr>
                </a:solidFill>
                <a:latin typeface="Century Gothic"/>
                <a:cs typeface="Century Gothic"/>
              </a:rPr>
              <a:t>¿Por </a:t>
            </a:r>
            <a:r>
              <a:rPr lang="en-US" sz="3200" dirty="0" err="1">
                <a:solidFill>
                  <a:schemeClr val="tx1">
                    <a:lumMod val="65000"/>
                    <a:lumOff val="35000"/>
                  </a:schemeClr>
                </a:solidFill>
                <a:latin typeface="Century Gothic"/>
                <a:cs typeface="Century Gothic"/>
              </a:rPr>
              <a:t>qué</a:t>
            </a:r>
            <a:r>
              <a:rPr lang="en-US" sz="3200" dirty="0">
                <a:solidFill>
                  <a:schemeClr val="tx1">
                    <a:lumMod val="65000"/>
                    <a:lumOff val="35000"/>
                  </a:schemeClr>
                </a:solidFill>
                <a:latin typeface="Century Gothic"/>
                <a:cs typeface="Century Gothic"/>
              </a:rPr>
              <a:t> las </a:t>
            </a:r>
            <a:r>
              <a:rPr lang="en-US" sz="3200" dirty="0" err="1">
                <a:solidFill>
                  <a:schemeClr val="tx1">
                    <a:lumMod val="65000"/>
                    <a:lumOff val="35000"/>
                  </a:schemeClr>
                </a:solidFill>
                <a:latin typeface="Century Gothic"/>
                <a:cs typeface="Century Gothic"/>
              </a:rPr>
              <a:t>necesitamos</a:t>
            </a:r>
            <a:r>
              <a:rPr lang="en-US" sz="3200" dirty="0">
                <a:solidFill>
                  <a:schemeClr val="tx1">
                    <a:lumMod val="65000"/>
                    <a:lumOff val="35000"/>
                  </a:schemeClr>
                </a:solidFill>
                <a:latin typeface="Century Gothic"/>
                <a:cs typeface="Century Gothic"/>
              </a:rPr>
              <a:t>?</a:t>
            </a:r>
          </a:p>
        </p:txBody>
      </p:sp>
      <p:sp>
        <p:nvSpPr>
          <p:cNvPr id="3" name="Content Placeholder 2"/>
          <p:cNvSpPr>
            <a:spLocks noGrp="1"/>
          </p:cNvSpPr>
          <p:nvPr>
            <p:ph idx="1"/>
          </p:nvPr>
        </p:nvSpPr>
        <p:spPr>
          <a:xfrm>
            <a:off x="457200" y="2093843"/>
            <a:ext cx="6397169" cy="4032320"/>
          </a:xfrm>
        </p:spPr>
        <p:txBody>
          <a:bodyPr>
            <a:normAutofit/>
          </a:bodyPr>
          <a:lstStyle/>
          <a:p>
            <a:pPr marL="0" indent="0">
              <a:buNone/>
            </a:pPr>
            <a:r>
              <a:rPr lang="es-ES" sz="2800" dirty="0">
                <a:solidFill>
                  <a:schemeClr val="tx1">
                    <a:lumMod val="65000"/>
                    <a:lumOff val="35000"/>
                  </a:schemeClr>
                </a:solidFill>
                <a:latin typeface="Century Gothic"/>
                <a:cs typeface="Century Gothic"/>
              </a:rPr>
              <a:t>‘‘Cuanto más digitalizado estés, más oportunidades tendrás en varios aspectos de la vida" </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540B87E0-E590-44BC-A1C1-76EEDF6EEA92}"/>
              </a:ext>
            </a:extLst>
          </p:cNvPr>
          <p:cNvPicPr>
            <a:picLocks noChangeAspect="1"/>
          </p:cNvPicPr>
          <p:nvPr/>
        </p:nvPicPr>
        <p:blipFill>
          <a:blip r:embed="rId8"/>
          <a:stretch>
            <a:fillRect/>
          </a:stretch>
        </p:blipFill>
        <p:spPr>
          <a:xfrm>
            <a:off x="4259302" y="3579846"/>
            <a:ext cx="2366467" cy="2366467"/>
          </a:xfrm>
          <a:prstGeom prst="rect">
            <a:avLst/>
          </a:prstGeom>
        </p:spPr>
      </p:pic>
    </p:spTree>
    <p:extLst>
      <p:ext uri="{BB962C8B-B14F-4D97-AF65-F5344CB8AC3E}">
        <p14:creationId xmlns:p14="http://schemas.microsoft.com/office/powerpoint/2010/main" val="259517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1070430" y="1343151"/>
            <a:ext cx="5939969" cy="1143000"/>
          </a:xfrm>
        </p:spPr>
        <p:txBody>
          <a:bodyPr>
            <a:normAutofit/>
          </a:bodyPr>
          <a:lstStyle/>
          <a:p>
            <a:pPr algn="l"/>
            <a:r>
              <a:rPr lang="en-US" dirty="0" err="1">
                <a:solidFill>
                  <a:schemeClr val="tx1">
                    <a:lumMod val="65000"/>
                    <a:lumOff val="35000"/>
                  </a:schemeClr>
                </a:solidFill>
                <a:latin typeface="Century Gothic"/>
                <a:cs typeface="Century Gothic"/>
              </a:rPr>
              <a:t>Ejercicio</a:t>
            </a:r>
            <a:r>
              <a:rPr lang="en-US" dirty="0">
                <a:solidFill>
                  <a:schemeClr val="tx1">
                    <a:lumMod val="65000"/>
                    <a:lumOff val="35000"/>
                  </a:schemeClr>
                </a:solidFill>
                <a:latin typeface="Century Gothic"/>
                <a:cs typeface="Century Gothic"/>
              </a:rPr>
              <a:t> </a:t>
            </a:r>
            <a:r>
              <a:rPr lang="en-US" dirty="0" err="1">
                <a:solidFill>
                  <a:schemeClr val="tx1">
                    <a:lumMod val="65000"/>
                    <a:lumOff val="35000"/>
                  </a:schemeClr>
                </a:solidFill>
                <a:latin typeface="Century Gothic"/>
                <a:cs typeface="Century Gothic"/>
              </a:rPr>
              <a:t>práctico</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9FB3376E-FF01-41A6-B0E6-FB7FFCB8503F}"/>
              </a:ext>
            </a:extLst>
          </p:cNvPr>
          <p:cNvPicPr>
            <a:picLocks noChangeAspect="1"/>
          </p:cNvPicPr>
          <p:nvPr/>
        </p:nvPicPr>
        <p:blipFill>
          <a:blip r:embed="rId8"/>
          <a:stretch>
            <a:fillRect/>
          </a:stretch>
        </p:blipFill>
        <p:spPr>
          <a:xfrm>
            <a:off x="2027404" y="2606434"/>
            <a:ext cx="3166387" cy="3166387"/>
          </a:xfrm>
          <a:prstGeom prst="rect">
            <a:avLst/>
          </a:prstGeom>
        </p:spPr>
      </p:pic>
    </p:spTree>
    <p:extLst>
      <p:ext uri="{BB962C8B-B14F-4D97-AF65-F5344CB8AC3E}">
        <p14:creationId xmlns:p14="http://schemas.microsoft.com/office/powerpoint/2010/main" val="658656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391363" y="1946528"/>
            <a:ext cx="5939969" cy="1143000"/>
          </a:xfrm>
        </p:spPr>
        <p:txBody>
          <a:bodyPr>
            <a:normAutofit fontScale="90000"/>
          </a:bodyPr>
          <a:lstStyle/>
          <a:p>
            <a:pPr algn="l"/>
            <a:r>
              <a:rPr lang="es-ES" dirty="0">
                <a:solidFill>
                  <a:schemeClr val="tx1">
                    <a:lumMod val="65000"/>
                    <a:lumOff val="35000"/>
                  </a:schemeClr>
                </a:solidFill>
                <a:latin typeface="Century Gothic"/>
                <a:cs typeface="Century Gothic"/>
              </a:rPr>
              <a:t>Internet y el uso seguro de los recursos de Internet</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453E69F1-5B8A-4601-8245-5283B2041AF6}"/>
              </a:ext>
            </a:extLst>
          </p:cNvPr>
          <p:cNvPicPr>
            <a:picLocks noChangeAspect="1"/>
          </p:cNvPicPr>
          <p:nvPr/>
        </p:nvPicPr>
        <p:blipFill>
          <a:blip r:embed="rId8"/>
          <a:stretch>
            <a:fillRect/>
          </a:stretch>
        </p:blipFill>
        <p:spPr>
          <a:xfrm>
            <a:off x="3608223" y="3194913"/>
            <a:ext cx="2938882" cy="2938882"/>
          </a:xfrm>
          <a:prstGeom prst="rect">
            <a:avLst/>
          </a:prstGeom>
        </p:spPr>
      </p:pic>
    </p:spTree>
    <p:extLst>
      <p:ext uri="{BB962C8B-B14F-4D97-AF65-F5344CB8AC3E}">
        <p14:creationId xmlns:p14="http://schemas.microsoft.com/office/powerpoint/2010/main" val="286795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863900"/>
            <a:ext cx="5939969" cy="1143000"/>
          </a:xfrm>
        </p:spPr>
        <p:txBody>
          <a:bodyPr>
            <a:normAutofit fontScale="90000"/>
          </a:bodyPr>
          <a:lstStyle/>
          <a:p>
            <a:pPr algn="l"/>
            <a:r>
              <a:rPr lang="es-ES" dirty="0">
                <a:solidFill>
                  <a:schemeClr val="tx1">
                    <a:lumMod val="65000"/>
                    <a:lumOff val="35000"/>
                  </a:schemeClr>
                </a:solidFill>
                <a:latin typeface="Century Gothic"/>
                <a:cs typeface="Century Gothic"/>
              </a:rPr>
              <a:t>Fundamentos de la seguridad de los dispositivos y de Internet</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8" name="Obraz 7">
            <a:extLst>
              <a:ext uri="{FF2B5EF4-FFF2-40B4-BE49-F238E27FC236}">
                <a16:creationId xmlns:a16="http://schemas.microsoft.com/office/drawing/2014/main" id="{39468655-C26E-4FCA-85BA-3E370E27B243}"/>
              </a:ext>
            </a:extLst>
          </p:cNvPr>
          <p:cNvPicPr>
            <a:picLocks noChangeAspect="1"/>
          </p:cNvPicPr>
          <p:nvPr/>
        </p:nvPicPr>
        <p:blipFill>
          <a:blip r:embed="rId8"/>
          <a:stretch>
            <a:fillRect/>
          </a:stretch>
        </p:blipFill>
        <p:spPr>
          <a:xfrm>
            <a:off x="1430866" y="2848480"/>
            <a:ext cx="4374490" cy="2916327"/>
          </a:xfrm>
          <a:prstGeom prst="rect">
            <a:avLst/>
          </a:prstGeom>
        </p:spPr>
      </p:pic>
    </p:spTree>
    <p:extLst>
      <p:ext uri="{BB962C8B-B14F-4D97-AF65-F5344CB8AC3E}">
        <p14:creationId xmlns:p14="http://schemas.microsoft.com/office/powerpoint/2010/main" val="239158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974002" y="1208244"/>
            <a:ext cx="5939969" cy="1143000"/>
          </a:xfrm>
        </p:spPr>
        <p:txBody>
          <a:bodyPr>
            <a:normAutofit/>
          </a:bodyPr>
          <a:lstStyle/>
          <a:p>
            <a:pPr algn="l"/>
            <a:r>
              <a:rPr lang="en-US" dirty="0" err="1">
                <a:solidFill>
                  <a:schemeClr val="tx1">
                    <a:lumMod val="65000"/>
                    <a:lumOff val="35000"/>
                  </a:schemeClr>
                </a:solidFill>
                <a:latin typeface="Century Gothic"/>
                <a:cs typeface="Century Gothic"/>
              </a:rPr>
              <a:t>Ejercicio</a:t>
            </a:r>
            <a:r>
              <a:rPr lang="en-US" dirty="0">
                <a:solidFill>
                  <a:schemeClr val="tx1">
                    <a:lumMod val="65000"/>
                    <a:lumOff val="35000"/>
                  </a:schemeClr>
                </a:solidFill>
                <a:latin typeface="Century Gothic"/>
                <a:cs typeface="Century Gothic"/>
              </a:rPr>
              <a:t> </a:t>
            </a:r>
            <a:r>
              <a:rPr lang="en-US" dirty="0" err="1">
                <a:solidFill>
                  <a:schemeClr val="tx1">
                    <a:lumMod val="65000"/>
                    <a:lumOff val="35000"/>
                  </a:schemeClr>
                </a:solidFill>
                <a:latin typeface="Century Gothic"/>
                <a:cs typeface="Century Gothic"/>
              </a:rPr>
              <a:t>práctico</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4" name="Obraz 13">
            <a:extLst>
              <a:ext uri="{FF2B5EF4-FFF2-40B4-BE49-F238E27FC236}">
                <a16:creationId xmlns:a16="http://schemas.microsoft.com/office/drawing/2014/main" id="{5D1DADD8-9201-4C97-923B-55332111099E}"/>
              </a:ext>
            </a:extLst>
          </p:cNvPr>
          <p:cNvPicPr>
            <a:picLocks noChangeAspect="1"/>
          </p:cNvPicPr>
          <p:nvPr/>
        </p:nvPicPr>
        <p:blipFill>
          <a:blip r:embed="rId8"/>
          <a:stretch>
            <a:fillRect/>
          </a:stretch>
        </p:blipFill>
        <p:spPr>
          <a:xfrm>
            <a:off x="2027404" y="2606434"/>
            <a:ext cx="3166387" cy="3166387"/>
          </a:xfrm>
          <a:prstGeom prst="rect">
            <a:avLst/>
          </a:prstGeom>
        </p:spPr>
      </p:pic>
    </p:spTree>
    <p:extLst>
      <p:ext uri="{BB962C8B-B14F-4D97-AF65-F5344CB8AC3E}">
        <p14:creationId xmlns:p14="http://schemas.microsoft.com/office/powerpoint/2010/main" val="3870271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1070430" y="1072652"/>
            <a:ext cx="5939969" cy="1143000"/>
          </a:xfrm>
        </p:spPr>
        <p:txBody>
          <a:bodyPr>
            <a:normAutofit/>
          </a:bodyPr>
          <a:lstStyle/>
          <a:p>
            <a:pPr algn="l"/>
            <a:r>
              <a:rPr lang="es-ES" dirty="0">
                <a:solidFill>
                  <a:schemeClr val="tx1">
                    <a:lumMod val="65000"/>
                    <a:lumOff val="35000"/>
                  </a:schemeClr>
                </a:solidFill>
                <a:latin typeface="Century Gothic"/>
                <a:cs typeface="Century Gothic"/>
              </a:rPr>
              <a:t>Derechos de autor</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4" name="Obraz 3">
            <a:extLst>
              <a:ext uri="{FF2B5EF4-FFF2-40B4-BE49-F238E27FC236}">
                <a16:creationId xmlns:a16="http://schemas.microsoft.com/office/drawing/2014/main" id="{1B72BB0F-90AF-49A2-832C-C7B436D8DED2}"/>
              </a:ext>
            </a:extLst>
          </p:cNvPr>
          <p:cNvPicPr>
            <a:picLocks noChangeAspect="1"/>
          </p:cNvPicPr>
          <p:nvPr/>
        </p:nvPicPr>
        <p:blipFill>
          <a:blip r:embed="rId8"/>
          <a:stretch>
            <a:fillRect/>
          </a:stretch>
        </p:blipFill>
        <p:spPr>
          <a:xfrm>
            <a:off x="2220764" y="2836081"/>
            <a:ext cx="2834640" cy="2834640"/>
          </a:xfrm>
          <a:prstGeom prst="rect">
            <a:avLst/>
          </a:prstGeom>
        </p:spPr>
      </p:pic>
    </p:spTree>
    <p:extLst>
      <p:ext uri="{BB962C8B-B14F-4D97-AF65-F5344CB8AC3E}">
        <p14:creationId xmlns:p14="http://schemas.microsoft.com/office/powerpoint/2010/main" val="2417177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391363" y="651737"/>
            <a:ext cx="5939969" cy="1143000"/>
          </a:xfrm>
        </p:spPr>
        <p:txBody>
          <a:bodyPr>
            <a:normAutofit fontScale="90000"/>
          </a:bodyPr>
          <a:lstStyle/>
          <a:p>
            <a:pPr algn="l"/>
            <a:r>
              <a:rPr lang="es-ES" dirty="0">
                <a:solidFill>
                  <a:schemeClr val="tx1">
                    <a:lumMod val="65000"/>
                    <a:lumOff val="35000"/>
                  </a:schemeClr>
                </a:solidFill>
                <a:latin typeface="Century Gothic"/>
                <a:cs typeface="Century Gothic"/>
              </a:rPr>
              <a:t>¿Qué son los derechos de autor</a:t>
            </a:r>
            <a:r>
              <a:rPr lang="pl-PL" dirty="0">
                <a:solidFill>
                  <a:schemeClr val="tx1">
                    <a:lumMod val="65000"/>
                    <a:lumOff val="35000"/>
                  </a:schemeClr>
                </a:solidFill>
                <a:latin typeface="Century Gothic"/>
                <a:cs typeface="Century Gothic"/>
              </a:rPr>
              <a:t>?</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17" name="Content Placeholder 2">
            <a:extLst>
              <a:ext uri="{FF2B5EF4-FFF2-40B4-BE49-F238E27FC236}">
                <a16:creationId xmlns:a16="http://schemas.microsoft.com/office/drawing/2014/main" id="{EBE6D17B-1693-4D36-9B8C-EB1C9A6DB08D}"/>
              </a:ext>
            </a:extLst>
          </p:cNvPr>
          <p:cNvSpPr>
            <a:spLocks noGrp="1"/>
          </p:cNvSpPr>
          <p:nvPr>
            <p:ph idx="1"/>
          </p:nvPr>
        </p:nvSpPr>
        <p:spPr>
          <a:xfrm>
            <a:off x="457200" y="2093843"/>
            <a:ext cx="6397169" cy="4032320"/>
          </a:xfrm>
        </p:spPr>
        <p:txBody>
          <a:bodyPr>
            <a:normAutofit lnSpcReduction="10000"/>
          </a:bodyPr>
          <a:lstStyle/>
          <a:p>
            <a:pPr marL="0" indent="0">
              <a:buNone/>
            </a:pPr>
            <a:r>
              <a:rPr lang="es-ES" sz="2800" dirty="0">
                <a:solidFill>
                  <a:schemeClr val="tx1">
                    <a:lumMod val="65000"/>
                    <a:lumOff val="35000"/>
                  </a:schemeClr>
                </a:solidFill>
                <a:latin typeface="Century Gothic"/>
                <a:cs typeface="Century Gothic"/>
              </a:rPr>
              <a:t>Se denomina derecho de autor a una disciplina del derecho civil. Se trata de un conjunto de normas jurídicas que forman parte de la ley de propiedad intelectual, así como todos los derechos del autor de una obra que le facultan para decidir sobre la explotación de la misma y beneficiarse económicamente de ella.</a:t>
            </a:r>
            <a:endParaRPr lang="en-GB" sz="2800" dirty="0">
              <a:solidFill>
                <a:schemeClr val="tx1">
                  <a:lumMod val="65000"/>
                  <a:lumOff val="35000"/>
                </a:schemeClr>
              </a:solidFill>
              <a:latin typeface="Century Gothic"/>
              <a:cs typeface="Century Gothic"/>
            </a:endParaRPr>
          </a:p>
        </p:txBody>
      </p:sp>
    </p:spTree>
    <p:extLst>
      <p:ext uri="{BB962C8B-B14F-4D97-AF65-F5344CB8AC3E}">
        <p14:creationId xmlns:p14="http://schemas.microsoft.com/office/powerpoint/2010/main" val="2200821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391363" y="651737"/>
            <a:ext cx="5939969" cy="1143000"/>
          </a:xfrm>
        </p:spPr>
        <p:txBody>
          <a:bodyPr>
            <a:normAutofit fontScale="90000"/>
          </a:bodyPr>
          <a:lstStyle/>
          <a:p>
            <a:pPr algn="l"/>
            <a:r>
              <a:rPr lang="es-ES" dirty="0">
                <a:solidFill>
                  <a:schemeClr val="tx1">
                    <a:lumMod val="65000"/>
                    <a:lumOff val="35000"/>
                  </a:schemeClr>
                </a:solidFill>
                <a:latin typeface="Century Gothic"/>
                <a:cs typeface="Century Gothic"/>
              </a:rPr>
              <a:t>Infracción de derechos de autor</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8" name="Symbol zastępczy zawartości 7">
            <a:extLst>
              <a:ext uri="{FF2B5EF4-FFF2-40B4-BE49-F238E27FC236}">
                <a16:creationId xmlns:a16="http://schemas.microsoft.com/office/drawing/2014/main" id="{EAD53436-C44E-4888-A387-05C535E0CFF5}"/>
              </a:ext>
            </a:extLst>
          </p:cNvPr>
          <p:cNvPicPr>
            <a:picLocks noGrp="1" noChangeAspect="1"/>
          </p:cNvPicPr>
          <p:nvPr>
            <p:ph idx="1"/>
          </p:nvPr>
        </p:nvPicPr>
        <p:blipFill>
          <a:blip r:embed="rId8"/>
          <a:stretch>
            <a:fillRect/>
          </a:stretch>
        </p:blipFill>
        <p:spPr>
          <a:xfrm>
            <a:off x="1119006" y="2242043"/>
            <a:ext cx="4920825" cy="3280550"/>
          </a:xfrm>
        </p:spPr>
      </p:pic>
    </p:spTree>
    <p:extLst>
      <p:ext uri="{BB962C8B-B14F-4D97-AF65-F5344CB8AC3E}">
        <p14:creationId xmlns:p14="http://schemas.microsoft.com/office/powerpoint/2010/main" val="4134630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1070430" y="1272423"/>
            <a:ext cx="5939969" cy="1143000"/>
          </a:xfrm>
        </p:spPr>
        <p:txBody>
          <a:bodyPr>
            <a:normAutofit/>
          </a:bodyPr>
          <a:lstStyle/>
          <a:p>
            <a:pPr algn="l"/>
            <a:r>
              <a:rPr lang="en-US" dirty="0" err="1">
                <a:solidFill>
                  <a:schemeClr val="tx1">
                    <a:lumMod val="65000"/>
                    <a:lumOff val="35000"/>
                  </a:schemeClr>
                </a:solidFill>
                <a:latin typeface="Century Gothic"/>
                <a:cs typeface="Century Gothic"/>
              </a:rPr>
              <a:t>Ejercicio</a:t>
            </a:r>
            <a:r>
              <a:rPr lang="en-US" dirty="0">
                <a:solidFill>
                  <a:schemeClr val="tx1">
                    <a:lumMod val="65000"/>
                    <a:lumOff val="35000"/>
                  </a:schemeClr>
                </a:solidFill>
                <a:latin typeface="Century Gothic"/>
                <a:cs typeface="Century Gothic"/>
              </a:rPr>
              <a:t> </a:t>
            </a:r>
            <a:r>
              <a:rPr lang="en-US" dirty="0" err="1">
                <a:solidFill>
                  <a:schemeClr val="tx1">
                    <a:lumMod val="65000"/>
                    <a:lumOff val="35000"/>
                  </a:schemeClr>
                </a:solidFill>
                <a:latin typeface="Century Gothic"/>
                <a:cs typeface="Century Gothic"/>
              </a:rPr>
              <a:t>práctico</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4" name="Obraz 13">
            <a:extLst>
              <a:ext uri="{FF2B5EF4-FFF2-40B4-BE49-F238E27FC236}">
                <a16:creationId xmlns:a16="http://schemas.microsoft.com/office/drawing/2014/main" id="{2E0A7738-DBD3-404C-B55D-ADB6FE1524DD}"/>
              </a:ext>
            </a:extLst>
          </p:cNvPr>
          <p:cNvPicPr>
            <a:picLocks noChangeAspect="1"/>
          </p:cNvPicPr>
          <p:nvPr/>
        </p:nvPicPr>
        <p:blipFill>
          <a:blip r:embed="rId8"/>
          <a:stretch>
            <a:fillRect/>
          </a:stretch>
        </p:blipFill>
        <p:spPr>
          <a:xfrm>
            <a:off x="2027404" y="2606434"/>
            <a:ext cx="3166387" cy="3166387"/>
          </a:xfrm>
          <a:prstGeom prst="rect">
            <a:avLst/>
          </a:prstGeom>
        </p:spPr>
      </p:pic>
    </p:spTree>
    <p:extLst>
      <p:ext uri="{BB962C8B-B14F-4D97-AF65-F5344CB8AC3E}">
        <p14:creationId xmlns:p14="http://schemas.microsoft.com/office/powerpoint/2010/main" val="356914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278104" y="-1218247"/>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56213" y="1889670"/>
            <a:ext cx="5603853" cy="1754326"/>
          </a:xfrm>
          <a:prstGeom prst="rect">
            <a:avLst/>
          </a:prstGeom>
          <a:noFill/>
        </p:spPr>
        <p:txBody>
          <a:bodyPr wrap="square" rtlCol="0">
            <a:spAutoFit/>
          </a:bodyPr>
          <a:lstStyle/>
          <a:p>
            <a:pPr algn="ctr" rtl="0" fontAlgn="base"/>
            <a:r>
              <a:rPr lang="en-US" sz="5400" b="1" i="0" dirty="0">
                <a:solidFill>
                  <a:srgbClr val="000000"/>
                </a:solidFill>
                <a:effectLst/>
                <a:latin typeface="Century Gothic" panose="020B0502020202020204" pitchFamily="34" charset="0"/>
              </a:rPr>
              <a:t>Test de </a:t>
            </a:r>
            <a:r>
              <a:rPr lang="en-US" sz="5400" b="1" i="0" dirty="0" err="1">
                <a:solidFill>
                  <a:srgbClr val="000000"/>
                </a:solidFill>
                <a:effectLst/>
                <a:latin typeface="Century Gothic" panose="020B0502020202020204" pitchFamily="34" charset="0"/>
              </a:rPr>
              <a:t>evaluación</a:t>
            </a:r>
            <a:r>
              <a:rPr lang="en-US" sz="5400" b="1" i="0" dirty="0">
                <a:solidFill>
                  <a:srgbClr val="000000"/>
                </a:solidFill>
                <a:effectLst/>
                <a:latin typeface="Century Gothic" panose="020B0502020202020204" pitchFamily="34" charset="0"/>
              </a:rPr>
              <a:t> final</a:t>
            </a:r>
            <a:endParaRPr lang="en-US" b="1" i="1" dirty="0">
              <a:solidFill>
                <a:srgbClr val="000000"/>
              </a:solidFill>
              <a:highlight>
                <a:srgbClr val="FFFF00"/>
              </a:highlight>
              <a:latin typeface="Century Gothic" panose="020B0502020202020204" pitchFamily="34" charset="0"/>
            </a:endParaRPr>
          </a:p>
        </p:txBody>
      </p:sp>
      <p:pic>
        <p:nvPicPr>
          <p:cNvPr id="14" name="Picture 18" descr="JIMINY_THE_CRICKET.png">
            <a:extLst>
              <a:ext uri="{FF2B5EF4-FFF2-40B4-BE49-F238E27FC236}">
                <a16:creationId xmlns:a16="http://schemas.microsoft.com/office/drawing/2014/main" id="{16623567-4C46-4396-962F-E7D7F1DF3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404" y="4874359"/>
            <a:ext cx="1360129" cy="658893"/>
          </a:xfrm>
          <a:prstGeom prst="rect">
            <a:avLst/>
          </a:prstGeom>
        </p:spPr>
      </p:pic>
      <p:pic>
        <p:nvPicPr>
          <p:cNvPr id="15" name="Picture 18" descr="JIMINY_THE_CRICKET.png">
            <a:extLst>
              <a:ext uri="{FF2B5EF4-FFF2-40B4-BE49-F238E27FC236}">
                <a16:creationId xmlns:a16="http://schemas.microsoft.com/office/drawing/2014/main" id="{1DEDC7FD-6478-4FAF-AE59-C09CE5CD71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64338">
            <a:off x="4684820" y="3667049"/>
            <a:ext cx="1360129" cy="658893"/>
          </a:xfrm>
          <a:prstGeom prst="rect">
            <a:avLst/>
          </a:prstGeom>
        </p:spPr>
      </p:pic>
      <p:sp>
        <p:nvSpPr>
          <p:cNvPr id="22" name="Forma libre: forma 21">
            <a:extLst>
              <a:ext uri="{FF2B5EF4-FFF2-40B4-BE49-F238E27FC236}">
                <a16:creationId xmlns:a16="http://schemas.microsoft.com/office/drawing/2014/main" id="{997E67A3-BD36-4FFE-B529-FA55BDD700DE}"/>
              </a:ext>
            </a:extLst>
          </p:cNvPr>
          <p:cNvSpPr/>
          <p:nvPr/>
        </p:nvSpPr>
        <p:spPr>
          <a:xfrm>
            <a:off x="2033471" y="3704488"/>
            <a:ext cx="2673995" cy="954157"/>
          </a:xfrm>
          <a:custGeom>
            <a:avLst/>
            <a:gdLst>
              <a:gd name="connsiteX0" fmla="*/ 0 w 3048000"/>
              <a:gd name="connsiteY0" fmla="*/ 954157 h 954157"/>
              <a:gd name="connsiteX1" fmla="*/ 596347 w 3048000"/>
              <a:gd name="connsiteY1" fmla="*/ 516835 h 954157"/>
              <a:gd name="connsiteX2" fmla="*/ 1404730 w 3048000"/>
              <a:gd name="connsiteY2" fmla="*/ 172278 h 954157"/>
              <a:gd name="connsiteX3" fmla="*/ 2279374 w 3048000"/>
              <a:gd name="connsiteY3" fmla="*/ 39757 h 954157"/>
              <a:gd name="connsiteX4" fmla="*/ 3048000 w 3048000"/>
              <a:gd name="connsiteY4" fmla="*/ 0 h 95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954157">
                <a:moveTo>
                  <a:pt x="0" y="954157"/>
                </a:moveTo>
                <a:cubicBezTo>
                  <a:pt x="181112" y="800652"/>
                  <a:pt x="362225" y="647148"/>
                  <a:pt x="596347" y="516835"/>
                </a:cubicBezTo>
                <a:cubicBezTo>
                  <a:pt x="830469" y="386522"/>
                  <a:pt x="1124226" y="251791"/>
                  <a:pt x="1404730" y="172278"/>
                </a:cubicBezTo>
                <a:cubicBezTo>
                  <a:pt x="1685234" y="92765"/>
                  <a:pt x="2005496" y="68470"/>
                  <a:pt x="2279374" y="39757"/>
                </a:cubicBezTo>
                <a:cubicBezTo>
                  <a:pt x="2553252" y="11044"/>
                  <a:pt x="2800626" y="5522"/>
                  <a:pt x="3048000" y="0"/>
                </a:cubicBez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24663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fontScale="90000"/>
          </a:bodyPr>
          <a:lstStyle/>
          <a:p>
            <a:pPr algn="l"/>
            <a:r>
              <a:rPr lang="en-US" dirty="0">
                <a:solidFill>
                  <a:schemeClr val="tx1">
                    <a:lumMod val="65000"/>
                    <a:lumOff val="35000"/>
                  </a:schemeClr>
                </a:solidFill>
                <a:latin typeface="Century Gothic"/>
                <a:cs typeface="Century Gothic"/>
              </a:rPr>
              <a:t>Plan de </a:t>
            </a:r>
            <a:r>
              <a:rPr lang="en-US" dirty="0" err="1">
                <a:solidFill>
                  <a:schemeClr val="tx1">
                    <a:lumMod val="65000"/>
                    <a:lumOff val="35000"/>
                  </a:schemeClr>
                </a:solidFill>
                <a:latin typeface="Century Gothic"/>
                <a:cs typeface="Century Gothic"/>
              </a:rPr>
              <a:t>capacitación</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graphicFrame>
        <p:nvGraphicFramePr>
          <p:cNvPr id="17" name="Tabla 6">
            <a:extLst>
              <a:ext uri="{FF2B5EF4-FFF2-40B4-BE49-F238E27FC236}">
                <a16:creationId xmlns:a16="http://schemas.microsoft.com/office/drawing/2014/main" id="{E3184CA3-D83D-4C92-A517-DC8C8F0C4384}"/>
              </a:ext>
            </a:extLst>
          </p:cNvPr>
          <p:cNvGraphicFramePr>
            <a:graphicFrameLocks noGrp="1"/>
          </p:cNvGraphicFramePr>
          <p:nvPr>
            <p:ph idx="1"/>
            <p:extLst>
              <p:ext uri="{D42A27DB-BD31-4B8C-83A1-F6EECF244321}">
                <p14:modId xmlns:p14="http://schemas.microsoft.com/office/powerpoint/2010/main" val="4128954904"/>
              </p:ext>
            </p:extLst>
          </p:nvPr>
        </p:nvGraphicFramePr>
        <p:xfrm>
          <a:off x="457200" y="1600200"/>
          <a:ext cx="5939970" cy="2865120"/>
        </p:xfrm>
        <a:graphic>
          <a:graphicData uri="http://schemas.openxmlformats.org/drawingml/2006/table">
            <a:tbl>
              <a:tblPr firstRow="1" bandRow="1">
                <a:tableStyleId>{F5AB1C69-6EDB-4FF4-983F-18BD219EF322}</a:tableStyleId>
              </a:tblPr>
              <a:tblGrid>
                <a:gridCol w="1994453">
                  <a:extLst>
                    <a:ext uri="{9D8B030D-6E8A-4147-A177-3AD203B41FA5}">
                      <a16:colId xmlns:a16="http://schemas.microsoft.com/office/drawing/2014/main" val="1134344328"/>
                    </a:ext>
                  </a:extLst>
                </a:gridCol>
                <a:gridCol w="3945517">
                  <a:extLst>
                    <a:ext uri="{9D8B030D-6E8A-4147-A177-3AD203B41FA5}">
                      <a16:colId xmlns:a16="http://schemas.microsoft.com/office/drawing/2014/main" val="481777847"/>
                    </a:ext>
                  </a:extLst>
                </a:gridCol>
              </a:tblGrid>
              <a:tr h="370840">
                <a:tc>
                  <a:txBody>
                    <a:bodyPr/>
                    <a:lstStyle/>
                    <a:p>
                      <a:r>
                        <a:rPr lang="en-GB" dirty="0"/>
                        <a:t>Time</a:t>
                      </a:r>
                    </a:p>
                  </a:txBody>
                  <a:tcPr>
                    <a:solidFill>
                      <a:srgbClr val="779D53"/>
                    </a:solidFill>
                  </a:tcPr>
                </a:tc>
                <a:tc>
                  <a:txBody>
                    <a:bodyPr/>
                    <a:lstStyle/>
                    <a:p>
                      <a:r>
                        <a:rPr lang="en-GB" dirty="0"/>
                        <a:t>Activity</a:t>
                      </a:r>
                    </a:p>
                  </a:txBody>
                  <a:tcPr>
                    <a:solidFill>
                      <a:srgbClr val="779D53"/>
                    </a:solidFill>
                  </a:tcPr>
                </a:tc>
                <a:extLst>
                  <a:ext uri="{0D108BD9-81ED-4DB2-BD59-A6C34878D82A}">
                    <a16:rowId xmlns:a16="http://schemas.microsoft.com/office/drawing/2014/main" val="2876179679"/>
                  </a:ext>
                </a:extLst>
              </a:tr>
              <a:tr h="370840">
                <a:tc>
                  <a:txBody>
                    <a:bodyPr/>
                    <a:lstStyle/>
                    <a:p>
                      <a:r>
                        <a:rPr lang="en-US" sz="1800" kern="1200" dirty="0">
                          <a:solidFill>
                            <a:schemeClr val="dk1"/>
                          </a:solidFill>
                          <a:effectLst/>
                        </a:rPr>
                        <a:t>45 min</a:t>
                      </a:r>
                      <a:endParaRPr lang="en-GB" dirty="0"/>
                    </a:p>
                  </a:txBody>
                  <a:tcPr/>
                </a:tc>
                <a:tc>
                  <a:txBody>
                    <a:bodyPr/>
                    <a:lstStyle/>
                    <a:p>
                      <a:r>
                        <a:rPr lang="en-GB" dirty="0" err="1"/>
                        <a:t>Bienvenida</a:t>
                      </a:r>
                      <a:r>
                        <a:rPr lang="en-GB" dirty="0"/>
                        <a:t> e </a:t>
                      </a:r>
                      <a:r>
                        <a:rPr lang="en-GB" dirty="0" err="1"/>
                        <a:t>introducción</a:t>
                      </a:r>
                      <a:r>
                        <a:rPr lang="en-GB" dirty="0"/>
                        <a:t> al </a:t>
                      </a:r>
                      <a:r>
                        <a:rPr lang="en-GB" dirty="0" err="1"/>
                        <a:t>módulo</a:t>
                      </a:r>
                      <a:endParaRPr lang="en-GB" dirty="0"/>
                    </a:p>
                  </a:txBody>
                  <a:tcPr/>
                </a:tc>
                <a:extLst>
                  <a:ext uri="{0D108BD9-81ED-4DB2-BD59-A6C34878D82A}">
                    <a16:rowId xmlns:a16="http://schemas.microsoft.com/office/drawing/2014/main" val="2771988341"/>
                  </a:ext>
                </a:extLst>
              </a:tr>
              <a:tr h="370840">
                <a:tc>
                  <a:txBody>
                    <a:bodyPr/>
                    <a:lstStyle/>
                    <a:p>
                      <a:r>
                        <a:rPr lang="en-GB" dirty="0"/>
                        <a:t>15 min</a:t>
                      </a:r>
                    </a:p>
                  </a:txBody>
                  <a:tcPr/>
                </a:tc>
                <a:tc>
                  <a:txBody>
                    <a:bodyPr/>
                    <a:lstStyle/>
                    <a:p>
                      <a:r>
                        <a:rPr lang="en-GB" dirty="0"/>
                        <a:t>Test </a:t>
                      </a:r>
                      <a:r>
                        <a:rPr lang="en-GB" dirty="0" err="1"/>
                        <a:t>inicial</a:t>
                      </a:r>
                      <a:r>
                        <a:rPr lang="en-GB" dirty="0"/>
                        <a:t> </a:t>
                      </a:r>
                    </a:p>
                  </a:txBody>
                  <a:tcPr/>
                </a:tc>
                <a:extLst>
                  <a:ext uri="{0D108BD9-81ED-4DB2-BD59-A6C34878D82A}">
                    <a16:rowId xmlns:a16="http://schemas.microsoft.com/office/drawing/2014/main" val="2739203438"/>
                  </a:ext>
                </a:extLst>
              </a:tr>
              <a:tr h="370840">
                <a:tc>
                  <a:txBody>
                    <a:bodyPr/>
                    <a:lstStyle/>
                    <a:p>
                      <a:r>
                        <a:rPr lang="en-GB" dirty="0"/>
                        <a:t>45 min</a:t>
                      </a:r>
                    </a:p>
                  </a:txBody>
                  <a:tcPr/>
                </a:tc>
                <a:tc>
                  <a:txBody>
                    <a:bodyPr/>
                    <a:lstStyle/>
                    <a:p>
                      <a:r>
                        <a:rPr lang="en-US" sz="1800" kern="1200" dirty="0" err="1">
                          <a:solidFill>
                            <a:schemeClr val="dk1"/>
                          </a:solidFill>
                          <a:effectLst/>
                          <a:latin typeface="+mn-lt"/>
                          <a:ea typeface="+mn-ea"/>
                          <a:cs typeface="+mn-cs"/>
                        </a:rPr>
                        <a:t>Descripción</a:t>
                      </a:r>
                      <a:r>
                        <a:rPr lang="en-US" sz="1800" kern="1200" dirty="0">
                          <a:solidFill>
                            <a:schemeClr val="dk1"/>
                          </a:solidFill>
                          <a:effectLst/>
                          <a:latin typeface="+mn-lt"/>
                          <a:ea typeface="+mn-ea"/>
                          <a:cs typeface="+mn-cs"/>
                        </a:rPr>
                        <a:t> de la </a:t>
                      </a:r>
                      <a:r>
                        <a:rPr lang="en-US" sz="1800" kern="1200" dirty="0" err="1">
                          <a:solidFill>
                            <a:schemeClr val="dk1"/>
                          </a:solidFill>
                          <a:effectLst/>
                          <a:latin typeface="+mn-lt"/>
                          <a:ea typeface="+mn-ea"/>
                          <a:cs typeface="+mn-cs"/>
                        </a:rPr>
                        <a:t>sensibilización</a:t>
                      </a:r>
                      <a:r>
                        <a:rPr lang="en-US" sz="1800" kern="1200" dirty="0">
                          <a:solidFill>
                            <a:schemeClr val="dk1"/>
                          </a:solidFill>
                          <a:effectLst/>
                          <a:latin typeface="+mn-lt"/>
                          <a:ea typeface="+mn-ea"/>
                          <a:cs typeface="+mn-cs"/>
                        </a:rPr>
                        <a:t> digital</a:t>
                      </a:r>
                      <a:endParaRPr lang="el-GR" sz="1800" kern="1200" dirty="0">
                        <a:solidFill>
                          <a:schemeClr val="dk1"/>
                        </a:solidFill>
                        <a:effectLst/>
                        <a:latin typeface="+mn-lt"/>
                        <a:ea typeface="+mn-ea"/>
                        <a:cs typeface="+mn-cs"/>
                      </a:endParaRPr>
                    </a:p>
                  </a:txBody>
                  <a:tcPr/>
                </a:tc>
                <a:extLst>
                  <a:ext uri="{0D108BD9-81ED-4DB2-BD59-A6C34878D82A}">
                    <a16:rowId xmlns:a16="http://schemas.microsoft.com/office/drawing/2014/main" val="3220304785"/>
                  </a:ext>
                </a:extLst>
              </a:tr>
              <a:tr h="370840">
                <a:tc>
                  <a:txBody>
                    <a:bodyPr/>
                    <a:lstStyle/>
                    <a:p>
                      <a:r>
                        <a:rPr lang="en-GB" dirty="0"/>
                        <a:t>45 min</a:t>
                      </a:r>
                    </a:p>
                  </a:txBody>
                  <a:tcPr/>
                </a:tc>
                <a:tc>
                  <a:txBody>
                    <a:bodyPr/>
                    <a:lstStyle/>
                    <a:p>
                      <a:r>
                        <a:rPr lang="es-ES" sz="1800" kern="1200" dirty="0">
                          <a:solidFill>
                            <a:schemeClr val="dk1"/>
                          </a:solidFill>
                          <a:effectLst/>
                          <a:latin typeface="+mn-lt"/>
                          <a:ea typeface="+mn-ea"/>
                          <a:cs typeface="+mn-cs"/>
                        </a:rPr>
                        <a:t>Internet y el uso seguro de los recursos de Internet</a:t>
                      </a:r>
                      <a:endParaRPr lang="el-GR" sz="1800" kern="1200" dirty="0">
                        <a:solidFill>
                          <a:schemeClr val="dk1"/>
                        </a:solidFill>
                        <a:effectLst/>
                        <a:latin typeface="+mn-lt"/>
                        <a:ea typeface="+mn-ea"/>
                        <a:cs typeface="+mn-cs"/>
                      </a:endParaRPr>
                    </a:p>
                  </a:txBody>
                  <a:tcPr/>
                </a:tc>
                <a:extLst>
                  <a:ext uri="{0D108BD9-81ED-4DB2-BD59-A6C34878D82A}">
                    <a16:rowId xmlns:a16="http://schemas.microsoft.com/office/drawing/2014/main" val="287196360"/>
                  </a:ext>
                </a:extLst>
              </a:tr>
              <a:tr h="370840">
                <a:tc>
                  <a:txBody>
                    <a:bodyPr/>
                    <a:lstStyle/>
                    <a:p>
                      <a:r>
                        <a:rPr lang="pl-PL" dirty="0"/>
                        <a:t>45</a:t>
                      </a:r>
                      <a:r>
                        <a:rPr lang="en-GB" dirty="0"/>
                        <a:t> min</a:t>
                      </a:r>
                    </a:p>
                  </a:txBody>
                  <a:tcPr/>
                </a:tc>
                <a:tc>
                  <a:txBody>
                    <a:bodyPr/>
                    <a:lstStyle/>
                    <a:p>
                      <a:r>
                        <a:rPr lang="es-ES" sz="1800" kern="1200" dirty="0">
                          <a:solidFill>
                            <a:schemeClr val="dk1"/>
                          </a:solidFill>
                          <a:effectLst/>
                          <a:latin typeface="+mn-lt"/>
                          <a:ea typeface="+mn-ea"/>
                          <a:cs typeface="+mn-cs"/>
                        </a:rPr>
                        <a:t>Derechos de autor</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4040988628"/>
                  </a:ext>
                </a:extLst>
              </a:tr>
              <a:tr h="370840">
                <a:tc>
                  <a:txBody>
                    <a:bodyPr/>
                    <a:lstStyle/>
                    <a:p>
                      <a:r>
                        <a:rPr lang="en-GB" dirty="0"/>
                        <a:t>20 min</a:t>
                      </a:r>
                    </a:p>
                  </a:txBody>
                  <a:tcPr/>
                </a:tc>
                <a:tc>
                  <a:txBody>
                    <a:bodyPr/>
                    <a:lstStyle/>
                    <a:p>
                      <a:r>
                        <a:rPr lang="en-US" sz="1800" kern="1200" dirty="0">
                          <a:solidFill>
                            <a:schemeClr val="dk1"/>
                          </a:solidFill>
                          <a:effectLst/>
                          <a:latin typeface="+mn-lt"/>
                          <a:ea typeface="+mn-ea"/>
                          <a:cs typeface="+mn-cs"/>
                        </a:rPr>
                        <a:t>Test de </a:t>
                      </a:r>
                      <a:r>
                        <a:rPr lang="en-US" sz="1800" kern="1200" dirty="0" err="1">
                          <a:solidFill>
                            <a:schemeClr val="dk1"/>
                          </a:solidFill>
                          <a:effectLst/>
                          <a:latin typeface="+mn-lt"/>
                          <a:ea typeface="+mn-ea"/>
                          <a:cs typeface="+mn-cs"/>
                        </a:rPr>
                        <a:t>evaluación</a:t>
                      </a:r>
                      <a:r>
                        <a:rPr lang="en-US" sz="1800" kern="1200" dirty="0">
                          <a:solidFill>
                            <a:schemeClr val="dk1"/>
                          </a:solidFill>
                          <a:effectLst/>
                          <a:latin typeface="+mn-lt"/>
                          <a:ea typeface="+mn-ea"/>
                          <a:cs typeface="+mn-cs"/>
                        </a:rPr>
                        <a:t> final y </a:t>
                      </a:r>
                      <a:r>
                        <a:rPr lang="en-US" sz="1800" kern="1200" dirty="0" err="1">
                          <a:solidFill>
                            <a:schemeClr val="dk1"/>
                          </a:solidFill>
                          <a:effectLst/>
                          <a:latin typeface="+mn-lt"/>
                          <a:ea typeface="+mn-ea"/>
                          <a:cs typeface="+mn-cs"/>
                        </a:rPr>
                        <a:t>conclusiones</a:t>
                      </a:r>
                      <a:endParaRPr lang="el-GR" sz="1800" kern="1200" dirty="0">
                        <a:solidFill>
                          <a:schemeClr val="dk1"/>
                        </a:solidFill>
                        <a:effectLst/>
                        <a:latin typeface="+mn-lt"/>
                        <a:ea typeface="+mn-ea"/>
                        <a:cs typeface="+mn-cs"/>
                      </a:endParaRPr>
                    </a:p>
                  </a:txBody>
                  <a:tcPr/>
                </a:tc>
                <a:extLst>
                  <a:ext uri="{0D108BD9-81ED-4DB2-BD59-A6C34878D82A}">
                    <a16:rowId xmlns:a16="http://schemas.microsoft.com/office/drawing/2014/main" val="333232673"/>
                  </a:ext>
                </a:extLst>
              </a:tr>
            </a:tbl>
          </a:graphicData>
        </a:graphic>
      </p:graphicFrame>
    </p:spTree>
    <p:extLst>
      <p:ext uri="{BB962C8B-B14F-4D97-AF65-F5344CB8AC3E}">
        <p14:creationId xmlns:p14="http://schemas.microsoft.com/office/powerpoint/2010/main" val="256154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89745" y="2289036"/>
            <a:ext cx="5603853" cy="1754326"/>
          </a:xfrm>
          <a:prstGeom prst="rect">
            <a:avLst/>
          </a:prstGeom>
          <a:noFill/>
        </p:spPr>
        <p:txBody>
          <a:bodyPr wrap="square" rtlCol="0">
            <a:spAutoFit/>
          </a:bodyPr>
          <a:lstStyle/>
          <a:p>
            <a:pPr algn="ctr" rtl="0" fontAlgn="base"/>
            <a:r>
              <a:rPr lang="en-US" sz="5400" b="1" i="0" dirty="0">
                <a:solidFill>
                  <a:srgbClr val="000000"/>
                </a:solidFill>
                <a:effectLst/>
                <a:latin typeface="Century Gothic" panose="020B0502020202020204" pitchFamily="34" charset="0"/>
              </a:rPr>
              <a:t>Debate y </a:t>
            </a:r>
            <a:r>
              <a:rPr lang="en-US" sz="5400" b="1" i="0" dirty="0" err="1">
                <a:solidFill>
                  <a:srgbClr val="000000"/>
                </a:solidFill>
                <a:effectLst/>
                <a:latin typeface="Century Gothic" panose="020B0502020202020204" pitchFamily="34" charset="0"/>
              </a:rPr>
              <a:t>conclusiones</a:t>
            </a:r>
            <a:endParaRPr lang="en-US" sz="3600" b="1" i="0" dirty="0">
              <a:solidFill>
                <a:srgbClr val="000000"/>
              </a:solidFill>
              <a:effectLst/>
              <a:latin typeface="Century Gothic" panose="020B0502020202020204" pitchFamily="34" charset="0"/>
            </a:endParaRPr>
          </a:p>
        </p:txBody>
      </p:sp>
    </p:spTree>
    <p:extLst>
      <p:ext uri="{BB962C8B-B14F-4D97-AF65-F5344CB8AC3E}">
        <p14:creationId xmlns:p14="http://schemas.microsoft.com/office/powerpoint/2010/main" val="4064091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a:bodyPr>
          <a:lstStyle/>
          <a:p>
            <a:pPr algn="l"/>
            <a:r>
              <a:rPr lang="en-US" sz="2200" dirty="0" err="1">
                <a:solidFill>
                  <a:schemeClr val="tx1">
                    <a:lumMod val="65000"/>
                    <a:lumOff val="35000"/>
                  </a:schemeClr>
                </a:solidFill>
                <a:latin typeface="Century Gothic"/>
                <a:cs typeface="Century Gothic"/>
              </a:rPr>
              <a:t>Lecturas</a:t>
            </a:r>
            <a:r>
              <a:rPr lang="en-US" sz="2200" dirty="0">
                <a:solidFill>
                  <a:schemeClr val="tx1">
                    <a:lumMod val="65000"/>
                    <a:lumOff val="35000"/>
                  </a:schemeClr>
                </a:solidFill>
                <a:latin typeface="Century Gothic"/>
                <a:cs typeface="Century Gothic"/>
              </a:rPr>
              <a:t> </a:t>
            </a:r>
            <a:r>
              <a:rPr lang="en-US" sz="2200" dirty="0" err="1">
                <a:solidFill>
                  <a:schemeClr val="tx1">
                    <a:lumMod val="65000"/>
                    <a:lumOff val="35000"/>
                  </a:schemeClr>
                </a:solidFill>
                <a:latin typeface="Century Gothic"/>
                <a:cs typeface="Century Gothic"/>
              </a:rPr>
              <a:t>adicionales</a:t>
            </a:r>
            <a:endParaRPr lang="en-US" sz="22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305731" y="1395615"/>
            <a:ext cx="6517313" cy="3808158"/>
          </a:xfrm>
          <a:prstGeom prst="rect">
            <a:avLst/>
          </a:prstGeom>
          <a:noFill/>
        </p:spPr>
        <p:txBody>
          <a:bodyPr wrap="square" rtlCol="0">
            <a:spAutoFit/>
          </a:bodyPr>
          <a:lstStyle/>
          <a:p>
            <a:pPr algn="just">
              <a:lnSpc>
                <a:spcPct val="115000"/>
              </a:lnSpc>
              <a:spcBef>
                <a:spcPts val="600"/>
              </a:spcBef>
              <a:spcAft>
                <a:spcPts val="6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Los siguientes recursos adicionales están disponibles en inglés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Digital Skills &amp; Jobs Coalition initiatives repository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European Framework for the Digital Competence of Educators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Digital Skills: Rethinking education and training in the digital age: Digital skills and new models for learning</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Introduction to Web Accessibility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Copyright &amp; Online Resources: It Doesn't Have To Be Complicated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Copyright Resources to Support Publishing and Teaching</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l-GR" sz="1100" dirty="0">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63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06679"/>
            <a:ext cx="1981201" cy="6605361"/>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4" name="Picture 13"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2958352"/>
            <a:ext cx="1360129" cy="658893"/>
          </a:xfrm>
          <a:prstGeom prst="rect">
            <a:avLst/>
          </a:prstGeom>
        </p:spPr>
      </p:pic>
      <p:grpSp>
        <p:nvGrpSpPr>
          <p:cNvPr id="2" name="Grupo 1"/>
          <p:cNvGrpSpPr/>
          <p:nvPr/>
        </p:nvGrpSpPr>
        <p:grpSpPr>
          <a:xfrm>
            <a:off x="1684867" y="1346199"/>
            <a:ext cx="3797094" cy="1820334"/>
            <a:chOff x="1684867" y="1346199"/>
            <a:chExt cx="3797094" cy="1820334"/>
          </a:xfrm>
        </p:grpSpPr>
        <p:sp>
          <p:nvSpPr>
            <p:cNvPr id="8" name="Oval Callout 7"/>
            <p:cNvSpPr/>
            <p:nvPr/>
          </p:nvSpPr>
          <p:spPr>
            <a:xfrm>
              <a:off x="1684867" y="1346199"/>
              <a:ext cx="3251200" cy="1820334"/>
            </a:xfrm>
            <a:prstGeom prst="wedgeEllipseCallout">
              <a:avLst>
                <a:gd name="adj1" fmla="val 80194"/>
                <a:gd name="adj2" fmla="val 30407"/>
              </a:avLst>
            </a:prstGeom>
            <a:solidFill>
              <a:srgbClr val="E9AB27"/>
            </a:solidFill>
            <a:ln w="22225" cap="rnd">
              <a:solidFill>
                <a:schemeClr val="bg1">
                  <a:lumMod val="50000"/>
                </a:schemeClr>
              </a:solidFill>
              <a:prstDash val="sysDash"/>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37628" y="1840867"/>
              <a:ext cx="3344333" cy="830997"/>
            </a:xfrm>
            <a:prstGeom prst="rect">
              <a:avLst/>
            </a:prstGeom>
            <a:noFill/>
          </p:spPr>
          <p:txBody>
            <a:bodyPr wrap="square" rtlCol="0">
              <a:spAutoFit/>
            </a:bodyPr>
            <a:lstStyle/>
            <a:p>
              <a:r>
                <a:rPr lang="en-US" sz="4800" dirty="0">
                  <a:solidFill>
                    <a:schemeClr val="bg1"/>
                  </a:solidFill>
                  <a:latin typeface="Kinfolk Pro Rough"/>
                  <a:cs typeface="Kinfolk Pro Rough"/>
                </a:rPr>
                <a:t>¡Gracias!</a:t>
              </a:r>
              <a:endParaRPr lang="en-US" sz="4200" dirty="0">
                <a:solidFill>
                  <a:schemeClr val="bg1"/>
                </a:solidFill>
                <a:latin typeface="Kinfolk Pro Rough"/>
                <a:cs typeface="Kinfolk Pro Rough"/>
              </a:endParaRPr>
            </a:p>
          </p:txBody>
        </p:sp>
      </p:grpSp>
      <p:grpSp>
        <p:nvGrpSpPr>
          <p:cNvPr id="15" name="Grupo 14"/>
          <p:cNvGrpSpPr/>
          <p:nvPr/>
        </p:nvGrpSpPr>
        <p:grpSpPr>
          <a:xfrm>
            <a:off x="384893" y="5323664"/>
            <a:ext cx="6108705" cy="788035"/>
            <a:chOff x="0" y="0"/>
            <a:chExt cx="7847584" cy="806450"/>
          </a:xfrm>
        </p:grpSpPr>
        <p:pic>
          <p:nvPicPr>
            <p:cNvPr id="16" name="Imagem 15" descr="ADE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9945"/>
              <a:ext cx="749300" cy="406399"/>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descr="CWEP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752" y="295720"/>
              <a:ext cx="12573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8" descr="Mindshift_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504" y="0"/>
              <a:ext cx="590550" cy="80645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9" descr="LABC-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9506" y="242666"/>
              <a:ext cx="9271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descr="CCSDE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4058" y="247651"/>
              <a:ext cx="971550" cy="40005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m 21" descr="SYMPLEXIS_LOGO_TRANSPARENT_BACKGROUND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060" y="169069"/>
              <a:ext cx="10287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m 22" descr="Valencia INNOHUB logo"/>
            <p:cNvPicPr>
              <a:picLocks noChangeAspect="1" noChangeArrowheads="1"/>
            </p:cNvPicPr>
            <p:nvPr/>
          </p:nvPicPr>
          <p:blipFill>
            <a:blip r:embed="rId13">
              <a:extLst>
                <a:ext uri="{28A0092B-C50C-407E-A947-70E740481C1C}">
                  <a14:useLocalDpi xmlns:a14="http://schemas.microsoft.com/office/drawing/2010/main" val="0"/>
                </a:ext>
              </a:extLst>
            </a:blip>
            <a:srcRect l="13397" t="28081" r="13477" b="27374"/>
            <a:stretch>
              <a:fillRect/>
            </a:stretch>
          </p:blipFill>
          <p:spPr bwMode="auto">
            <a:xfrm>
              <a:off x="6552184" y="141509"/>
              <a:ext cx="1295400" cy="5524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226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a:bodyPr>
          <a:lstStyle/>
          <a:p>
            <a:pPr algn="l"/>
            <a:r>
              <a:rPr lang="es-ES" dirty="0">
                <a:solidFill>
                  <a:schemeClr val="tx1">
                    <a:lumMod val="65000"/>
                    <a:lumOff val="35000"/>
                  </a:schemeClr>
                </a:solidFill>
                <a:latin typeface="Century Gothic"/>
                <a:cs typeface="Century Gothic"/>
              </a:rPr>
              <a:t>¡Bienvenidos</a:t>
            </a:r>
            <a:r>
              <a:rPr lang="pl-PL" dirty="0">
                <a:solidFill>
                  <a:schemeClr val="tx1">
                    <a:lumMod val="65000"/>
                    <a:lumOff val="35000"/>
                  </a:schemeClr>
                </a:solidFill>
                <a:latin typeface="Century Gothic"/>
                <a:cs typeface="Century Gothic"/>
              </a:rPr>
              <a:t>!</a:t>
            </a:r>
            <a:endParaRPr lang="en-US"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4" name="Obraz 3">
            <a:extLst>
              <a:ext uri="{FF2B5EF4-FFF2-40B4-BE49-F238E27FC236}">
                <a16:creationId xmlns:a16="http://schemas.microsoft.com/office/drawing/2014/main" id="{EA6212AA-8DAD-4FB0-9190-355F377BCAD6}"/>
              </a:ext>
            </a:extLst>
          </p:cNvPr>
          <p:cNvPicPr>
            <a:picLocks noChangeAspect="1"/>
          </p:cNvPicPr>
          <p:nvPr/>
        </p:nvPicPr>
        <p:blipFill>
          <a:blip r:embed="rId8"/>
          <a:stretch>
            <a:fillRect/>
          </a:stretch>
        </p:blipFill>
        <p:spPr>
          <a:xfrm>
            <a:off x="801027" y="1719257"/>
            <a:ext cx="5252314" cy="3501543"/>
          </a:xfrm>
          <a:prstGeom prst="rect">
            <a:avLst/>
          </a:prstGeom>
        </p:spPr>
      </p:pic>
      <p:sp>
        <p:nvSpPr>
          <p:cNvPr id="17" name="pole tekstowe 16">
            <a:extLst>
              <a:ext uri="{FF2B5EF4-FFF2-40B4-BE49-F238E27FC236}">
                <a16:creationId xmlns:a16="http://schemas.microsoft.com/office/drawing/2014/main" id="{F1B1B87E-A3AE-4273-8198-48A573390BBE}"/>
              </a:ext>
            </a:extLst>
          </p:cNvPr>
          <p:cNvSpPr txBox="1"/>
          <p:nvPr/>
        </p:nvSpPr>
        <p:spPr>
          <a:xfrm>
            <a:off x="691287" y="5426748"/>
            <a:ext cx="5705882" cy="261610"/>
          </a:xfrm>
          <a:prstGeom prst="rect">
            <a:avLst/>
          </a:prstGeom>
          <a:noFill/>
        </p:spPr>
        <p:txBody>
          <a:bodyPr wrap="square">
            <a:spAutoFit/>
          </a:bodyPr>
          <a:lstStyle/>
          <a:p>
            <a:r>
              <a:rPr lang="es-ES" sz="1100" dirty="0">
                <a:solidFill>
                  <a:schemeClr val="tx1">
                    <a:lumMod val="65000"/>
                    <a:lumOff val="35000"/>
                  </a:schemeClr>
                </a:solidFill>
              </a:rPr>
              <a:t>Fuente</a:t>
            </a:r>
            <a:r>
              <a:rPr lang="pl-PL" sz="1100" dirty="0">
                <a:solidFill>
                  <a:schemeClr val="tx1">
                    <a:lumMod val="65000"/>
                    <a:lumOff val="35000"/>
                  </a:schemeClr>
                </a:solidFill>
              </a:rPr>
              <a:t>: https://www.pexels.com/pl-pl/zdjecie/zdjecie-ludzi-trzymajacych-sie-za-rece-3184421/</a:t>
            </a:r>
          </a:p>
        </p:txBody>
      </p:sp>
    </p:spTree>
    <p:extLst>
      <p:ext uri="{BB962C8B-B14F-4D97-AF65-F5344CB8AC3E}">
        <p14:creationId xmlns:p14="http://schemas.microsoft.com/office/powerpoint/2010/main" val="3451048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fontScale="90000"/>
          </a:bodyPr>
          <a:lstStyle/>
          <a:p>
            <a:pPr algn="l"/>
            <a:r>
              <a:rPr lang="en-US" dirty="0" err="1">
                <a:solidFill>
                  <a:schemeClr val="tx1">
                    <a:lumMod val="65000"/>
                    <a:lumOff val="35000"/>
                  </a:schemeClr>
                </a:solidFill>
                <a:latin typeface="Century Gothic"/>
                <a:cs typeface="Century Gothic"/>
              </a:rPr>
              <a:t>Objetivos</a:t>
            </a:r>
            <a:r>
              <a:rPr lang="en-US" dirty="0">
                <a:solidFill>
                  <a:schemeClr val="tx1">
                    <a:lumMod val="65000"/>
                    <a:lumOff val="35000"/>
                  </a:schemeClr>
                </a:solidFill>
                <a:latin typeface="Century Gothic"/>
                <a:cs typeface="Century Gothic"/>
              </a:rPr>
              <a:t> de </a:t>
            </a:r>
            <a:r>
              <a:rPr lang="en-US" dirty="0" err="1">
                <a:solidFill>
                  <a:schemeClr val="tx1">
                    <a:lumMod val="65000"/>
                    <a:lumOff val="35000"/>
                  </a:schemeClr>
                </a:solidFill>
                <a:latin typeface="Century Gothic"/>
                <a:cs typeface="Century Gothic"/>
              </a:rPr>
              <a:t>aprendizaje</a:t>
            </a:r>
            <a:endParaRPr lang="en-US" dirty="0">
              <a:solidFill>
                <a:schemeClr val="tx1">
                  <a:lumMod val="65000"/>
                  <a:lumOff val="35000"/>
                </a:schemeClr>
              </a:solidFill>
              <a:latin typeface="Century Gothic"/>
              <a:cs typeface="Century Gothic"/>
            </a:endParaRPr>
          </a:p>
        </p:txBody>
      </p:sp>
      <p:sp>
        <p:nvSpPr>
          <p:cNvPr id="3" name="Content Placeholder 2"/>
          <p:cNvSpPr>
            <a:spLocks noGrp="1"/>
          </p:cNvSpPr>
          <p:nvPr>
            <p:ph idx="1"/>
          </p:nvPr>
        </p:nvSpPr>
        <p:spPr>
          <a:xfrm>
            <a:off x="457200" y="1600200"/>
            <a:ext cx="6287413" cy="4525963"/>
          </a:xfrm>
        </p:spPr>
        <p:txBody>
          <a:bodyPr>
            <a:noAutofit/>
          </a:bodyPr>
          <a:lstStyle/>
          <a:p>
            <a:r>
              <a:rPr lang="es-ES" sz="1600" dirty="0">
                <a:solidFill>
                  <a:schemeClr val="tx1">
                    <a:lumMod val="65000"/>
                    <a:lumOff val="35000"/>
                  </a:schemeClr>
                </a:solidFill>
                <a:latin typeface="Century Gothic"/>
                <a:cs typeface="Century Gothic"/>
              </a:rPr>
              <a:t>Identificar las competencias digitales.</a:t>
            </a:r>
          </a:p>
          <a:p>
            <a:r>
              <a:rPr lang="es-ES" sz="1600" dirty="0">
                <a:solidFill>
                  <a:schemeClr val="tx1">
                    <a:lumMod val="65000"/>
                    <a:lumOff val="35000"/>
                  </a:schemeClr>
                </a:solidFill>
                <a:latin typeface="Century Gothic"/>
                <a:cs typeface="Century Gothic"/>
              </a:rPr>
              <a:t>Comprender la importancia de las competencias digitales.</a:t>
            </a:r>
            <a:endParaRPr lang="pl-PL" sz="1600" dirty="0">
              <a:solidFill>
                <a:schemeClr val="tx1">
                  <a:lumMod val="65000"/>
                  <a:lumOff val="35000"/>
                </a:schemeClr>
              </a:solidFill>
              <a:latin typeface="Century Gothic"/>
              <a:cs typeface="Century Gothic"/>
            </a:endParaRPr>
          </a:p>
          <a:p>
            <a:r>
              <a:rPr lang="es-ES" sz="1600" dirty="0">
                <a:solidFill>
                  <a:schemeClr val="tx1">
                    <a:lumMod val="65000"/>
                    <a:lumOff val="35000"/>
                  </a:schemeClr>
                </a:solidFill>
                <a:latin typeface="Century Gothic"/>
                <a:cs typeface="Century Gothic"/>
              </a:rPr>
              <a:t>Analizar los retos que plantean las competencias digitales.</a:t>
            </a:r>
          </a:p>
          <a:p>
            <a:r>
              <a:rPr lang="es-ES" sz="1600" dirty="0">
                <a:solidFill>
                  <a:schemeClr val="tx1">
                    <a:lumMod val="65000"/>
                    <a:lumOff val="35000"/>
                  </a:schemeClr>
                </a:solidFill>
                <a:latin typeface="Century Gothic"/>
                <a:cs typeface="Century Gothic"/>
              </a:rPr>
              <a:t>Conocer diferentes tipos de recursos digitales para la enseñanza y el aprendizaje</a:t>
            </a:r>
            <a:r>
              <a:rPr lang="en-US" sz="1600" dirty="0">
                <a:solidFill>
                  <a:schemeClr val="tx1">
                    <a:lumMod val="65000"/>
                    <a:lumOff val="35000"/>
                  </a:schemeClr>
                </a:solidFill>
                <a:latin typeface="Century Gothic"/>
                <a:cs typeface="Century Gothic"/>
              </a:rPr>
              <a:t>.</a:t>
            </a:r>
            <a:endParaRPr lang="pl-PL" sz="1600" dirty="0">
              <a:solidFill>
                <a:schemeClr val="tx1">
                  <a:lumMod val="65000"/>
                  <a:lumOff val="35000"/>
                </a:schemeClr>
              </a:solidFill>
              <a:latin typeface="Century Gothic"/>
              <a:cs typeface="Century Gothic"/>
            </a:endParaRPr>
          </a:p>
          <a:p>
            <a:r>
              <a:rPr lang="es-ES" sz="1600" dirty="0">
                <a:solidFill>
                  <a:schemeClr val="tx1">
                    <a:lumMod val="65000"/>
                    <a:lumOff val="35000"/>
                  </a:schemeClr>
                </a:solidFill>
                <a:latin typeface="Century Gothic"/>
                <a:cs typeface="Century Gothic"/>
              </a:rPr>
              <a:t>Conseguir que las soluciones digitales sean más inclusivas</a:t>
            </a:r>
            <a:r>
              <a:rPr lang="pl-PL" sz="1600" dirty="0">
                <a:solidFill>
                  <a:schemeClr val="tx1">
                    <a:lumMod val="65000"/>
                    <a:lumOff val="35000"/>
                  </a:schemeClr>
                </a:solidFill>
                <a:latin typeface="Century Gothic"/>
                <a:cs typeface="Century Gothic"/>
              </a:rPr>
              <a:t>.</a:t>
            </a:r>
          </a:p>
          <a:p>
            <a:r>
              <a:rPr lang="es-ES" sz="1600" dirty="0">
                <a:solidFill>
                  <a:schemeClr val="tx1">
                    <a:lumMod val="65000"/>
                    <a:lumOff val="35000"/>
                  </a:schemeClr>
                </a:solidFill>
                <a:latin typeface="Century Gothic"/>
                <a:cs typeface="Century Gothic"/>
              </a:rPr>
              <a:t>Comprender los peligros que conlleva el uso de Internet y las actividades online</a:t>
            </a:r>
            <a:r>
              <a:rPr lang="en-US" sz="1600" dirty="0">
                <a:solidFill>
                  <a:schemeClr val="tx1">
                    <a:lumMod val="65000"/>
                    <a:lumOff val="35000"/>
                  </a:schemeClr>
                </a:solidFill>
                <a:latin typeface="Century Gothic"/>
                <a:cs typeface="Century Gothic"/>
              </a:rPr>
              <a:t>.</a:t>
            </a:r>
            <a:endParaRPr lang="pl-PL" sz="1600" dirty="0">
              <a:solidFill>
                <a:schemeClr val="tx1">
                  <a:lumMod val="65000"/>
                  <a:lumOff val="35000"/>
                </a:schemeClr>
              </a:solidFill>
              <a:latin typeface="Century Gothic"/>
              <a:cs typeface="Century Gothic"/>
            </a:endParaRPr>
          </a:p>
          <a:p>
            <a:r>
              <a:rPr lang="es-ES" sz="1600" dirty="0">
                <a:solidFill>
                  <a:schemeClr val="tx1">
                    <a:lumMod val="65000"/>
                    <a:lumOff val="35000"/>
                  </a:schemeClr>
                </a:solidFill>
                <a:latin typeface="Century Gothic"/>
                <a:cs typeface="Century Gothic"/>
              </a:rPr>
              <a:t>Comprender el proceso de protección online antes de conectarse y durante la conexión</a:t>
            </a:r>
            <a:r>
              <a:rPr lang="en-US" sz="1600" dirty="0">
                <a:solidFill>
                  <a:schemeClr val="tx1">
                    <a:lumMod val="65000"/>
                    <a:lumOff val="35000"/>
                  </a:schemeClr>
                </a:solidFill>
                <a:latin typeface="Century Gothic"/>
                <a:cs typeface="Century Gothic"/>
              </a:rPr>
              <a:t>.</a:t>
            </a:r>
            <a:endParaRPr lang="pl-PL" sz="1600" dirty="0">
              <a:solidFill>
                <a:schemeClr val="tx1">
                  <a:lumMod val="65000"/>
                  <a:lumOff val="35000"/>
                </a:schemeClr>
              </a:solidFill>
              <a:latin typeface="Century Gothic"/>
              <a:cs typeface="Century Gothic"/>
            </a:endParaRPr>
          </a:p>
          <a:p>
            <a:r>
              <a:rPr lang="es-ES" sz="1600" dirty="0">
                <a:solidFill>
                  <a:schemeClr val="tx1">
                    <a:lumMod val="65000"/>
                    <a:lumOff val="35000"/>
                  </a:schemeClr>
                </a:solidFill>
                <a:latin typeface="Century Gothic"/>
                <a:cs typeface="Century Gothic"/>
              </a:rPr>
              <a:t>Implementación de soluciones para la protección de dispositivos y actividades seguras en Internet.</a:t>
            </a:r>
          </a:p>
          <a:p>
            <a:r>
              <a:rPr lang="en-US" sz="1600" dirty="0" err="1">
                <a:solidFill>
                  <a:schemeClr val="tx1">
                    <a:lumMod val="65000"/>
                    <a:lumOff val="35000"/>
                  </a:schemeClr>
                </a:solidFill>
                <a:latin typeface="Century Gothic"/>
                <a:cs typeface="Century Gothic"/>
              </a:rPr>
              <a:t>Entender</a:t>
            </a:r>
            <a:r>
              <a:rPr lang="en-US" sz="1600" dirty="0">
                <a:solidFill>
                  <a:schemeClr val="tx1">
                    <a:lumMod val="65000"/>
                    <a:lumOff val="35000"/>
                  </a:schemeClr>
                </a:solidFill>
                <a:latin typeface="Century Gothic"/>
                <a:cs typeface="Century Gothic"/>
              </a:rPr>
              <a:t> </a:t>
            </a:r>
            <a:r>
              <a:rPr lang="en-US" sz="1600" dirty="0" err="1">
                <a:solidFill>
                  <a:schemeClr val="tx1">
                    <a:lumMod val="65000"/>
                    <a:lumOff val="35000"/>
                  </a:schemeClr>
                </a:solidFill>
                <a:latin typeface="Century Gothic"/>
                <a:cs typeface="Century Gothic"/>
              </a:rPr>
              <a:t>qué</a:t>
            </a:r>
            <a:r>
              <a:rPr lang="en-US" sz="1600" dirty="0">
                <a:solidFill>
                  <a:schemeClr val="tx1">
                    <a:lumMod val="65000"/>
                    <a:lumOff val="35000"/>
                  </a:schemeClr>
                </a:solidFill>
                <a:latin typeface="Century Gothic"/>
                <a:cs typeface="Century Gothic"/>
              </a:rPr>
              <a:t> es </a:t>
            </a:r>
            <a:r>
              <a:rPr lang="en-US" sz="1600" dirty="0" err="1">
                <a:solidFill>
                  <a:schemeClr val="tx1">
                    <a:lumMod val="65000"/>
                    <a:lumOff val="35000"/>
                  </a:schemeClr>
                </a:solidFill>
                <a:latin typeface="Century Gothic"/>
                <a:cs typeface="Century Gothic"/>
              </a:rPr>
              <a:t>el</a:t>
            </a:r>
            <a:r>
              <a:rPr lang="en-US" sz="1600" dirty="0">
                <a:solidFill>
                  <a:schemeClr val="tx1">
                    <a:lumMod val="65000"/>
                    <a:lumOff val="35000"/>
                  </a:schemeClr>
                </a:solidFill>
                <a:latin typeface="Century Gothic"/>
                <a:cs typeface="Century Gothic"/>
              </a:rPr>
              <a:t> derecho de </a:t>
            </a:r>
            <a:r>
              <a:rPr lang="en-US" sz="1600" dirty="0" err="1">
                <a:solidFill>
                  <a:schemeClr val="tx1">
                    <a:lumMod val="65000"/>
                    <a:lumOff val="35000"/>
                  </a:schemeClr>
                </a:solidFill>
                <a:latin typeface="Century Gothic"/>
                <a:cs typeface="Century Gothic"/>
              </a:rPr>
              <a:t>autor</a:t>
            </a:r>
            <a:r>
              <a:rPr lang="en-US" sz="1600" dirty="0">
                <a:solidFill>
                  <a:schemeClr val="tx1">
                    <a:lumMod val="65000"/>
                    <a:lumOff val="35000"/>
                  </a:schemeClr>
                </a:solidFill>
                <a:latin typeface="Century Gothic"/>
                <a:cs typeface="Century Gothic"/>
              </a:rPr>
              <a:t>.</a:t>
            </a:r>
            <a:endParaRPr lang="pl-PL" sz="1600" dirty="0">
              <a:solidFill>
                <a:schemeClr val="tx1">
                  <a:lumMod val="65000"/>
                  <a:lumOff val="35000"/>
                </a:schemeClr>
              </a:solidFill>
              <a:latin typeface="Century Gothic"/>
              <a:cs typeface="Century Gothic"/>
            </a:endParaRPr>
          </a:p>
          <a:p>
            <a:r>
              <a:rPr lang="es-ES" sz="1600" dirty="0">
                <a:solidFill>
                  <a:schemeClr val="tx1">
                    <a:lumMod val="65000"/>
                    <a:lumOff val="35000"/>
                  </a:schemeClr>
                </a:solidFill>
                <a:latin typeface="Century Gothic"/>
                <a:cs typeface="Century Gothic"/>
              </a:rPr>
              <a:t>Diferenciar entre recursos educativos abiertos y violación de derechos de autor</a:t>
            </a:r>
            <a:r>
              <a:rPr lang="en-US" sz="1700" dirty="0">
                <a:solidFill>
                  <a:schemeClr val="tx1">
                    <a:lumMod val="65000"/>
                    <a:lumOff val="35000"/>
                  </a:schemeClr>
                </a:solidFill>
                <a:latin typeface="Century Gothic"/>
                <a:cs typeface="Century Gothic"/>
              </a:rPr>
              <a:t>.</a:t>
            </a: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A79A653B-7C05-4FD4-AB17-13C89AFC5DCA}"/>
              </a:ext>
            </a:extLst>
          </p:cNvPr>
          <p:cNvPicPr>
            <a:picLocks noChangeAspect="1"/>
          </p:cNvPicPr>
          <p:nvPr/>
        </p:nvPicPr>
        <p:blipFill>
          <a:blip r:embed="rId8"/>
          <a:stretch>
            <a:fillRect/>
          </a:stretch>
        </p:blipFill>
        <p:spPr>
          <a:xfrm>
            <a:off x="5286759" y="1105719"/>
            <a:ext cx="1158625" cy="772417"/>
          </a:xfrm>
          <a:prstGeom prst="rect">
            <a:avLst/>
          </a:prstGeom>
        </p:spPr>
      </p:pic>
    </p:spTree>
    <p:extLst>
      <p:ext uri="{BB962C8B-B14F-4D97-AF65-F5344CB8AC3E}">
        <p14:creationId xmlns:p14="http://schemas.microsoft.com/office/powerpoint/2010/main" val="188198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2" name="Title 1"/>
          <p:cNvSpPr>
            <a:spLocks noGrp="1"/>
          </p:cNvSpPr>
          <p:nvPr>
            <p:ph type="title"/>
          </p:nvPr>
        </p:nvSpPr>
        <p:spPr>
          <a:xfrm>
            <a:off x="457200" y="274638"/>
            <a:ext cx="5939969" cy="1143000"/>
          </a:xfrm>
        </p:spPr>
        <p:txBody>
          <a:bodyPr>
            <a:normAutofit fontScale="90000"/>
          </a:bodyPr>
          <a:lstStyle/>
          <a:p>
            <a:pPr algn="l"/>
            <a:r>
              <a:rPr lang="en-GB" sz="2800" dirty="0" err="1">
                <a:solidFill>
                  <a:schemeClr val="tx1">
                    <a:lumMod val="65000"/>
                    <a:lumOff val="35000"/>
                  </a:schemeClr>
                </a:solidFill>
                <a:latin typeface="Century Gothic"/>
                <a:cs typeface="Century Gothic"/>
              </a:rPr>
              <a:t>Competencias</a:t>
            </a:r>
            <a:r>
              <a:rPr lang="en-GB" sz="2800" dirty="0">
                <a:solidFill>
                  <a:schemeClr val="tx1">
                    <a:lumMod val="65000"/>
                    <a:lumOff val="35000"/>
                  </a:schemeClr>
                </a:solidFill>
                <a:latin typeface="Century Gothic"/>
                <a:cs typeface="Century Gothic"/>
              </a:rPr>
              <a:t> que se </a:t>
            </a:r>
            <a:r>
              <a:rPr lang="en-GB" sz="2800" dirty="0" err="1">
                <a:solidFill>
                  <a:schemeClr val="tx1">
                    <a:lumMod val="65000"/>
                    <a:lumOff val="35000"/>
                  </a:schemeClr>
                </a:solidFill>
                <a:latin typeface="Century Gothic"/>
                <a:cs typeface="Century Gothic"/>
              </a:rPr>
              <a:t>pretenden</a:t>
            </a:r>
            <a:r>
              <a:rPr lang="en-GB" sz="2800" dirty="0">
                <a:solidFill>
                  <a:schemeClr val="tx1">
                    <a:lumMod val="65000"/>
                    <a:lumOff val="35000"/>
                  </a:schemeClr>
                </a:solidFill>
                <a:latin typeface="Century Gothic"/>
                <a:cs typeface="Century Gothic"/>
              </a:rPr>
              <a:t> </a:t>
            </a:r>
            <a:r>
              <a:rPr lang="en-GB" sz="2800" dirty="0" err="1">
                <a:solidFill>
                  <a:schemeClr val="tx1">
                    <a:lumMod val="65000"/>
                    <a:lumOff val="35000"/>
                  </a:schemeClr>
                </a:solidFill>
                <a:latin typeface="Century Gothic"/>
                <a:cs typeface="Century Gothic"/>
              </a:rPr>
              <a:t>alcanzar</a:t>
            </a:r>
            <a:r>
              <a:rPr lang="en-GB" sz="2800" dirty="0">
                <a:solidFill>
                  <a:schemeClr val="tx1">
                    <a:lumMod val="65000"/>
                    <a:lumOff val="35000"/>
                  </a:schemeClr>
                </a:solidFill>
                <a:latin typeface="Century Gothic"/>
                <a:cs typeface="Century Gothic"/>
              </a:rPr>
              <a:t> </a:t>
            </a:r>
            <a:r>
              <a:rPr lang="en-GB" sz="2800" dirty="0" err="1">
                <a:solidFill>
                  <a:schemeClr val="tx1">
                    <a:lumMod val="65000"/>
                    <a:lumOff val="35000"/>
                  </a:schemeClr>
                </a:solidFill>
                <a:latin typeface="Century Gothic"/>
                <a:cs typeface="Century Gothic"/>
              </a:rPr>
              <a:t>durante</a:t>
            </a:r>
            <a:r>
              <a:rPr lang="en-GB" sz="2800" dirty="0">
                <a:solidFill>
                  <a:schemeClr val="tx1">
                    <a:lumMod val="65000"/>
                    <a:lumOff val="35000"/>
                  </a:schemeClr>
                </a:solidFill>
                <a:latin typeface="Century Gothic"/>
                <a:cs typeface="Century Gothic"/>
              </a:rPr>
              <a:t> la </a:t>
            </a:r>
            <a:r>
              <a:rPr lang="en-GB" sz="2800" dirty="0" err="1">
                <a:solidFill>
                  <a:schemeClr val="tx1">
                    <a:lumMod val="65000"/>
                    <a:lumOff val="35000"/>
                  </a:schemeClr>
                </a:solidFill>
                <a:latin typeface="Century Gothic"/>
                <a:cs typeface="Century Gothic"/>
              </a:rPr>
              <a:t>formación</a:t>
            </a:r>
            <a:r>
              <a:rPr lang="en-GB" sz="2800" dirty="0">
                <a:solidFill>
                  <a:schemeClr val="tx1">
                    <a:lumMod val="65000"/>
                    <a:lumOff val="35000"/>
                  </a:schemeClr>
                </a:solidFill>
                <a:latin typeface="Century Gothic"/>
                <a:cs typeface="Century Gothic"/>
              </a:rPr>
              <a:t> :</a:t>
            </a:r>
          </a:p>
        </p:txBody>
      </p:sp>
      <p:sp>
        <p:nvSpPr>
          <p:cNvPr id="3" name="Content Placeholder 2"/>
          <p:cNvSpPr>
            <a:spLocks noGrp="1"/>
          </p:cNvSpPr>
          <p:nvPr>
            <p:ph idx="1"/>
          </p:nvPr>
        </p:nvSpPr>
        <p:spPr>
          <a:xfrm>
            <a:off x="457200" y="1408494"/>
            <a:ext cx="5939969" cy="4687506"/>
          </a:xfrm>
        </p:spPr>
        <p:txBody>
          <a:bodyPr>
            <a:noAutofit/>
          </a:bodyPr>
          <a:lstStyle/>
          <a:p>
            <a:r>
              <a:rPr lang="en-GB" sz="1700" dirty="0" err="1">
                <a:solidFill>
                  <a:schemeClr val="tx1">
                    <a:lumMod val="65000"/>
                    <a:lumOff val="35000"/>
                  </a:schemeClr>
                </a:solidFill>
                <a:latin typeface="Century Gothic"/>
                <a:cs typeface="Century Gothic"/>
              </a:rPr>
              <a:t>Autorreflexión</a:t>
            </a:r>
            <a:endParaRPr lang="pl-PL" sz="1700" dirty="0">
              <a:solidFill>
                <a:schemeClr val="tx1">
                  <a:lumMod val="65000"/>
                  <a:lumOff val="35000"/>
                </a:schemeClr>
              </a:solidFill>
              <a:latin typeface="Century Gothic"/>
              <a:cs typeface="Century Gothic"/>
            </a:endParaRPr>
          </a:p>
          <a:p>
            <a:r>
              <a:rPr lang="pl-PL" sz="1700" dirty="0">
                <a:solidFill>
                  <a:schemeClr val="tx1">
                    <a:lumMod val="65000"/>
                    <a:lumOff val="35000"/>
                  </a:schemeClr>
                </a:solidFill>
                <a:latin typeface="Century Gothic"/>
                <a:cs typeface="Century Gothic"/>
              </a:rPr>
              <a:t>I</a:t>
            </a:r>
            <a:r>
              <a:rPr lang="en-GB" sz="1700" dirty="0" err="1">
                <a:solidFill>
                  <a:schemeClr val="tx1">
                    <a:lumMod val="65000"/>
                    <a:lumOff val="35000"/>
                  </a:schemeClr>
                </a:solidFill>
                <a:latin typeface="Century Gothic"/>
                <a:cs typeface="Century Gothic"/>
              </a:rPr>
              <a:t>dentificación</a:t>
            </a:r>
            <a:r>
              <a:rPr lang="en-GB" sz="1700" dirty="0">
                <a:solidFill>
                  <a:schemeClr val="tx1">
                    <a:lumMod val="65000"/>
                    <a:lumOff val="35000"/>
                  </a:schemeClr>
                </a:solidFill>
                <a:latin typeface="Century Gothic"/>
                <a:cs typeface="Century Gothic"/>
              </a:rPr>
              <a:t> de </a:t>
            </a:r>
            <a:r>
              <a:rPr lang="en-GB" sz="1700" dirty="0" err="1">
                <a:solidFill>
                  <a:schemeClr val="tx1">
                    <a:lumMod val="65000"/>
                    <a:lumOff val="35000"/>
                  </a:schemeClr>
                </a:solidFill>
                <a:latin typeface="Century Gothic"/>
                <a:cs typeface="Century Gothic"/>
              </a:rPr>
              <a:t>oportunidades</a:t>
            </a:r>
            <a:endParaRPr lang="en-GB" sz="1700" dirty="0">
              <a:solidFill>
                <a:schemeClr val="tx1">
                  <a:lumMod val="65000"/>
                  <a:lumOff val="35000"/>
                </a:schemeClr>
              </a:solidFill>
              <a:latin typeface="Century Gothic"/>
              <a:cs typeface="Century Gothic"/>
            </a:endParaRPr>
          </a:p>
          <a:p>
            <a:r>
              <a:rPr lang="pl-PL" sz="1700" dirty="0">
                <a:solidFill>
                  <a:schemeClr val="tx1">
                    <a:lumMod val="65000"/>
                    <a:lumOff val="35000"/>
                  </a:schemeClr>
                </a:solidFill>
                <a:latin typeface="Century Gothic"/>
                <a:cs typeface="Century Gothic"/>
              </a:rPr>
              <a:t>Explorar nuevas oportunida</a:t>
            </a:r>
            <a:r>
              <a:rPr lang="es-ES" sz="1700" dirty="0">
                <a:solidFill>
                  <a:schemeClr val="tx1">
                    <a:lumMod val="65000"/>
                    <a:lumOff val="35000"/>
                  </a:schemeClr>
                </a:solidFill>
                <a:latin typeface="Century Gothic"/>
                <a:cs typeface="Century Gothic"/>
              </a:rPr>
              <a:t>des</a:t>
            </a:r>
          </a:p>
          <a:p>
            <a:r>
              <a:rPr lang="pl-PL" sz="1700" dirty="0">
                <a:solidFill>
                  <a:schemeClr val="tx1">
                    <a:lumMod val="65000"/>
                    <a:lumOff val="35000"/>
                  </a:schemeClr>
                </a:solidFill>
                <a:latin typeface="Century Gothic"/>
                <a:cs typeface="Century Gothic"/>
              </a:rPr>
              <a:t>Aprender con la práctica</a:t>
            </a:r>
            <a:endParaRPr lang="es-ES" sz="1700" dirty="0">
              <a:solidFill>
                <a:schemeClr val="tx1">
                  <a:lumMod val="65000"/>
                  <a:lumOff val="35000"/>
                </a:schemeClr>
              </a:solidFill>
              <a:latin typeface="Century Gothic"/>
              <a:cs typeface="Century Gothic"/>
            </a:endParaRPr>
          </a:p>
          <a:p>
            <a:r>
              <a:rPr lang="en-GB" sz="1700" dirty="0" err="1">
                <a:solidFill>
                  <a:schemeClr val="tx1">
                    <a:lumMod val="65000"/>
                    <a:lumOff val="35000"/>
                  </a:schemeClr>
                </a:solidFill>
                <a:latin typeface="Century Gothic"/>
                <a:cs typeface="Century Gothic"/>
              </a:rPr>
              <a:t>Adaptabilidad</a:t>
            </a:r>
            <a:endParaRPr lang="pl-PL" sz="1700" dirty="0">
              <a:solidFill>
                <a:schemeClr val="tx1">
                  <a:lumMod val="65000"/>
                  <a:lumOff val="35000"/>
                </a:schemeClr>
              </a:solidFill>
              <a:latin typeface="Century Gothic"/>
              <a:cs typeface="Century Gothic"/>
            </a:endParaRPr>
          </a:p>
          <a:p>
            <a:r>
              <a:rPr lang="pl-PL" sz="1700" dirty="0">
                <a:solidFill>
                  <a:schemeClr val="tx1">
                    <a:lumMod val="65000"/>
                    <a:lumOff val="35000"/>
                  </a:schemeClr>
                </a:solidFill>
                <a:latin typeface="Century Gothic"/>
                <a:cs typeface="Century Gothic"/>
              </a:rPr>
              <a:t>F</a:t>
            </a:r>
            <a:r>
              <a:rPr lang="en-US" sz="1700" dirty="0" err="1">
                <a:solidFill>
                  <a:schemeClr val="tx1">
                    <a:lumMod val="65000"/>
                    <a:lumOff val="35000"/>
                  </a:schemeClr>
                </a:solidFill>
                <a:latin typeface="Century Gothic"/>
                <a:cs typeface="Century Gothic"/>
              </a:rPr>
              <a:t>lexibililidad</a:t>
            </a:r>
            <a:endParaRPr lang="pl-PL" sz="1700" dirty="0">
              <a:solidFill>
                <a:schemeClr val="tx1">
                  <a:lumMod val="65000"/>
                  <a:lumOff val="35000"/>
                </a:schemeClr>
              </a:solidFill>
              <a:latin typeface="Century Gothic"/>
              <a:cs typeface="Century Gothic"/>
            </a:endParaRPr>
          </a:p>
          <a:p>
            <a:r>
              <a:rPr lang="pl-PL" sz="1700" dirty="0">
                <a:solidFill>
                  <a:schemeClr val="tx1">
                    <a:lumMod val="65000"/>
                    <a:lumOff val="35000"/>
                  </a:schemeClr>
                </a:solidFill>
                <a:latin typeface="Century Gothic"/>
                <a:cs typeface="Century Gothic"/>
              </a:rPr>
              <a:t>Tomar la iniciativa</a:t>
            </a:r>
            <a:endParaRPr lang="es-ES" sz="1700" dirty="0">
              <a:solidFill>
                <a:schemeClr val="tx1">
                  <a:lumMod val="65000"/>
                  <a:lumOff val="35000"/>
                </a:schemeClr>
              </a:solidFill>
              <a:latin typeface="Century Gothic"/>
              <a:cs typeface="Century Gothic"/>
            </a:endParaRPr>
          </a:p>
          <a:p>
            <a:r>
              <a:rPr lang="pl-PL" sz="1700" dirty="0">
                <a:solidFill>
                  <a:schemeClr val="tx1">
                    <a:lumMod val="65000"/>
                    <a:lumOff val="35000"/>
                  </a:schemeClr>
                </a:solidFill>
                <a:latin typeface="Century Gothic"/>
                <a:cs typeface="Century Gothic"/>
              </a:rPr>
              <a:t>C</a:t>
            </a:r>
            <a:r>
              <a:rPr lang="en-US" sz="1700" dirty="0" err="1">
                <a:solidFill>
                  <a:schemeClr val="tx1">
                    <a:lumMod val="65000"/>
                    <a:lumOff val="35000"/>
                  </a:schemeClr>
                </a:solidFill>
                <a:latin typeface="Century Gothic"/>
                <a:cs typeface="Century Gothic"/>
              </a:rPr>
              <a:t>reatividad</a:t>
            </a:r>
            <a:endParaRPr lang="pl-PL" sz="1700" dirty="0">
              <a:solidFill>
                <a:schemeClr val="tx1">
                  <a:lumMod val="65000"/>
                  <a:lumOff val="35000"/>
                </a:schemeClr>
              </a:solidFill>
              <a:latin typeface="Century Gothic"/>
              <a:cs typeface="Century Gothic"/>
            </a:endParaRPr>
          </a:p>
          <a:p>
            <a:r>
              <a:rPr lang="pl-PL" sz="1700" dirty="0">
                <a:solidFill>
                  <a:schemeClr val="tx1">
                    <a:lumMod val="65000"/>
                    <a:lumOff val="35000"/>
                  </a:schemeClr>
                </a:solidFill>
                <a:latin typeface="Century Gothic"/>
                <a:cs typeface="Century Gothic"/>
              </a:rPr>
              <a:t>Evaluación de riesgos</a:t>
            </a:r>
            <a:endParaRPr lang="es-ES" sz="1700" dirty="0">
              <a:solidFill>
                <a:schemeClr val="tx1">
                  <a:lumMod val="65000"/>
                  <a:lumOff val="35000"/>
                </a:schemeClr>
              </a:solidFill>
              <a:latin typeface="Century Gothic"/>
              <a:cs typeface="Century Gothic"/>
            </a:endParaRPr>
          </a:p>
          <a:p>
            <a:r>
              <a:rPr lang="pl-PL" sz="1700" dirty="0">
                <a:solidFill>
                  <a:schemeClr val="tx1">
                    <a:lumMod val="65000"/>
                    <a:lumOff val="35000"/>
                  </a:schemeClr>
                </a:solidFill>
                <a:latin typeface="Century Gothic"/>
                <a:cs typeface="Century Gothic"/>
              </a:rPr>
              <a:t>Toma de decisiones eficaz</a:t>
            </a:r>
            <a:endParaRPr lang="es-ES" sz="1700" dirty="0">
              <a:solidFill>
                <a:schemeClr val="tx1">
                  <a:lumMod val="65000"/>
                  <a:lumOff val="35000"/>
                </a:schemeClr>
              </a:solidFill>
              <a:latin typeface="Century Gothic"/>
              <a:cs typeface="Century Gothic"/>
            </a:endParaRPr>
          </a:p>
          <a:p>
            <a:r>
              <a:rPr lang="pl-PL" sz="1700" dirty="0">
                <a:solidFill>
                  <a:schemeClr val="tx1">
                    <a:lumMod val="65000"/>
                    <a:lumOff val="35000"/>
                  </a:schemeClr>
                </a:solidFill>
                <a:latin typeface="Century Gothic"/>
                <a:cs typeface="Century Gothic"/>
              </a:rPr>
              <a:t>Resolución de problemas</a:t>
            </a:r>
            <a:endParaRPr lang="es-ES" sz="1700" dirty="0">
              <a:solidFill>
                <a:schemeClr val="tx1">
                  <a:lumMod val="65000"/>
                  <a:lumOff val="35000"/>
                </a:schemeClr>
              </a:solidFill>
              <a:latin typeface="Century Gothic"/>
              <a:cs typeface="Century Gothic"/>
            </a:endParaRPr>
          </a:p>
          <a:p>
            <a:r>
              <a:rPr lang="es-ES" sz="1700" dirty="0">
                <a:solidFill>
                  <a:schemeClr val="tx1">
                    <a:lumMod val="65000"/>
                    <a:lumOff val="35000"/>
                  </a:schemeClr>
                </a:solidFill>
                <a:latin typeface="Century Gothic"/>
                <a:cs typeface="Century Gothic"/>
              </a:rPr>
              <a:t>Búsqueda de información</a:t>
            </a:r>
            <a:endParaRPr lang="pl-PL" sz="1700" dirty="0">
              <a:solidFill>
                <a:schemeClr val="tx1">
                  <a:lumMod val="65000"/>
                  <a:lumOff val="35000"/>
                </a:schemeClr>
              </a:solidFill>
              <a:latin typeface="Century Gothic"/>
              <a:cs typeface="Century Gothic"/>
            </a:endParaRPr>
          </a:p>
          <a:p>
            <a:r>
              <a:rPr lang="es-ES" sz="1700" dirty="0">
                <a:solidFill>
                  <a:schemeClr val="tx1">
                    <a:lumMod val="65000"/>
                    <a:lumOff val="35000"/>
                  </a:schemeClr>
                </a:solidFill>
                <a:latin typeface="Century Gothic"/>
                <a:cs typeface="Century Gothic"/>
              </a:rPr>
              <a:t>Aplicación de soluciones nuevas</a:t>
            </a:r>
            <a:endParaRPr lang="pl-PL" sz="1700" dirty="0">
              <a:solidFill>
                <a:schemeClr val="tx1">
                  <a:lumMod val="65000"/>
                  <a:lumOff val="35000"/>
                </a:schemeClr>
              </a:solidFill>
              <a:latin typeface="Century Gothic"/>
              <a:cs typeface="Century Gothic"/>
            </a:endParaRPr>
          </a:p>
          <a:p>
            <a:r>
              <a:rPr lang="pl-PL" sz="1700" dirty="0">
                <a:solidFill>
                  <a:schemeClr val="tx1">
                    <a:lumMod val="65000"/>
                    <a:lumOff val="35000"/>
                  </a:schemeClr>
                </a:solidFill>
                <a:latin typeface="Century Gothic"/>
                <a:cs typeface="Century Gothic"/>
              </a:rPr>
              <a:t>Instrucción</a:t>
            </a:r>
            <a:endParaRPr lang="es-ES" sz="1700" dirty="0">
              <a:solidFill>
                <a:schemeClr val="tx1">
                  <a:lumMod val="65000"/>
                  <a:lumOff val="35000"/>
                </a:schemeClr>
              </a:solidFill>
              <a:latin typeface="Century Gothic"/>
              <a:cs typeface="Century Gothic"/>
            </a:endParaRPr>
          </a:p>
          <a:p>
            <a:r>
              <a:rPr lang="es-ES" sz="1700" dirty="0">
                <a:solidFill>
                  <a:schemeClr val="tx1">
                    <a:lumMod val="65000"/>
                    <a:lumOff val="35000"/>
                  </a:schemeClr>
                </a:solidFill>
                <a:latin typeface="Century Gothic"/>
                <a:cs typeface="Century Gothic"/>
              </a:rPr>
              <a:t>Pensamiento crítico</a:t>
            </a:r>
            <a:endParaRPr lang="en-US" sz="17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7" name="Obraz 6">
            <a:extLst>
              <a:ext uri="{FF2B5EF4-FFF2-40B4-BE49-F238E27FC236}">
                <a16:creationId xmlns:a16="http://schemas.microsoft.com/office/drawing/2014/main" id="{5ACA1D53-DA02-49E2-9E34-E70EF56846C1}"/>
              </a:ext>
            </a:extLst>
          </p:cNvPr>
          <p:cNvPicPr>
            <a:picLocks noChangeAspect="1"/>
          </p:cNvPicPr>
          <p:nvPr/>
        </p:nvPicPr>
        <p:blipFill>
          <a:blip r:embed="rId8"/>
          <a:stretch>
            <a:fillRect/>
          </a:stretch>
        </p:blipFill>
        <p:spPr>
          <a:xfrm>
            <a:off x="3879813" y="2388805"/>
            <a:ext cx="2798852" cy="2798852"/>
          </a:xfrm>
          <a:prstGeom prst="rect">
            <a:avLst/>
          </a:prstGeom>
        </p:spPr>
      </p:pic>
    </p:spTree>
    <p:extLst>
      <p:ext uri="{BB962C8B-B14F-4D97-AF65-F5344CB8AC3E}">
        <p14:creationId xmlns:p14="http://schemas.microsoft.com/office/powerpoint/2010/main" val="369579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0" y="-1435844"/>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
        <p:nvSpPr>
          <p:cNvPr id="3" name="CuadroTexto 2">
            <a:extLst>
              <a:ext uri="{FF2B5EF4-FFF2-40B4-BE49-F238E27FC236}">
                <a16:creationId xmlns:a16="http://schemas.microsoft.com/office/drawing/2014/main" id="{6848631A-A381-40E5-9E98-36EC40AA338E}"/>
              </a:ext>
            </a:extLst>
          </p:cNvPr>
          <p:cNvSpPr txBox="1"/>
          <p:nvPr/>
        </p:nvSpPr>
        <p:spPr>
          <a:xfrm>
            <a:off x="889745" y="2289036"/>
            <a:ext cx="5603853" cy="923330"/>
          </a:xfrm>
          <a:prstGeom prst="rect">
            <a:avLst/>
          </a:prstGeom>
          <a:noFill/>
        </p:spPr>
        <p:txBody>
          <a:bodyPr wrap="square" rtlCol="0">
            <a:spAutoFit/>
          </a:bodyPr>
          <a:lstStyle/>
          <a:p>
            <a:pPr algn="ctr" rtl="0" fontAlgn="base"/>
            <a:r>
              <a:rPr lang="en-US" sz="5400" b="1" i="0" dirty="0">
                <a:solidFill>
                  <a:srgbClr val="000000"/>
                </a:solidFill>
                <a:effectLst/>
                <a:latin typeface="Century Gothic" panose="020B0502020202020204" pitchFamily="34" charset="0"/>
              </a:rPr>
              <a:t>Test </a:t>
            </a:r>
            <a:r>
              <a:rPr lang="en-US" sz="5400" b="1" i="0" dirty="0" err="1">
                <a:solidFill>
                  <a:srgbClr val="000000"/>
                </a:solidFill>
                <a:effectLst/>
                <a:latin typeface="Century Gothic" panose="020B0502020202020204" pitchFamily="34" charset="0"/>
              </a:rPr>
              <a:t>inicial</a:t>
            </a:r>
            <a:endParaRPr lang="en-US" b="1" i="1" dirty="0">
              <a:solidFill>
                <a:srgbClr val="000000"/>
              </a:solidFill>
              <a:highlight>
                <a:srgbClr val="FFFF00"/>
              </a:highlight>
              <a:latin typeface="Century Gothic" panose="020B0502020202020204" pitchFamily="34" charset="0"/>
            </a:endParaRPr>
          </a:p>
        </p:txBody>
      </p:sp>
      <p:pic>
        <p:nvPicPr>
          <p:cNvPr id="14" name="Picture 18" descr="JIMINY_THE_CRICKET.png">
            <a:extLst>
              <a:ext uri="{FF2B5EF4-FFF2-40B4-BE49-F238E27FC236}">
                <a16:creationId xmlns:a16="http://schemas.microsoft.com/office/drawing/2014/main" id="{16623567-4C46-4396-962F-E7D7F1DF3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404" y="4874359"/>
            <a:ext cx="1360129" cy="658893"/>
          </a:xfrm>
          <a:prstGeom prst="rect">
            <a:avLst/>
          </a:prstGeom>
        </p:spPr>
      </p:pic>
      <p:pic>
        <p:nvPicPr>
          <p:cNvPr id="4" name="Obraz 3">
            <a:extLst>
              <a:ext uri="{FF2B5EF4-FFF2-40B4-BE49-F238E27FC236}">
                <a16:creationId xmlns:a16="http://schemas.microsoft.com/office/drawing/2014/main" id="{913F09B7-90DE-4CA1-825F-8E9D92805C24}"/>
              </a:ext>
            </a:extLst>
          </p:cNvPr>
          <p:cNvPicPr>
            <a:picLocks noChangeAspect="1"/>
          </p:cNvPicPr>
          <p:nvPr/>
        </p:nvPicPr>
        <p:blipFill>
          <a:blip r:embed="rId8"/>
          <a:stretch>
            <a:fillRect/>
          </a:stretch>
        </p:blipFill>
        <p:spPr>
          <a:xfrm>
            <a:off x="4572000" y="3721714"/>
            <a:ext cx="1983641" cy="1983641"/>
          </a:xfrm>
          <a:prstGeom prst="rect">
            <a:avLst/>
          </a:prstGeom>
        </p:spPr>
      </p:pic>
    </p:spTree>
    <p:extLst>
      <p:ext uri="{BB962C8B-B14F-4D97-AF65-F5344CB8AC3E}">
        <p14:creationId xmlns:p14="http://schemas.microsoft.com/office/powerpoint/2010/main" val="170119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pic>
        <p:nvPicPr>
          <p:cNvPr id="16" name="Picture 15" descr="JIMINY_REDE.png"/>
          <p:cNvPicPr>
            <a:picLocks noChangeAspect="1"/>
          </p:cNvPicPr>
          <p:nvPr/>
        </p:nvPicPr>
        <p:blipFill rotWithShape="1">
          <a:blip r:embed="rId5">
            <a:alphaModFix amt="55000"/>
            <a:extLst>
              <a:ext uri="{28A0092B-C50C-407E-A947-70E740481C1C}">
                <a14:useLocalDpi xmlns:a14="http://schemas.microsoft.com/office/drawing/2010/main" val="0"/>
              </a:ext>
            </a:extLst>
          </a:blip>
          <a:srcRect l="27108" r="2931"/>
          <a:stretch/>
        </p:blipFill>
        <p:spPr>
          <a:xfrm>
            <a:off x="62896" y="-1124796"/>
            <a:ext cx="6397170" cy="6310203"/>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457200" y="499130"/>
            <a:ext cx="6192315" cy="4032320"/>
          </a:xfrm>
        </p:spPr>
        <p:txBody>
          <a:bodyPr>
            <a:normAutofit/>
          </a:bodyPr>
          <a:lstStyle/>
          <a:p>
            <a:pPr marL="0" indent="0">
              <a:buNone/>
            </a:pPr>
            <a:r>
              <a:rPr lang="en-GB" sz="2800" dirty="0">
                <a:solidFill>
                  <a:schemeClr val="tx1">
                    <a:lumMod val="65000"/>
                    <a:lumOff val="35000"/>
                  </a:schemeClr>
                </a:solidFill>
                <a:latin typeface="Century Gothic"/>
                <a:cs typeface="Century Gothic"/>
              </a:rPr>
              <a:t>“</a:t>
            </a:r>
            <a:r>
              <a:rPr lang="es-ES" sz="2800" dirty="0">
                <a:solidFill>
                  <a:schemeClr val="tx1">
                    <a:lumMod val="65000"/>
                    <a:lumOff val="35000"/>
                  </a:schemeClr>
                </a:solidFill>
                <a:latin typeface="Century Gothic"/>
                <a:cs typeface="Century Gothic"/>
              </a:rPr>
              <a:t>¿Qué son las competencias digitales y por qué las necesitamos?" </a:t>
            </a:r>
            <a:endParaRPr lang="en-GB"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10" name="Obraz 9">
            <a:extLst>
              <a:ext uri="{FF2B5EF4-FFF2-40B4-BE49-F238E27FC236}">
                <a16:creationId xmlns:a16="http://schemas.microsoft.com/office/drawing/2014/main" id="{D968A220-FFBD-4816-BAA4-22D1C8A7879C}"/>
              </a:ext>
            </a:extLst>
          </p:cNvPr>
          <p:cNvPicPr>
            <a:picLocks noChangeAspect="1"/>
          </p:cNvPicPr>
          <p:nvPr/>
        </p:nvPicPr>
        <p:blipFill>
          <a:blip r:embed="rId8"/>
          <a:stretch>
            <a:fillRect/>
          </a:stretch>
        </p:blipFill>
        <p:spPr>
          <a:xfrm>
            <a:off x="1495957" y="1976237"/>
            <a:ext cx="4114799" cy="4114799"/>
          </a:xfrm>
          <a:prstGeom prst="rect">
            <a:avLst/>
          </a:prstGeom>
        </p:spPr>
      </p:pic>
    </p:spTree>
    <p:extLst>
      <p:ext uri="{BB962C8B-B14F-4D97-AF65-F5344CB8AC3E}">
        <p14:creationId xmlns:p14="http://schemas.microsoft.com/office/powerpoint/2010/main" val="760912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3584447" y="1228476"/>
            <a:ext cx="3041419" cy="4401048"/>
          </a:xfrm>
        </p:spPr>
        <p:txBody>
          <a:bodyPr>
            <a:normAutofit/>
          </a:bodyPr>
          <a:lstStyle/>
          <a:p>
            <a:pPr marL="0" indent="0">
              <a:buNone/>
            </a:pPr>
            <a:r>
              <a:rPr lang="es-ES" sz="1800" dirty="0">
                <a:solidFill>
                  <a:schemeClr val="tx1">
                    <a:lumMod val="65000"/>
                    <a:lumOff val="35000"/>
                  </a:schemeClr>
                </a:solidFill>
                <a:latin typeface="Century Gothic"/>
                <a:cs typeface="Century Gothic"/>
              </a:rPr>
              <a:t>Según la definición de la Recomendación del Consejo Europeo de 2018 "las competencias digitales implican el uso crítico y responsable de las tecnologías digitales y el interés por ellas para aprender, trabajar y formar parte de la sociedad". Es un conjunto de conocimientos, habilidades y actitudes. </a:t>
            </a:r>
            <a:endParaRPr lang="en-GB" sz="1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pic>
        <p:nvPicPr>
          <p:cNvPr id="9" name="Obraz 8">
            <a:extLst>
              <a:ext uri="{FF2B5EF4-FFF2-40B4-BE49-F238E27FC236}">
                <a16:creationId xmlns:a16="http://schemas.microsoft.com/office/drawing/2014/main" id="{3B13ABBE-9AB7-4188-BCEA-1F3F00A21AFA}"/>
              </a:ext>
            </a:extLst>
          </p:cNvPr>
          <p:cNvPicPr>
            <a:picLocks noChangeAspect="1"/>
          </p:cNvPicPr>
          <p:nvPr/>
        </p:nvPicPr>
        <p:blipFill>
          <a:blip r:embed="rId7"/>
          <a:stretch>
            <a:fillRect/>
          </a:stretch>
        </p:blipFill>
        <p:spPr>
          <a:xfrm>
            <a:off x="369418" y="1498454"/>
            <a:ext cx="3041418" cy="3015024"/>
          </a:xfrm>
          <a:prstGeom prst="rect">
            <a:avLst/>
          </a:prstGeom>
        </p:spPr>
      </p:pic>
    </p:spTree>
    <p:extLst>
      <p:ext uri="{BB962C8B-B14F-4D97-AF65-F5344CB8AC3E}">
        <p14:creationId xmlns:p14="http://schemas.microsoft.com/office/powerpoint/2010/main" val="1293272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MINY_FUNDO_LARANJA.jp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9218" t="8478" r="32595" b="5469"/>
          <a:stretch/>
        </p:blipFill>
        <p:spPr>
          <a:xfrm>
            <a:off x="7010399" y="152400"/>
            <a:ext cx="1981201" cy="6527800"/>
          </a:xfrm>
          <a:prstGeom prst="rect">
            <a:avLst/>
          </a:prstGeom>
        </p:spPr>
      </p:pic>
      <p:pic>
        <p:nvPicPr>
          <p:cNvPr id="6" name="Picture 5" descr="JIMINY_FUNDO_VERD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6822" t="13155" r="37054" b="10530"/>
          <a:stretch/>
        </p:blipFill>
        <p:spPr>
          <a:xfrm>
            <a:off x="7010399" y="152400"/>
            <a:ext cx="1981201" cy="6527800"/>
          </a:xfrm>
          <a:prstGeom prst="rect">
            <a:avLst/>
          </a:prstGeom>
        </p:spPr>
      </p:pic>
      <p:pic>
        <p:nvPicPr>
          <p:cNvPr id="11" name="Picture 10" descr="EU flag-Erasmus+_vect_POS [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83202"/>
            <a:ext cx="1947333" cy="396997"/>
          </a:xfrm>
          <a:prstGeom prst="rect">
            <a:avLst/>
          </a:prstGeom>
        </p:spPr>
      </p:pic>
      <p:sp>
        <p:nvSpPr>
          <p:cNvPr id="12" name="Rectangle 11"/>
          <p:cNvSpPr/>
          <p:nvPr/>
        </p:nvSpPr>
        <p:spPr>
          <a:xfrm>
            <a:off x="2658533" y="6342709"/>
            <a:ext cx="3801533" cy="276999"/>
          </a:xfrm>
          <a:prstGeom prst="rect">
            <a:avLst/>
          </a:prstGeom>
        </p:spPr>
        <p:txBody>
          <a:bodyPr wrap="square">
            <a:spAutoFit/>
          </a:bodyPr>
          <a:lstStyle/>
          <a:p>
            <a:pPr algn="just"/>
            <a:r>
              <a:rPr lang="es-ES" sz="600" dirty="0"/>
              <a:t>Este proyecto ha sido financiado con el apoyo de la Comisión Europea. Esta publicación refleja únicamente la opinión del autor, y la Comisión no se hace responsable del uso que pueda hacerse de la información contenida en ella.</a:t>
            </a:r>
            <a:endParaRPr lang="pt-PT" sz="600" dirty="0"/>
          </a:p>
        </p:txBody>
      </p:sp>
      <p:pic>
        <p:nvPicPr>
          <p:cNvPr id="13" name="Picture 12" descr="JIMINY_LOGO_NEGATIV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44" y="5185407"/>
            <a:ext cx="1891891" cy="1521813"/>
          </a:xfrm>
          <a:prstGeom prst="rect">
            <a:avLst/>
          </a:prstGeom>
        </p:spPr>
      </p:pic>
      <p:sp>
        <p:nvSpPr>
          <p:cNvPr id="3" name="Content Placeholder 2"/>
          <p:cNvSpPr>
            <a:spLocks noGrp="1"/>
          </p:cNvSpPr>
          <p:nvPr>
            <p:ph idx="1"/>
          </p:nvPr>
        </p:nvSpPr>
        <p:spPr>
          <a:xfrm>
            <a:off x="457200" y="908667"/>
            <a:ext cx="6490302" cy="4032320"/>
          </a:xfrm>
        </p:spPr>
        <p:txBody>
          <a:bodyPr>
            <a:normAutofit fontScale="70000" lnSpcReduction="20000"/>
          </a:bodyPr>
          <a:lstStyle/>
          <a:p>
            <a:pPr marL="0" indent="0">
              <a:buNone/>
            </a:pPr>
            <a:r>
              <a:rPr lang="en-US" sz="2800" dirty="0">
                <a:solidFill>
                  <a:schemeClr val="tx1">
                    <a:lumMod val="65000"/>
                    <a:lumOff val="35000"/>
                  </a:schemeClr>
                </a:solidFill>
                <a:latin typeface="Century Gothic"/>
                <a:cs typeface="Century Gothic"/>
              </a:rPr>
              <a:t>Las </a:t>
            </a:r>
            <a:r>
              <a:rPr lang="en-US" sz="2800" dirty="0" err="1">
                <a:solidFill>
                  <a:schemeClr val="tx1">
                    <a:lumMod val="65000"/>
                    <a:lumOff val="35000"/>
                  </a:schemeClr>
                </a:solidFill>
                <a:latin typeface="Century Gothic"/>
                <a:cs typeface="Century Gothic"/>
              </a:rPr>
              <a:t>habilidades</a:t>
            </a:r>
            <a:r>
              <a:rPr lang="en-US" sz="2800" dirty="0">
                <a:solidFill>
                  <a:schemeClr val="tx1">
                    <a:lumMod val="65000"/>
                    <a:lumOff val="35000"/>
                  </a:schemeClr>
                </a:solidFill>
                <a:latin typeface="Century Gothic"/>
                <a:cs typeface="Century Gothic"/>
              </a:rPr>
              <a:t> </a:t>
            </a:r>
            <a:r>
              <a:rPr lang="en-US" sz="2800" dirty="0" err="1">
                <a:solidFill>
                  <a:schemeClr val="tx1">
                    <a:lumMod val="65000"/>
                    <a:lumOff val="35000"/>
                  </a:schemeClr>
                </a:solidFill>
                <a:latin typeface="Century Gothic"/>
                <a:cs typeface="Century Gothic"/>
              </a:rPr>
              <a:t>digitales</a:t>
            </a:r>
            <a:r>
              <a:rPr lang="en-US" sz="2800" dirty="0">
                <a:solidFill>
                  <a:schemeClr val="tx1">
                    <a:lumMod val="65000"/>
                    <a:lumOff val="35000"/>
                  </a:schemeClr>
                </a:solidFill>
                <a:latin typeface="Century Gothic"/>
                <a:cs typeface="Century Gothic"/>
              </a:rPr>
              <a:t> </a:t>
            </a:r>
            <a:r>
              <a:rPr lang="en-US" sz="2800" dirty="0" err="1">
                <a:solidFill>
                  <a:schemeClr val="tx1">
                    <a:lumMod val="65000"/>
                    <a:lumOff val="35000"/>
                  </a:schemeClr>
                </a:solidFill>
                <a:latin typeface="Century Gothic"/>
                <a:cs typeface="Century Gothic"/>
              </a:rPr>
              <a:t>incluyen</a:t>
            </a:r>
            <a:r>
              <a:rPr lang="en-US" sz="2800" dirty="0">
                <a:solidFill>
                  <a:schemeClr val="tx1">
                    <a:lumMod val="65000"/>
                    <a:lumOff val="35000"/>
                  </a:schemeClr>
                </a:solidFill>
                <a:latin typeface="Century Gothic"/>
                <a:cs typeface="Century Gothic"/>
              </a:rPr>
              <a:t>:</a:t>
            </a:r>
          </a:p>
          <a:p>
            <a:pPr marL="0" indent="0">
              <a:buNone/>
            </a:pPr>
            <a:endParaRPr lang="en-US" sz="2800" dirty="0">
              <a:solidFill>
                <a:schemeClr val="tx1">
                  <a:lumMod val="65000"/>
                  <a:lumOff val="35000"/>
                </a:schemeClr>
              </a:solidFill>
              <a:latin typeface="Century Gothic"/>
              <a:cs typeface="Century Gothic"/>
            </a:endParaRP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es-ES" sz="2800" dirty="0">
                <a:solidFill>
                  <a:schemeClr val="tx1">
                    <a:lumMod val="65000"/>
                    <a:lumOff val="35000"/>
                  </a:schemeClr>
                </a:solidFill>
                <a:latin typeface="Century Gothic"/>
                <a:cs typeface="Century Gothic"/>
              </a:rPr>
              <a:t>la capacidad de utilizar la información y los datos,</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en-US" sz="2800" dirty="0" err="1">
                <a:solidFill>
                  <a:schemeClr val="tx1">
                    <a:lumMod val="65000"/>
                    <a:lumOff val="35000"/>
                  </a:schemeClr>
                </a:solidFill>
                <a:latin typeface="Century Gothic"/>
                <a:cs typeface="Century Gothic"/>
              </a:rPr>
              <a:t>comunicación</a:t>
            </a:r>
            <a:r>
              <a:rPr lang="en-US" sz="2800" dirty="0">
                <a:solidFill>
                  <a:schemeClr val="tx1">
                    <a:lumMod val="65000"/>
                    <a:lumOff val="35000"/>
                  </a:schemeClr>
                </a:solidFill>
                <a:latin typeface="Century Gothic"/>
                <a:cs typeface="Century Gothic"/>
              </a:rPr>
              <a:t> y </a:t>
            </a:r>
            <a:r>
              <a:rPr lang="en-US" sz="2800" dirty="0" err="1">
                <a:solidFill>
                  <a:schemeClr val="tx1">
                    <a:lumMod val="65000"/>
                    <a:lumOff val="35000"/>
                  </a:schemeClr>
                </a:solidFill>
                <a:latin typeface="Century Gothic"/>
                <a:cs typeface="Century Gothic"/>
              </a:rPr>
              <a:t>cooperación</a:t>
            </a:r>
            <a:r>
              <a:rPr lang="en-US" sz="2800" dirty="0">
                <a:solidFill>
                  <a:schemeClr val="tx1">
                    <a:lumMod val="65000"/>
                    <a:lumOff val="35000"/>
                  </a:schemeClr>
                </a:solidFill>
                <a:latin typeface="Century Gothic"/>
                <a:cs typeface="Century Gothic"/>
              </a:rPr>
              <a:t>,</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en-US" sz="2800" dirty="0" err="1">
                <a:solidFill>
                  <a:schemeClr val="tx1">
                    <a:lumMod val="65000"/>
                    <a:lumOff val="35000"/>
                  </a:schemeClr>
                </a:solidFill>
                <a:latin typeface="Century Gothic"/>
                <a:cs typeface="Century Gothic"/>
              </a:rPr>
              <a:t>educación</a:t>
            </a:r>
            <a:r>
              <a:rPr lang="en-US" sz="2800" dirty="0">
                <a:solidFill>
                  <a:schemeClr val="tx1">
                    <a:lumMod val="65000"/>
                    <a:lumOff val="35000"/>
                  </a:schemeClr>
                </a:solidFill>
                <a:latin typeface="Century Gothic"/>
                <a:cs typeface="Century Gothic"/>
              </a:rPr>
              <a:t> </a:t>
            </a:r>
            <a:r>
              <a:rPr lang="en-US" sz="2800" dirty="0" err="1">
                <a:solidFill>
                  <a:schemeClr val="tx1">
                    <a:lumMod val="65000"/>
                    <a:lumOff val="35000"/>
                  </a:schemeClr>
                </a:solidFill>
                <a:latin typeface="Century Gothic"/>
                <a:cs typeface="Century Gothic"/>
              </a:rPr>
              <a:t>mediática</a:t>
            </a:r>
            <a:r>
              <a:rPr lang="en-US" sz="2800" dirty="0">
                <a:solidFill>
                  <a:schemeClr val="tx1">
                    <a:lumMod val="65000"/>
                    <a:lumOff val="35000"/>
                  </a:schemeClr>
                </a:solidFill>
                <a:latin typeface="Century Gothic"/>
                <a:cs typeface="Century Gothic"/>
              </a:rPr>
              <a:t>,</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es-ES" sz="2800" dirty="0">
                <a:solidFill>
                  <a:schemeClr val="tx1">
                    <a:lumMod val="65000"/>
                    <a:lumOff val="35000"/>
                  </a:schemeClr>
                </a:solidFill>
                <a:latin typeface="Century Gothic"/>
                <a:cs typeface="Century Gothic"/>
              </a:rPr>
              <a:t>capacidad para crear contenidos digitales (incluida la programación),</a:t>
            </a:r>
            <a:endParaRPr lang="en-US" sz="2800" dirty="0">
              <a:solidFill>
                <a:schemeClr val="tx1">
                  <a:lumMod val="65000"/>
                  <a:lumOff val="35000"/>
                </a:schemeClr>
              </a:solidFill>
              <a:latin typeface="Century Gothic"/>
              <a:cs typeface="Century Gothic"/>
            </a:endParaRP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es-ES" sz="2800" dirty="0">
                <a:solidFill>
                  <a:schemeClr val="tx1">
                    <a:lumMod val="65000"/>
                    <a:lumOff val="35000"/>
                  </a:schemeClr>
                </a:solidFill>
                <a:latin typeface="Century Gothic"/>
                <a:cs typeface="Century Gothic"/>
              </a:rPr>
              <a:t>seguridad (incluida la comodidad digital y las competencias de ciberseguridad),</a:t>
            </a:r>
            <a:endParaRPr lang="en-US" sz="2800" dirty="0">
              <a:solidFill>
                <a:schemeClr val="tx1">
                  <a:lumMod val="65000"/>
                  <a:lumOff val="35000"/>
                </a:schemeClr>
              </a:solidFill>
              <a:latin typeface="Century Gothic"/>
              <a:cs typeface="Century Gothic"/>
            </a:endParaRP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en-US" sz="2800" dirty="0" err="1">
                <a:solidFill>
                  <a:schemeClr val="tx1">
                    <a:lumMod val="65000"/>
                    <a:lumOff val="35000"/>
                  </a:schemeClr>
                </a:solidFill>
                <a:latin typeface="Century Gothic"/>
                <a:cs typeface="Century Gothic"/>
              </a:rPr>
              <a:t>asuntos</a:t>
            </a:r>
            <a:r>
              <a:rPr lang="en-US" sz="2800" dirty="0">
                <a:solidFill>
                  <a:schemeClr val="tx1">
                    <a:lumMod val="65000"/>
                    <a:lumOff val="35000"/>
                  </a:schemeClr>
                </a:solidFill>
                <a:latin typeface="Century Gothic"/>
                <a:cs typeface="Century Gothic"/>
              </a:rPr>
              <a:t> de </a:t>
            </a:r>
            <a:r>
              <a:rPr lang="en-US" sz="2800" dirty="0" err="1">
                <a:solidFill>
                  <a:schemeClr val="tx1">
                    <a:lumMod val="65000"/>
                    <a:lumOff val="35000"/>
                  </a:schemeClr>
                </a:solidFill>
                <a:latin typeface="Century Gothic"/>
                <a:cs typeface="Century Gothic"/>
              </a:rPr>
              <a:t>propiedad</a:t>
            </a:r>
            <a:r>
              <a:rPr lang="en-US" sz="2800" dirty="0">
                <a:solidFill>
                  <a:schemeClr val="tx1">
                    <a:lumMod val="65000"/>
                    <a:lumOff val="35000"/>
                  </a:schemeClr>
                </a:solidFill>
                <a:latin typeface="Century Gothic"/>
                <a:cs typeface="Century Gothic"/>
              </a:rPr>
              <a:t> </a:t>
            </a:r>
            <a:r>
              <a:rPr lang="en-US" sz="2800" dirty="0" err="1">
                <a:solidFill>
                  <a:schemeClr val="tx1">
                    <a:lumMod val="65000"/>
                    <a:lumOff val="35000"/>
                  </a:schemeClr>
                </a:solidFill>
                <a:latin typeface="Century Gothic"/>
                <a:cs typeface="Century Gothic"/>
              </a:rPr>
              <a:t>intelectual</a:t>
            </a:r>
            <a:r>
              <a:rPr lang="en-US" sz="2800" dirty="0">
                <a:solidFill>
                  <a:schemeClr val="tx1">
                    <a:lumMod val="65000"/>
                    <a:lumOff val="35000"/>
                  </a:schemeClr>
                </a:solidFill>
                <a:latin typeface="Century Gothic"/>
                <a:cs typeface="Century Gothic"/>
              </a:rPr>
              <a:t>,</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en-US" sz="2800" dirty="0">
                <a:solidFill>
                  <a:schemeClr val="tx1">
                    <a:lumMod val="65000"/>
                    <a:lumOff val="35000"/>
                  </a:schemeClr>
                </a:solidFill>
                <a:latin typeface="Century Gothic"/>
                <a:cs typeface="Century Gothic"/>
              </a:rPr>
              <a:t>la </a:t>
            </a:r>
            <a:r>
              <a:rPr lang="en-US" sz="2800" dirty="0" err="1">
                <a:solidFill>
                  <a:schemeClr val="tx1">
                    <a:lumMod val="65000"/>
                    <a:lumOff val="35000"/>
                  </a:schemeClr>
                </a:solidFill>
                <a:latin typeface="Century Gothic"/>
                <a:cs typeface="Century Gothic"/>
              </a:rPr>
              <a:t>resolución</a:t>
            </a:r>
            <a:r>
              <a:rPr lang="en-US" sz="2800" dirty="0">
                <a:solidFill>
                  <a:schemeClr val="tx1">
                    <a:lumMod val="65000"/>
                    <a:lumOff val="35000"/>
                  </a:schemeClr>
                </a:solidFill>
                <a:latin typeface="Century Gothic"/>
                <a:cs typeface="Century Gothic"/>
              </a:rPr>
              <a:t> de </a:t>
            </a:r>
            <a:r>
              <a:rPr lang="en-US" sz="2800" dirty="0" err="1">
                <a:solidFill>
                  <a:schemeClr val="tx1">
                    <a:lumMod val="65000"/>
                    <a:lumOff val="35000"/>
                  </a:schemeClr>
                </a:solidFill>
                <a:latin typeface="Century Gothic"/>
                <a:cs typeface="Century Gothic"/>
              </a:rPr>
              <a:t>problemas</a:t>
            </a:r>
            <a:r>
              <a:rPr lang="en-US" sz="2800" dirty="0">
                <a:solidFill>
                  <a:schemeClr val="tx1">
                    <a:lumMod val="65000"/>
                    <a:lumOff val="35000"/>
                  </a:schemeClr>
                </a:solidFill>
                <a:latin typeface="Century Gothic"/>
                <a:cs typeface="Century Gothic"/>
              </a:rPr>
              <a:t>,</a:t>
            </a:r>
          </a:p>
          <a:p>
            <a:pPr marL="0" indent="0">
              <a:buNone/>
            </a:pPr>
            <a:r>
              <a:rPr lang="en-US" sz="2800" dirty="0">
                <a:solidFill>
                  <a:schemeClr val="tx1">
                    <a:lumMod val="65000"/>
                    <a:lumOff val="35000"/>
                  </a:schemeClr>
                </a:solidFill>
                <a:latin typeface="Century Gothic"/>
                <a:cs typeface="Century Gothic"/>
              </a:rPr>
              <a:t>•</a:t>
            </a:r>
            <a:r>
              <a:rPr lang="pl-PL" sz="2800" dirty="0">
                <a:solidFill>
                  <a:schemeClr val="tx1">
                    <a:lumMod val="65000"/>
                    <a:lumOff val="35000"/>
                  </a:schemeClr>
                </a:solidFill>
                <a:latin typeface="Century Gothic"/>
                <a:cs typeface="Century Gothic"/>
              </a:rPr>
              <a:t> </a:t>
            </a:r>
            <a:r>
              <a:rPr lang="en-US" sz="2800" dirty="0" err="1">
                <a:solidFill>
                  <a:schemeClr val="tx1">
                    <a:lumMod val="65000"/>
                    <a:lumOff val="35000"/>
                  </a:schemeClr>
                </a:solidFill>
                <a:latin typeface="Century Gothic"/>
                <a:cs typeface="Century Gothic"/>
              </a:rPr>
              <a:t>pensamiento</a:t>
            </a:r>
            <a:r>
              <a:rPr lang="en-US" sz="2800" dirty="0">
                <a:solidFill>
                  <a:schemeClr val="tx1">
                    <a:lumMod val="65000"/>
                    <a:lumOff val="35000"/>
                  </a:schemeClr>
                </a:solidFill>
                <a:latin typeface="Century Gothic"/>
                <a:cs typeface="Century Gothic"/>
              </a:rPr>
              <a:t> </a:t>
            </a:r>
            <a:r>
              <a:rPr lang="en-US" sz="2800" dirty="0" err="1">
                <a:solidFill>
                  <a:schemeClr val="tx1">
                    <a:lumMod val="65000"/>
                    <a:lumOff val="35000"/>
                  </a:schemeClr>
                </a:solidFill>
                <a:latin typeface="Century Gothic"/>
                <a:cs typeface="Century Gothic"/>
              </a:rPr>
              <a:t>crítico</a:t>
            </a:r>
            <a:endParaRPr lang="en-US" sz="2800" dirty="0">
              <a:solidFill>
                <a:schemeClr val="tx1">
                  <a:lumMod val="65000"/>
                  <a:lumOff val="35000"/>
                </a:schemeClr>
              </a:solidFill>
              <a:latin typeface="Century Gothic"/>
              <a:cs typeface="Century Gothic"/>
            </a:endParaRPr>
          </a:p>
        </p:txBody>
      </p:sp>
      <p:cxnSp>
        <p:nvCxnSpPr>
          <p:cNvPr id="18" name="Straight Connector 17"/>
          <p:cNvCxnSpPr/>
          <p:nvPr/>
        </p:nvCxnSpPr>
        <p:spPr>
          <a:xfrm>
            <a:off x="2698749" y="6310868"/>
            <a:ext cx="0" cy="369332"/>
          </a:xfrm>
          <a:prstGeom prst="line">
            <a:avLst/>
          </a:prstGeom>
          <a:ln w="3175" cmpd="sng">
            <a:solidFill>
              <a:srgbClr val="7F7F7F"/>
            </a:solidFill>
          </a:ln>
          <a:effectLst/>
        </p:spPr>
        <p:style>
          <a:lnRef idx="2">
            <a:schemeClr val="dk1"/>
          </a:lnRef>
          <a:fillRef idx="0">
            <a:schemeClr val="dk1"/>
          </a:fillRef>
          <a:effectRef idx="1">
            <a:schemeClr val="dk1"/>
          </a:effectRef>
          <a:fontRef idx="minor">
            <a:schemeClr val="tx1"/>
          </a:fontRef>
        </p:style>
      </p:cxnSp>
      <p:pic>
        <p:nvPicPr>
          <p:cNvPr id="19" name="Picture 18" descr="JIMINY_THE_CRI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142980" y="579221"/>
            <a:ext cx="1360129" cy="658893"/>
          </a:xfrm>
          <a:prstGeom prst="rect">
            <a:avLst/>
          </a:prstGeom>
        </p:spPr>
      </p:pic>
    </p:spTree>
    <p:extLst>
      <p:ext uri="{BB962C8B-B14F-4D97-AF65-F5344CB8AC3E}">
        <p14:creationId xmlns:p14="http://schemas.microsoft.com/office/powerpoint/2010/main" val="1886868428"/>
      </p:ext>
    </p:extLst>
  </p:cSld>
  <p:clrMapOvr>
    <a:masterClrMapping/>
  </p:clrMapOvr>
</p:sld>
</file>

<file path=ppt/theme/theme1.xml><?xml version="1.0" encoding="utf-8"?>
<a:theme xmlns:a="http://schemas.openxmlformats.org/drawingml/2006/main" name="JIMINY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JIMINY_PPT_TEMPLATE</Template>
  <TotalTime>174</TotalTime>
  <Words>1504</Words>
  <Application>Microsoft Office PowerPoint</Application>
  <PresentationFormat>Presentación en pantalla (4:3)</PresentationFormat>
  <Paragraphs>106</Paragraphs>
  <Slides>22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Arial</vt:lpstr>
      <vt:lpstr>Calibri</vt:lpstr>
      <vt:lpstr>Century Gothic</vt:lpstr>
      <vt:lpstr>Kinfolk Pro Rough</vt:lpstr>
      <vt:lpstr>Symbol</vt:lpstr>
      <vt:lpstr>JIMINY_PPT_TEMPLATE</vt:lpstr>
      <vt:lpstr>Módulo 2 SENSIBILIZACIÓN DIGITAL</vt:lpstr>
      <vt:lpstr>Plan de capacitación</vt:lpstr>
      <vt:lpstr>¡Bienvenidos!</vt:lpstr>
      <vt:lpstr>Objetivos de aprendizaje</vt:lpstr>
      <vt:lpstr>Competencias que se pretenden alcanzar durante la formación :</vt:lpstr>
      <vt:lpstr>Presentación de PowerPoint</vt:lpstr>
      <vt:lpstr>Presentación de PowerPoint</vt:lpstr>
      <vt:lpstr>Presentación de PowerPoint</vt:lpstr>
      <vt:lpstr>Presentación de PowerPoint</vt:lpstr>
      <vt:lpstr>¿Por qué las necesitamos?</vt:lpstr>
      <vt:lpstr>Ejercicio práctico</vt:lpstr>
      <vt:lpstr>Internet y el uso seguro de los recursos de Internet</vt:lpstr>
      <vt:lpstr>Fundamentos de la seguridad de los dispositivos y de Internet</vt:lpstr>
      <vt:lpstr>Ejercicio práctico</vt:lpstr>
      <vt:lpstr>Derechos de autor</vt:lpstr>
      <vt:lpstr>¿Qué son los derechos de autor?</vt:lpstr>
      <vt:lpstr>Infracción de derechos de autor</vt:lpstr>
      <vt:lpstr>Ejercicio práctico</vt:lpstr>
      <vt:lpstr>Presentación de PowerPoint</vt:lpstr>
      <vt:lpstr>Presentación de PowerPoint</vt:lpstr>
      <vt:lpstr>Lecturas adicionales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Isabel Nunes</dc:creator>
  <cp:lastModifiedBy>Miriam Fernandez</cp:lastModifiedBy>
  <cp:revision>28</cp:revision>
  <dcterms:created xsi:type="dcterms:W3CDTF">2019-11-21T09:42:05Z</dcterms:created>
  <dcterms:modified xsi:type="dcterms:W3CDTF">2021-10-29T07:56:14Z</dcterms:modified>
</cp:coreProperties>
</file>