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257" r:id="rId3"/>
    <p:sldId id="308" r:id="rId4"/>
    <p:sldId id="297" r:id="rId5"/>
    <p:sldId id="309" r:id="rId6"/>
    <p:sldId id="271" r:id="rId7"/>
    <p:sldId id="296" r:id="rId8"/>
    <p:sldId id="310" r:id="rId9"/>
    <p:sldId id="311" r:id="rId10"/>
    <p:sldId id="312" r:id="rId11"/>
    <p:sldId id="292" r:id="rId12"/>
    <p:sldId id="314" r:id="rId13"/>
    <p:sldId id="315" r:id="rId14"/>
    <p:sldId id="320" r:id="rId15"/>
    <p:sldId id="317" r:id="rId16"/>
    <p:sldId id="318" r:id="rId17"/>
    <p:sldId id="319" r:id="rId18"/>
    <p:sldId id="316" r:id="rId19"/>
    <p:sldId id="295" r:id="rId20"/>
    <p:sldId id="294" r:id="rId21"/>
    <p:sldId id="270" r:id="rId22"/>
    <p:sldId id="25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B27"/>
    <a:srgbClr val="F4B6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2" autoAdjust="0"/>
  </p:normalViewPr>
  <p:slideViewPr>
    <p:cSldViewPr snapToGrid="0" snapToObjects="1">
      <p:cViewPr varScale="1">
        <p:scale>
          <a:sx n="83" d="100"/>
          <a:sy n="83" d="100"/>
        </p:scale>
        <p:origin x="140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63" d="100"/>
          <a:sy n="63" d="100"/>
        </p:scale>
        <p:origin x="313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a:extLst>
              <a:ext uri="{FF2B5EF4-FFF2-40B4-BE49-F238E27FC236}">
                <a16:creationId xmlns:a16="http://schemas.microsoft.com/office/drawing/2014/main" id="{EE6CAC85-BE23-4E06-81D2-E13FA9C69B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ubstituent dată 2">
            <a:extLst>
              <a:ext uri="{FF2B5EF4-FFF2-40B4-BE49-F238E27FC236}">
                <a16:creationId xmlns:a16="http://schemas.microsoft.com/office/drawing/2014/main" id="{86DE9120-FD2E-4D55-AE2F-3363876DDE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AA61F9-7490-496C-9D50-89B8415A804C}" type="datetimeFigureOut">
              <a:rPr lang="en-US" smtClean="0"/>
              <a:t>05-Jul-21</a:t>
            </a:fld>
            <a:endParaRPr lang="en-US"/>
          </a:p>
        </p:txBody>
      </p:sp>
      <p:sp>
        <p:nvSpPr>
          <p:cNvPr id="4" name="Substituent subsol 3">
            <a:extLst>
              <a:ext uri="{FF2B5EF4-FFF2-40B4-BE49-F238E27FC236}">
                <a16:creationId xmlns:a16="http://schemas.microsoft.com/office/drawing/2014/main" id="{D995AE8D-7A9E-49D7-81A1-3D7B78722C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ubstituent număr diapozitiv 4">
            <a:extLst>
              <a:ext uri="{FF2B5EF4-FFF2-40B4-BE49-F238E27FC236}">
                <a16:creationId xmlns:a16="http://schemas.microsoft.com/office/drawing/2014/main" id="{C4B7D317-4476-4F14-892B-3A6830F1A3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9C459F-307A-4615-AF6B-A0C599621BE9}" type="slidenum">
              <a:rPr lang="en-US" smtClean="0"/>
              <a:t>‹#›</a:t>
            </a:fld>
            <a:endParaRPr lang="en-US"/>
          </a:p>
        </p:txBody>
      </p:sp>
    </p:spTree>
    <p:extLst>
      <p:ext uri="{BB962C8B-B14F-4D97-AF65-F5344CB8AC3E}">
        <p14:creationId xmlns:p14="http://schemas.microsoft.com/office/powerpoint/2010/main" val="3406971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8BEC6-3926-4D05-A97A-084F5BBA7AEE}" type="datetimeFigureOut">
              <a:rPr lang="en-US" smtClean="0"/>
              <a:t>05-Jul-21</a:t>
            </a:fld>
            <a:endParaRPr lang="en-US"/>
          </a:p>
        </p:txBody>
      </p:sp>
      <p:sp>
        <p:nvSpPr>
          <p:cNvPr id="4" name="Substituent imagine diapozitiv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28571-7725-4847-84F4-5EF8A83598BB}" type="slidenum">
              <a:rPr lang="en-US" smtClean="0"/>
              <a:t>‹#›</a:t>
            </a:fld>
            <a:endParaRPr lang="en-US" dirty="0"/>
          </a:p>
        </p:txBody>
      </p:sp>
    </p:spTree>
    <p:extLst>
      <p:ext uri="{BB962C8B-B14F-4D97-AF65-F5344CB8AC3E}">
        <p14:creationId xmlns:p14="http://schemas.microsoft.com/office/powerpoint/2010/main" val="1101474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a:p>
        </p:txBody>
      </p:sp>
      <p:sp>
        <p:nvSpPr>
          <p:cNvPr id="4" name="Substituent număr diapozitiv 3"/>
          <p:cNvSpPr>
            <a:spLocks noGrp="1"/>
          </p:cNvSpPr>
          <p:nvPr>
            <p:ph type="sldNum" sz="quarter" idx="5"/>
          </p:nvPr>
        </p:nvSpPr>
        <p:spPr/>
        <p:txBody>
          <a:bodyPr/>
          <a:lstStyle/>
          <a:p>
            <a:fld id="{21128571-7725-4847-84F4-5EF8A83598BB}" type="slidenum">
              <a:rPr lang="en-US" smtClean="0"/>
              <a:t>1</a:t>
            </a:fld>
            <a:endParaRPr lang="en-US" dirty="0"/>
          </a:p>
        </p:txBody>
      </p:sp>
    </p:spTree>
    <p:extLst>
      <p:ext uri="{BB962C8B-B14F-4D97-AF65-F5344CB8AC3E}">
        <p14:creationId xmlns:p14="http://schemas.microsoft.com/office/powerpoint/2010/main" val="3545212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a:t>Clique para editar o estilo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do subtítulo do Modelo Global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05-Jul-21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2229776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05-Jul-21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118641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05-Jul-21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2309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05-Jul-21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298126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EF88C31-8E23-3844-ACA8-78D70AA94D0C}" type="datetimeFigureOut">
              <a:rPr lang="en-US" smtClean="0"/>
              <a:t>05-Jul-21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3672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Date Placeholder 4"/>
          <p:cNvSpPr>
            <a:spLocks noGrp="1"/>
          </p:cNvSpPr>
          <p:nvPr>
            <p:ph type="dt" sz="half" idx="10"/>
          </p:nvPr>
        </p:nvSpPr>
        <p:spPr/>
        <p:txBody>
          <a:bodyPr/>
          <a:lstStyle/>
          <a:p>
            <a:fld id="{BEF88C31-8E23-3844-ACA8-78D70AA94D0C}" type="datetimeFigureOut">
              <a:rPr lang="en-US" smtClean="0"/>
              <a:t>05-Jul-21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134284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Clique para editar o estilo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BEF88C31-8E23-3844-ACA8-78D70AA94D0C}" type="datetimeFigureOut">
              <a:rPr lang="en-US" smtClean="0"/>
              <a:t>05-Jul-21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312877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Date Placeholder 2"/>
          <p:cNvSpPr>
            <a:spLocks noGrp="1"/>
          </p:cNvSpPr>
          <p:nvPr>
            <p:ph type="dt" sz="half" idx="10"/>
          </p:nvPr>
        </p:nvSpPr>
        <p:spPr/>
        <p:txBody>
          <a:bodyPr/>
          <a:lstStyle/>
          <a:p>
            <a:fld id="{BEF88C31-8E23-3844-ACA8-78D70AA94D0C}" type="datetimeFigureOut">
              <a:rPr lang="en-US" smtClean="0"/>
              <a:t>05-Jul-21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325006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88C31-8E23-3844-ACA8-78D70AA94D0C}" type="datetimeFigureOut">
              <a:rPr lang="en-US" smtClean="0"/>
              <a:t>05-Jul-21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86054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t>05-Jul-21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152575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t>05-Jul-21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229506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88C31-8E23-3844-ACA8-78D70AA94D0C}" type="datetimeFigureOut">
              <a:rPr lang="en-US" smtClean="0"/>
              <a:t>05-Jul-21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660C4-A91E-5B43-8F1A-DF43210BE89F}" type="slidenum">
              <a:rPr lang="en-US" smtClean="0"/>
              <a:t>‹#›</a:t>
            </a:fld>
            <a:endParaRPr lang="en-US"/>
          </a:p>
        </p:txBody>
      </p:sp>
    </p:spTree>
    <p:extLst>
      <p:ext uri="{BB962C8B-B14F-4D97-AF65-F5344CB8AC3E}">
        <p14:creationId xmlns:p14="http://schemas.microsoft.com/office/powerpoint/2010/main" val="2372030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hyperlink" Target="https://ec.europa.eu/digital-single-market/en/digital-skills-jobs-coalition-initiatives" TargetMode="External"/><Relationship Id="rId13" Type="http://schemas.openxmlformats.org/officeDocument/2006/relationships/hyperlink" Target="https://guides.library.upenn.edu/copyright/onlinecourses" TargetMode="External"/><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hyperlink" Target="https://elearnmag.acm.org/featured.cfm?aid=3340674"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www.w3.org/WAI/fundamentals/accessibility-intro/" TargetMode="External"/><Relationship Id="rId5" Type="http://schemas.openxmlformats.org/officeDocument/2006/relationships/image" Target="../media/image5.png"/><Relationship Id="rId10" Type="http://schemas.openxmlformats.org/officeDocument/2006/relationships/hyperlink" Target="https://www.pwc.com/gx/en/government-public-sector-research/pdf/pwc-digital-skills-eng.pdf" TargetMode="External"/><Relationship Id="rId4" Type="http://schemas.openxmlformats.org/officeDocument/2006/relationships/image" Target="../media/image3.png"/><Relationship Id="rId9" Type="http://schemas.openxmlformats.org/officeDocument/2006/relationships/hyperlink" Target="https://ec.europa.eu/jrc/en/publication/eur-scientific-and-technical-research-reports/european-framework-digital-competence-educators-digcompedu"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8372" t="13155" r="37054" b="10530"/>
          <a:stretch/>
        </p:blipFill>
        <p:spPr>
          <a:xfrm>
            <a:off x="124143" y="75870"/>
            <a:ext cx="6705600" cy="6527800"/>
          </a:xfrm>
          <a:prstGeom prst="rect">
            <a:avLst/>
          </a:prstGeom>
        </p:spPr>
      </p:pic>
      <p:pic>
        <p:nvPicPr>
          <p:cNvPr id="5" name="Picture 4" descr="JIMINY_FUNDO_LARANJA.jpg"/>
          <p:cNvPicPr>
            <a:picLocks noChangeAspect="1"/>
          </p:cNvPicPr>
          <p:nvPr/>
        </p:nvPicPr>
        <p:blipFill rotWithShape="1">
          <a:blip r:embed="rId4"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sp>
        <p:nvSpPr>
          <p:cNvPr id="3" name="Subtitle 2"/>
          <p:cNvSpPr>
            <a:spLocks noGrp="1"/>
          </p:cNvSpPr>
          <p:nvPr>
            <p:ph type="subTitle" idx="1"/>
          </p:nvPr>
        </p:nvSpPr>
        <p:spPr>
          <a:xfrm>
            <a:off x="7281243" y="731622"/>
            <a:ext cx="1376088" cy="4386068"/>
          </a:xfrm>
        </p:spPr>
        <p:txBody>
          <a:bodyPr>
            <a:normAutofit/>
          </a:bodyPr>
          <a:lstStyle/>
          <a:p>
            <a:pPr marR="0" algn="l">
              <a:lnSpc>
                <a:spcPct val="115000"/>
              </a:lnSpc>
              <a:spcAft>
                <a:spcPts val="800"/>
              </a:spcAft>
            </a:pPr>
            <a:r>
              <a:rPr lang="ro-RO" sz="1800" b="1" dirty="0">
                <a:solidFill>
                  <a:srgbClr val="70AD47"/>
                </a:solidFill>
                <a:effectLst>
                  <a:outerShdw blurRad="12700" dist="38100" dir="2700000" algn="tl">
                    <a:schemeClr val="accent5">
                      <a:lumMod val="60000"/>
                      <a:lumOff val="40000"/>
                    </a:schemeClr>
                  </a:outerShdw>
                </a:effectLst>
                <a:latin typeface="Calibri" panose="020F0502020204030204" pitchFamily="34" charset="0"/>
                <a:cs typeface="Times New Roman" panose="02020603050405020304" pitchFamily="18" charset="0"/>
              </a:rPr>
              <a:t>2.1 Care sunt competențele digitale și de ce avem nevoie de ele? </a:t>
            </a:r>
          </a:p>
          <a:p>
            <a:pPr algn="l"/>
            <a:r>
              <a:rPr lang="ro-RO"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Cum folosim conținutul / resursele digitale?</a:t>
            </a:r>
            <a:endParaRPr lang="en-US" sz="1600" b="1" dirty="0">
              <a:latin typeface="Century Gothic"/>
              <a:cs typeface="Century Gothic"/>
            </a:endParaRPr>
          </a:p>
        </p:txBody>
      </p:sp>
      <p:sp>
        <p:nvSpPr>
          <p:cNvPr id="9" name="Title 8"/>
          <p:cNvSpPr>
            <a:spLocks noGrp="1"/>
          </p:cNvSpPr>
          <p:nvPr>
            <p:ph type="ctrTitle"/>
          </p:nvPr>
        </p:nvSpPr>
        <p:spPr>
          <a:xfrm>
            <a:off x="226447" y="306578"/>
            <a:ext cx="5961311" cy="2436622"/>
          </a:xfrm>
        </p:spPr>
        <p:txBody>
          <a:bodyPr>
            <a:normAutofit/>
          </a:bodyPr>
          <a:lstStyle/>
          <a:p>
            <a:r>
              <a:rPr lang="pl-PL" b="1" dirty="0">
                <a:solidFill>
                  <a:schemeClr val="tx1">
                    <a:lumMod val="75000"/>
                    <a:lumOff val="25000"/>
                  </a:schemeClr>
                </a:solidFill>
                <a:latin typeface="Century Gothic"/>
                <a:cs typeface="Century Gothic"/>
              </a:rPr>
              <a:t>Modul</a:t>
            </a:r>
            <a:r>
              <a:rPr lang="en-US" b="1" dirty="0">
                <a:solidFill>
                  <a:schemeClr val="tx1">
                    <a:lumMod val="75000"/>
                    <a:lumOff val="25000"/>
                  </a:schemeClr>
                </a:solidFill>
                <a:latin typeface="Century Gothic"/>
                <a:cs typeface="Century Gothic"/>
              </a:rPr>
              <a:t>ul</a:t>
            </a:r>
            <a:r>
              <a:rPr lang="pl-PL" b="1" dirty="0">
                <a:solidFill>
                  <a:schemeClr val="tx1">
                    <a:lumMod val="75000"/>
                    <a:lumOff val="25000"/>
                  </a:schemeClr>
                </a:solidFill>
                <a:latin typeface="Century Gothic"/>
                <a:cs typeface="Century Gothic"/>
              </a:rPr>
              <a:t> 2</a:t>
            </a:r>
            <a:br>
              <a:rPr lang="pl-PL" b="1" dirty="0">
                <a:solidFill>
                  <a:schemeClr val="tx1">
                    <a:lumMod val="75000"/>
                    <a:lumOff val="25000"/>
                  </a:schemeClr>
                </a:solidFill>
                <a:latin typeface="Century Gothic"/>
                <a:cs typeface="Century Gothic"/>
              </a:rPr>
            </a:br>
            <a:r>
              <a:rPr lang="en-US" b="1" dirty="0">
                <a:solidFill>
                  <a:schemeClr val="tx1">
                    <a:lumMod val="75000"/>
                    <a:lumOff val="25000"/>
                  </a:schemeClr>
                </a:solidFill>
                <a:latin typeface="Century Gothic"/>
                <a:cs typeface="Century Gothic"/>
              </a:rPr>
              <a:t>CON</a:t>
            </a:r>
            <a:r>
              <a:rPr lang="ro-RO" b="1" dirty="0">
                <a:solidFill>
                  <a:schemeClr val="tx1">
                    <a:lumMod val="75000"/>
                    <a:lumOff val="25000"/>
                  </a:schemeClr>
                </a:solidFill>
                <a:latin typeface="Century Gothic"/>
                <a:cs typeface="Century Gothic"/>
              </a:rPr>
              <a:t>Ș</a:t>
            </a:r>
            <a:r>
              <a:rPr lang="en-US" b="1" dirty="0">
                <a:solidFill>
                  <a:schemeClr val="tx1">
                    <a:lumMod val="75000"/>
                    <a:lumOff val="25000"/>
                  </a:schemeClr>
                </a:solidFill>
                <a:latin typeface="Century Gothic"/>
                <a:cs typeface="Century Gothic"/>
              </a:rPr>
              <a:t>TIEN</a:t>
            </a:r>
            <a:r>
              <a:rPr lang="ro-RO" b="1" dirty="0">
                <a:solidFill>
                  <a:schemeClr val="tx1">
                    <a:lumMod val="75000"/>
                    <a:lumOff val="25000"/>
                  </a:schemeClr>
                </a:solidFill>
                <a:latin typeface="Century Gothic"/>
                <a:cs typeface="Century Gothic"/>
              </a:rPr>
              <a:t>TIZARE DIGITALĂ</a:t>
            </a:r>
            <a:endParaRPr lang="en-US" b="1" dirty="0">
              <a:solidFill>
                <a:schemeClr val="tx1">
                  <a:lumMod val="75000"/>
                  <a:lumOff val="25000"/>
                </a:schemeClr>
              </a:solidFill>
              <a:latin typeface="Century Gothic"/>
              <a:cs typeface="Century Gothic"/>
            </a:endParaRPr>
          </a:p>
        </p:txBody>
      </p:sp>
      <p:pic>
        <p:nvPicPr>
          <p:cNvPr id="10" name="Picture 9" descr="EU flag-Erasmus+_vect_POS [CMY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066" y="5748914"/>
            <a:ext cx="1706538" cy="347907"/>
          </a:xfrm>
          <a:prstGeom prst="rect">
            <a:avLst/>
          </a:prstGeom>
        </p:spPr>
      </p:pic>
      <p:sp>
        <p:nvSpPr>
          <p:cNvPr id="13" name="Rectangle 12"/>
          <p:cNvSpPr/>
          <p:nvPr/>
        </p:nvSpPr>
        <p:spPr>
          <a:xfrm>
            <a:off x="310737" y="6158510"/>
            <a:ext cx="3476181" cy="369332"/>
          </a:xfrm>
          <a:prstGeom prst="rect">
            <a:avLst/>
          </a:prstGeom>
        </p:spPr>
        <p:txBody>
          <a:bodyPr wrap="square">
            <a:spAutoFit/>
          </a:bodyPr>
          <a:lstStyle/>
          <a:p>
            <a:pPr algn="just"/>
            <a:r>
              <a:rPr lang="ro-RO" sz="600" b="0" i="0" dirty="0">
                <a:solidFill>
                  <a:srgbClr val="FFFFFF"/>
                </a:solidFill>
                <a:effectLst/>
                <a:latin typeface="Lato"/>
              </a:rPr>
              <a:t>Acest proiect </a:t>
            </a:r>
            <a:r>
              <a:rPr lang="en-GB" sz="500" dirty="0">
                <a:solidFill>
                  <a:srgbClr val="FFFFFF"/>
                </a:solidFill>
              </a:rPr>
              <a:t>(2019-1-RO01-KA204-063136) </a:t>
            </a:r>
            <a:r>
              <a:rPr lang="ro-RO" sz="600" dirty="0">
                <a:solidFill>
                  <a:srgbClr val="FFFFFF"/>
                </a:solidFill>
                <a:latin typeface="Lato"/>
              </a:rPr>
              <a:t>a fost finanțat cu sprijinul Comisiei Europene. Această publicație reflectă numai punctul de vedere al autorului, iar Comisia nu poate fi trasă la răspundere pentru orice utilizare a informațiilor conținute în aceasta</a:t>
            </a:r>
            <a:r>
              <a:rPr lang="en-GB" sz="600" dirty="0">
                <a:solidFill>
                  <a:srgbClr val="FFFFFF"/>
                </a:solidFill>
              </a:rPr>
              <a:t>.</a:t>
            </a:r>
            <a:endParaRPr lang="pt-PT" sz="600" dirty="0">
              <a:solidFill>
                <a:srgbClr val="FFFFFF"/>
              </a:solidFill>
            </a:endParaRPr>
          </a:p>
        </p:txBody>
      </p:sp>
      <p:sp>
        <p:nvSpPr>
          <p:cNvPr id="14" name="TextBox 13"/>
          <p:cNvSpPr txBox="1"/>
          <p:nvPr/>
        </p:nvSpPr>
        <p:spPr>
          <a:xfrm>
            <a:off x="7013257" y="5626479"/>
            <a:ext cx="2006600" cy="977191"/>
          </a:xfrm>
          <a:prstGeom prst="rect">
            <a:avLst/>
          </a:prstGeom>
          <a:noFill/>
        </p:spPr>
        <p:txBody>
          <a:bodyPr wrap="square" rtlCol="0">
            <a:spAutoFit/>
          </a:bodyPr>
          <a:lstStyle/>
          <a:p>
            <a:r>
              <a:rPr lang="en-US" sz="1150" dirty="0">
                <a:solidFill>
                  <a:schemeClr val="tx1">
                    <a:lumMod val="75000"/>
                    <a:lumOff val="25000"/>
                  </a:schemeClr>
                </a:solidFill>
                <a:latin typeface="Century Gothic"/>
                <a:cs typeface="Century Gothic"/>
              </a:rPr>
              <a:t>Journey to lncrease your techniques of eMotional lntelligence,</a:t>
            </a:r>
          </a:p>
          <a:p>
            <a:r>
              <a:rPr lang="en-US" sz="1150" dirty="0">
                <a:solidFill>
                  <a:schemeClr val="tx1">
                    <a:lumMod val="75000"/>
                    <a:lumOff val="25000"/>
                  </a:schemeClr>
                </a:solidFill>
                <a:latin typeface="Century Gothic"/>
                <a:cs typeface="Century Gothic"/>
              </a:rPr>
              <a:t>digital awareNess and</a:t>
            </a:r>
          </a:p>
          <a:p>
            <a:r>
              <a:rPr lang="en-US" sz="1150" dirty="0">
                <a:solidFill>
                  <a:schemeClr val="tx1">
                    <a:lumMod val="75000"/>
                    <a:lumOff val="25000"/>
                  </a:schemeClr>
                </a:solidFill>
                <a:latin typeface="Century Gothic"/>
                <a:cs typeface="Century Gothic"/>
              </a:rPr>
              <a:t>entrepreneurship </a:t>
            </a:r>
            <a:r>
              <a:rPr lang="en-US" sz="1150" dirty="0" err="1">
                <a:solidFill>
                  <a:schemeClr val="tx1">
                    <a:lumMod val="75000"/>
                    <a:lumOff val="25000"/>
                  </a:schemeClr>
                </a:solidFill>
                <a:latin typeface="Century Gothic"/>
                <a:cs typeface="Century Gothic"/>
              </a:rPr>
              <a:t>lifestYle</a:t>
            </a:r>
            <a:endParaRPr lang="en-US" sz="1150" dirty="0">
              <a:solidFill>
                <a:schemeClr val="tx1">
                  <a:lumMod val="75000"/>
                  <a:lumOff val="25000"/>
                </a:schemeClr>
              </a:solidFill>
              <a:latin typeface="Century Gothic"/>
              <a:cs typeface="Century Gothic"/>
            </a:endParaRPr>
          </a:p>
        </p:txBody>
      </p:sp>
      <p:pic>
        <p:nvPicPr>
          <p:cNvPr id="17" name="Picture 16" descr="JIMINY_LOGO_GREEN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4808" y="4284492"/>
            <a:ext cx="2788892" cy="22433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1822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Autofit/>
          </a:bodyPr>
          <a:lstStyle/>
          <a:p>
            <a:pPr algn="l"/>
            <a:r>
              <a:rPr lang="ro-RO" sz="3200" dirty="0">
                <a:solidFill>
                  <a:schemeClr val="tx1">
                    <a:lumMod val="65000"/>
                    <a:lumOff val="35000"/>
                  </a:schemeClr>
                </a:solidFill>
                <a:latin typeface="Century Gothic"/>
                <a:cs typeface="Century Gothic"/>
              </a:rPr>
              <a:t>De ce avem nevoie de ele</a:t>
            </a:r>
            <a:r>
              <a:rPr lang="en-US" sz="3200" dirty="0">
                <a:solidFill>
                  <a:schemeClr val="tx1">
                    <a:lumMod val="65000"/>
                    <a:lumOff val="35000"/>
                  </a:schemeClr>
                </a:solidFill>
                <a:latin typeface="Century Gothic"/>
                <a:cs typeface="Century Gothic"/>
              </a:rPr>
              <a:t>?</a:t>
            </a:r>
          </a:p>
        </p:txBody>
      </p:sp>
      <p:sp>
        <p:nvSpPr>
          <p:cNvPr id="3" name="Content Placeholder 2"/>
          <p:cNvSpPr>
            <a:spLocks noGrp="1"/>
          </p:cNvSpPr>
          <p:nvPr>
            <p:ph idx="1"/>
          </p:nvPr>
        </p:nvSpPr>
        <p:spPr>
          <a:xfrm>
            <a:off x="457200" y="2093843"/>
            <a:ext cx="6397169" cy="4032320"/>
          </a:xfrm>
        </p:spPr>
        <p:txBody>
          <a:bodyPr>
            <a:normAutofit/>
          </a:bodyPr>
          <a:lstStyle/>
          <a:p>
            <a:pPr marL="0" indent="0">
              <a:buNone/>
            </a:pPr>
            <a:r>
              <a:rPr lang="ro-RO" sz="2800" dirty="0">
                <a:solidFill>
                  <a:schemeClr val="tx1">
                    <a:lumMod val="65000"/>
                    <a:lumOff val="35000"/>
                  </a:schemeClr>
                </a:solidFill>
                <a:latin typeface="Century Gothic"/>
                <a:cs typeface="Century Gothic"/>
              </a:rPr>
              <a:t>„Cu cât ești mai digitalizat, cu atât se vor deschide mai multe porți, către mai multe oportunități, în diferite aspecte ale vieții” </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540B87E0-E590-44BC-A1C1-76EEDF6EEA92}"/>
              </a:ext>
            </a:extLst>
          </p:cNvPr>
          <p:cNvPicPr>
            <a:picLocks noChangeAspect="1"/>
          </p:cNvPicPr>
          <p:nvPr/>
        </p:nvPicPr>
        <p:blipFill>
          <a:blip r:embed="rId8"/>
          <a:stretch>
            <a:fillRect/>
          </a:stretch>
        </p:blipFill>
        <p:spPr>
          <a:xfrm>
            <a:off x="4559299" y="3924697"/>
            <a:ext cx="2137867" cy="2137867"/>
          </a:xfrm>
          <a:prstGeom prst="rect">
            <a:avLst/>
          </a:prstGeom>
        </p:spPr>
      </p:pic>
    </p:spTree>
    <p:extLst>
      <p:ext uri="{BB962C8B-B14F-4D97-AF65-F5344CB8AC3E}">
        <p14:creationId xmlns:p14="http://schemas.microsoft.com/office/powerpoint/2010/main" val="259517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1310576" y="1343151"/>
            <a:ext cx="5939969" cy="1143000"/>
          </a:xfrm>
        </p:spPr>
        <p:txBody>
          <a:bodyPr>
            <a:normAutofit/>
          </a:bodyPr>
          <a:lstStyle/>
          <a:p>
            <a:pPr algn="l"/>
            <a:r>
              <a:rPr lang="ro-RO" dirty="0">
                <a:solidFill>
                  <a:schemeClr val="tx1">
                    <a:lumMod val="65000"/>
                    <a:lumOff val="35000"/>
                  </a:schemeClr>
                </a:solidFill>
                <a:latin typeface="Century Gothic"/>
                <a:cs typeface="Century Gothic"/>
              </a:rPr>
              <a:t>Exercițiu practic</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9FB3376E-FF01-41A6-B0E6-FB7FFCB8503F}"/>
              </a:ext>
            </a:extLst>
          </p:cNvPr>
          <p:cNvPicPr>
            <a:picLocks noChangeAspect="1"/>
          </p:cNvPicPr>
          <p:nvPr/>
        </p:nvPicPr>
        <p:blipFill>
          <a:blip r:embed="rId8"/>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658656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28"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91363" y="1946528"/>
            <a:ext cx="5939969" cy="1143000"/>
          </a:xfrm>
        </p:spPr>
        <p:txBody>
          <a:bodyPr>
            <a:normAutofit fontScale="90000"/>
          </a:bodyPr>
          <a:lstStyle/>
          <a:p>
            <a:pPr algn="l"/>
            <a:r>
              <a:rPr lang="ro-RO" dirty="0">
                <a:solidFill>
                  <a:schemeClr val="tx1">
                    <a:lumMod val="65000"/>
                    <a:lumOff val="35000"/>
                  </a:schemeClr>
                </a:solidFill>
                <a:latin typeface="Century Gothic"/>
                <a:cs typeface="Century Gothic"/>
              </a:rPr>
              <a:t>Internetul și utilizarea sigură a resurselor internetului</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453E69F1-5B8A-4601-8245-5283B2041AF6}"/>
              </a:ext>
            </a:extLst>
          </p:cNvPr>
          <p:cNvPicPr>
            <a:picLocks noChangeAspect="1"/>
          </p:cNvPicPr>
          <p:nvPr/>
        </p:nvPicPr>
        <p:blipFill>
          <a:blip r:embed="rId8"/>
          <a:stretch>
            <a:fillRect/>
          </a:stretch>
        </p:blipFill>
        <p:spPr>
          <a:xfrm>
            <a:off x="3608223" y="3194913"/>
            <a:ext cx="2938882" cy="2938882"/>
          </a:xfrm>
          <a:prstGeom prst="rect">
            <a:avLst/>
          </a:prstGeom>
        </p:spPr>
      </p:pic>
    </p:spTree>
    <p:extLst>
      <p:ext uri="{BB962C8B-B14F-4D97-AF65-F5344CB8AC3E}">
        <p14:creationId xmlns:p14="http://schemas.microsoft.com/office/powerpoint/2010/main" val="286795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863900"/>
            <a:ext cx="5939969" cy="1143000"/>
          </a:xfrm>
        </p:spPr>
        <p:txBody>
          <a:bodyPr>
            <a:normAutofit fontScale="90000"/>
          </a:bodyPr>
          <a:lstStyle/>
          <a:p>
            <a:pPr algn="l"/>
            <a:r>
              <a:rPr lang="ro-RO" dirty="0">
                <a:solidFill>
                  <a:schemeClr val="tx1">
                    <a:lumMod val="65000"/>
                    <a:lumOff val="35000"/>
                  </a:schemeClr>
                </a:solidFill>
                <a:latin typeface="Century Gothic"/>
                <a:cs typeface="Century Gothic"/>
              </a:rPr>
              <a:t>Bazele siguranței dispozitivelor și internetului</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8" name="Obraz 7">
            <a:extLst>
              <a:ext uri="{FF2B5EF4-FFF2-40B4-BE49-F238E27FC236}">
                <a16:creationId xmlns:a16="http://schemas.microsoft.com/office/drawing/2014/main" id="{39468655-C26E-4FCA-85BA-3E370E27B243}"/>
              </a:ext>
            </a:extLst>
          </p:cNvPr>
          <p:cNvPicPr>
            <a:picLocks noChangeAspect="1"/>
          </p:cNvPicPr>
          <p:nvPr/>
        </p:nvPicPr>
        <p:blipFill>
          <a:blip r:embed="rId8"/>
          <a:stretch>
            <a:fillRect/>
          </a:stretch>
        </p:blipFill>
        <p:spPr>
          <a:xfrm>
            <a:off x="1430866" y="2632700"/>
            <a:ext cx="4374490" cy="2916327"/>
          </a:xfrm>
          <a:prstGeom prst="rect">
            <a:avLst/>
          </a:prstGeom>
        </p:spPr>
      </p:pic>
    </p:spTree>
    <p:extLst>
      <p:ext uri="{BB962C8B-B14F-4D97-AF65-F5344CB8AC3E}">
        <p14:creationId xmlns:p14="http://schemas.microsoft.com/office/powerpoint/2010/main" val="239158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1430866" y="1312245"/>
            <a:ext cx="5939969" cy="1143000"/>
          </a:xfrm>
        </p:spPr>
        <p:txBody>
          <a:bodyPr>
            <a:normAutofit/>
          </a:bodyPr>
          <a:lstStyle/>
          <a:p>
            <a:pPr algn="l"/>
            <a:r>
              <a:rPr lang="ro-RO" dirty="0">
                <a:solidFill>
                  <a:schemeClr val="tx1">
                    <a:lumMod val="65000"/>
                    <a:lumOff val="35000"/>
                  </a:schemeClr>
                </a:solidFill>
                <a:latin typeface="Century Gothic"/>
                <a:cs typeface="Century Gothic"/>
              </a:rPr>
              <a:t>Exercițiu practic</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4" name="Obraz 13">
            <a:extLst>
              <a:ext uri="{FF2B5EF4-FFF2-40B4-BE49-F238E27FC236}">
                <a16:creationId xmlns:a16="http://schemas.microsoft.com/office/drawing/2014/main" id="{5D1DADD8-9201-4C97-923B-55332111099E}"/>
              </a:ext>
            </a:extLst>
          </p:cNvPr>
          <p:cNvPicPr>
            <a:picLocks noChangeAspect="1"/>
          </p:cNvPicPr>
          <p:nvPr/>
        </p:nvPicPr>
        <p:blipFill>
          <a:blip r:embed="rId8"/>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3870271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1001201" y="1414271"/>
            <a:ext cx="5939969" cy="1143000"/>
          </a:xfrm>
        </p:spPr>
        <p:txBody>
          <a:bodyPr>
            <a:normAutofit/>
          </a:bodyPr>
          <a:lstStyle/>
          <a:p>
            <a:pPr algn="l"/>
            <a:r>
              <a:rPr lang="pl-PL" dirty="0">
                <a:solidFill>
                  <a:schemeClr val="tx1">
                    <a:lumMod val="65000"/>
                    <a:lumOff val="35000"/>
                  </a:schemeClr>
                </a:solidFill>
                <a:latin typeface="Century Gothic"/>
                <a:cs typeface="Century Gothic"/>
              </a:rPr>
              <a:t>Drepturile de autor</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4" name="Obraz 3">
            <a:extLst>
              <a:ext uri="{FF2B5EF4-FFF2-40B4-BE49-F238E27FC236}">
                <a16:creationId xmlns:a16="http://schemas.microsoft.com/office/drawing/2014/main" id="{1B72BB0F-90AF-49A2-832C-C7B436D8DED2}"/>
              </a:ext>
            </a:extLst>
          </p:cNvPr>
          <p:cNvPicPr>
            <a:picLocks noChangeAspect="1"/>
          </p:cNvPicPr>
          <p:nvPr/>
        </p:nvPicPr>
        <p:blipFill>
          <a:blip r:embed="rId8"/>
          <a:stretch>
            <a:fillRect/>
          </a:stretch>
        </p:blipFill>
        <p:spPr>
          <a:xfrm>
            <a:off x="2220764" y="2836081"/>
            <a:ext cx="2834640" cy="2834640"/>
          </a:xfrm>
          <a:prstGeom prst="rect">
            <a:avLst/>
          </a:prstGeom>
        </p:spPr>
      </p:pic>
    </p:spTree>
    <p:extLst>
      <p:ext uri="{BB962C8B-B14F-4D97-AF65-F5344CB8AC3E}">
        <p14:creationId xmlns:p14="http://schemas.microsoft.com/office/powerpoint/2010/main" val="241717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91363" y="651737"/>
            <a:ext cx="5939969" cy="1143000"/>
          </a:xfrm>
        </p:spPr>
        <p:txBody>
          <a:bodyPr>
            <a:normAutofit fontScale="90000"/>
          </a:bodyPr>
          <a:lstStyle/>
          <a:p>
            <a:pPr algn="l"/>
            <a:r>
              <a:rPr lang="pl-PL" dirty="0">
                <a:solidFill>
                  <a:schemeClr val="tx1">
                    <a:lumMod val="65000"/>
                    <a:lumOff val="35000"/>
                  </a:schemeClr>
                </a:solidFill>
                <a:latin typeface="Century Gothic"/>
                <a:cs typeface="Century Gothic"/>
              </a:rPr>
              <a:t>Ce sunt drepturile de autor?</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7" name="Content Placeholder 2">
            <a:extLst>
              <a:ext uri="{FF2B5EF4-FFF2-40B4-BE49-F238E27FC236}">
                <a16:creationId xmlns:a16="http://schemas.microsoft.com/office/drawing/2014/main" id="{EBE6D17B-1693-4D36-9B8C-EB1C9A6DB08D}"/>
              </a:ext>
            </a:extLst>
          </p:cNvPr>
          <p:cNvSpPr>
            <a:spLocks noGrp="1"/>
          </p:cNvSpPr>
          <p:nvPr>
            <p:ph idx="1"/>
          </p:nvPr>
        </p:nvSpPr>
        <p:spPr>
          <a:xfrm>
            <a:off x="457200" y="2093843"/>
            <a:ext cx="6397169" cy="4032320"/>
          </a:xfrm>
        </p:spPr>
        <p:txBody>
          <a:bodyPr>
            <a:normAutofit/>
          </a:bodyPr>
          <a:lstStyle/>
          <a:p>
            <a:pPr marL="0" indent="0">
              <a:buNone/>
            </a:pPr>
            <a:r>
              <a:rPr lang="ro-RO" sz="2800" dirty="0">
                <a:solidFill>
                  <a:schemeClr val="tx1">
                    <a:lumMod val="65000"/>
                    <a:lumOff val="35000"/>
                  </a:schemeClr>
                </a:solidFill>
                <a:latin typeface="Century Gothic"/>
                <a:cs typeface="Century Gothic"/>
              </a:rPr>
              <a:t>Drepturile de autor sunt o disciplină a dreptului civil, un set de norme juridice care fac parte din legea proprietății intelectuale, precum și toate drepturile autorului unei opere, care îl îndreptățesc să decidă asupra exploatării operei și să beneficieze de aceasta financiar.</a:t>
            </a:r>
          </a:p>
        </p:txBody>
      </p:sp>
    </p:spTree>
    <p:extLst>
      <p:ext uri="{BB962C8B-B14F-4D97-AF65-F5344CB8AC3E}">
        <p14:creationId xmlns:p14="http://schemas.microsoft.com/office/powerpoint/2010/main" val="2200821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91363" y="651737"/>
            <a:ext cx="5939969" cy="1143000"/>
          </a:xfrm>
        </p:spPr>
        <p:txBody>
          <a:bodyPr>
            <a:normAutofit fontScale="90000"/>
          </a:bodyPr>
          <a:lstStyle/>
          <a:p>
            <a:pPr algn="l"/>
            <a:r>
              <a:rPr lang="pl-PL" dirty="0">
                <a:solidFill>
                  <a:schemeClr val="tx1">
                    <a:lumMod val="65000"/>
                    <a:lumOff val="35000"/>
                  </a:schemeClr>
                </a:solidFill>
                <a:latin typeface="Century Gothic"/>
                <a:cs typeface="Century Gothic"/>
              </a:rPr>
              <a:t>Încălcarea drepturilor de autor</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8" name="Symbol zastępczy zawartości 7">
            <a:extLst>
              <a:ext uri="{FF2B5EF4-FFF2-40B4-BE49-F238E27FC236}">
                <a16:creationId xmlns:a16="http://schemas.microsoft.com/office/drawing/2014/main" id="{EAD53436-C44E-4888-A387-05C535E0CFF5}"/>
              </a:ext>
            </a:extLst>
          </p:cNvPr>
          <p:cNvPicPr>
            <a:picLocks noGrp="1" noChangeAspect="1"/>
          </p:cNvPicPr>
          <p:nvPr>
            <p:ph idx="1"/>
          </p:nvPr>
        </p:nvPicPr>
        <p:blipFill>
          <a:blip r:embed="rId8"/>
          <a:stretch>
            <a:fillRect/>
          </a:stretch>
        </p:blipFill>
        <p:spPr>
          <a:xfrm>
            <a:off x="1119006" y="2242043"/>
            <a:ext cx="4920825" cy="3280550"/>
          </a:xfrm>
        </p:spPr>
      </p:pic>
    </p:spTree>
    <p:extLst>
      <p:ext uri="{BB962C8B-B14F-4D97-AF65-F5344CB8AC3E}">
        <p14:creationId xmlns:p14="http://schemas.microsoft.com/office/powerpoint/2010/main" val="4134630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1212522" y="1330513"/>
            <a:ext cx="5939969" cy="1143000"/>
          </a:xfrm>
        </p:spPr>
        <p:txBody>
          <a:bodyPr>
            <a:normAutofit/>
          </a:bodyPr>
          <a:lstStyle/>
          <a:p>
            <a:pPr algn="l"/>
            <a:r>
              <a:rPr lang="ro-RO" dirty="0">
                <a:solidFill>
                  <a:schemeClr val="tx1">
                    <a:lumMod val="65000"/>
                    <a:lumOff val="35000"/>
                  </a:schemeClr>
                </a:solidFill>
                <a:latin typeface="Century Gothic"/>
                <a:cs typeface="Century Gothic"/>
              </a:rPr>
              <a:t>Exercițiu practic</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4" name="Obraz 13">
            <a:extLst>
              <a:ext uri="{FF2B5EF4-FFF2-40B4-BE49-F238E27FC236}">
                <a16:creationId xmlns:a16="http://schemas.microsoft.com/office/drawing/2014/main" id="{2E0A7738-DBD3-404C-B55D-ADB6FE1524DD}"/>
              </a:ext>
            </a:extLst>
          </p:cNvPr>
          <p:cNvPicPr>
            <a:picLocks noChangeAspect="1"/>
          </p:cNvPicPr>
          <p:nvPr/>
        </p:nvPicPr>
        <p:blipFill>
          <a:blip r:embed="rId8"/>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356914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278104" y="-1218247"/>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56213" y="2080464"/>
            <a:ext cx="5603853" cy="923330"/>
          </a:xfrm>
          <a:prstGeom prst="rect">
            <a:avLst/>
          </a:prstGeom>
          <a:noFill/>
        </p:spPr>
        <p:txBody>
          <a:bodyPr wrap="square" rtlCol="0">
            <a:spAutoFit/>
          </a:bodyPr>
          <a:lstStyle/>
          <a:p>
            <a:pPr algn="ctr" rtl="0" fontAlgn="base"/>
            <a:r>
              <a:rPr lang="ro-RO" sz="5400" b="1" i="0" dirty="0">
                <a:solidFill>
                  <a:srgbClr val="000000"/>
                </a:solidFill>
                <a:effectLst/>
                <a:latin typeface="Century Gothic" panose="020B0502020202020204" pitchFamily="34" charset="0"/>
              </a:rPr>
              <a:t>Evaluare finală</a:t>
            </a:r>
            <a:endParaRPr lang="en-US" b="1" i="1" dirty="0">
              <a:solidFill>
                <a:srgbClr val="000000"/>
              </a:solidFill>
              <a:highlight>
                <a:srgbClr val="FFFF00"/>
              </a:highlight>
              <a:latin typeface="Century Gothic" panose="020B0502020202020204" pitchFamily="34" charset="0"/>
            </a:endParaRPr>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15" name="Picture 18" descr="JIMINY_THE_CRICKET.png">
            <a:extLst>
              <a:ext uri="{FF2B5EF4-FFF2-40B4-BE49-F238E27FC236}">
                <a16:creationId xmlns:a16="http://schemas.microsoft.com/office/drawing/2014/main" id="{1DEDC7FD-6478-4FAF-AE59-C09CE5CD71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64338">
            <a:off x="4684820" y="3667049"/>
            <a:ext cx="1360129" cy="658893"/>
          </a:xfrm>
          <a:prstGeom prst="rect">
            <a:avLst/>
          </a:prstGeom>
        </p:spPr>
      </p:pic>
      <p:sp>
        <p:nvSpPr>
          <p:cNvPr id="22" name="Forma libre: forma 21">
            <a:extLst>
              <a:ext uri="{FF2B5EF4-FFF2-40B4-BE49-F238E27FC236}">
                <a16:creationId xmlns:a16="http://schemas.microsoft.com/office/drawing/2014/main" id="{997E67A3-BD36-4FFE-B529-FA55BDD700DE}"/>
              </a:ext>
            </a:extLst>
          </p:cNvPr>
          <p:cNvSpPr/>
          <p:nvPr/>
        </p:nvSpPr>
        <p:spPr>
          <a:xfrm>
            <a:off x="2033471" y="3704488"/>
            <a:ext cx="2673995" cy="954157"/>
          </a:xfrm>
          <a:custGeom>
            <a:avLst/>
            <a:gdLst>
              <a:gd name="connsiteX0" fmla="*/ 0 w 3048000"/>
              <a:gd name="connsiteY0" fmla="*/ 954157 h 954157"/>
              <a:gd name="connsiteX1" fmla="*/ 596347 w 3048000"/>
              <a:gd name="connsiteY1" fmla="*/ 516835 h 954157"/>
              <a:gd name="connsiteX2" fmla="*/ 1404730 w 3048000"/>
              <a:gd name="connsiteY2" fmla="*/ 172278 h 954157"/>
              <a:gd name="connsiteX3" fmla="*/ 2279374 w 3048000"/>
              <a:gd name="connsiteY3" fmla="*/ 39757 h 954157"/>
              <a:gd name="connsiteX4" fmla="*/ 3048000 w 3048000"/>
              <a:gd name="connsiteY4" fmla="*/ 0 h 95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954157">
                <a:moveTo>
                  <a:pt x="0" y="954157"/>
                </a:moveTo>
                <a:cubicBezTo>
                  <a:pt x="181112" y="800652"/>
                  <a:pt x="362225" y="647148"/>
                  <a:pt x="596347" y="516835"/>
                </a:cubicBezTo>
                <a:cubicBezTo>
                  <a:pt x="830469" y="386522"/>
                  <a:pt x="1124226" y="251791"/>
                  <a:pt x="1404730" y="172278"/>
                </a:cubicBezTo>
                <a:cubicBezTo>
                  <a:pt x="1685234" y="92765"/>
                  <a:pt x="2005496" y="68470"/>
                  <a:pt x="2279374" y="39757"/>
                </a:cubicBezTo>
                <a:cubicBezTo>
                  <a:pt x="2553252" y="11044"/>
                  <a:pt x="2800626" y="5522"/>
                  <a:pt x="3048000" y="0"/>
                </a:cubicBez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2466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lstStyle/>
          <a:p>
            <a:pPr algn="l"/>
            <a:r>
              <a:rPr lang="ro-RO" dirty="0">
                <a:solidFill>
                  <a:schemeClr val="tx1">
                    <a:lumMod val="65000"/>
                    <a:lumOff val="35000"/>
                  </a:schemeClr>
                </a:solidFill>
                <a:latin typeface="Century Gothic"/>
                <a:cs typeface="Century Gothic"/>
              </a:rPr>
              <a:t>Planul de formare</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graphicFrame>
        <p:nvGraphicFramePr>
          <p:cNvPr id="17" name="Tabla 6">
            <a:extLst>
              <a:ext uri="{FF2B5EF4-FFF2-40B4-BE49-F238E27FC236}">
                <a16:creationId xmlns:a16="http://schemas.microsoft.com/office/drawing/2014/main" id="{E3184CA3-D83D-4C92-A517-DC8C8F0C4384}"/>
              </a:ext>
            </a:extLst>
          </p:cNvPr>
          <p:cNvGraphicFramePr>
            <a:graphicFrameLocks noGrp="1"/>
          </p:cNvGraphicFramePr>
          <p:nvPr>
            <p:ph idx="1"/>
            <p:extLst>
              <p:ext uri="{D42A27DB-BD31-4B8C-83A1-F6EECF244321}">
                <p14:modId xmlns:p14="http://schemas.microsoft.com/office/powerpoint/2010/main" val="2283879299"/>
              </p:ext>
            </p:extLst>
          </p:nvPr>
        </p:nvGraphicFramePr>
        <p:xfrm>
          <a:off x="457200" y="1600200"/>
          <a:ext cx="5939970" cy="3403600"/>
        </p:xfrm>
        <a:graphic>
          <a:graphicData uri="http://schemas.openxmlformats.org/drawingml/2006/table">
            <a:tbl>
              <a:tblPr firstRow="1" bandRow="1">
                <a:tableStyleId>{F5AB1C69-6EDB-4FF4-983F-18BD219EF322}</a:tableStyleId>
              </a:tblPr>
              <a:tblGrid>
                <a:gridCol w="1994453">
                  <a:extLst>
                    <a:ext uri="{9D8B030D-6E8A-4147-A177-3AD203B41FA5}">
                      <a16:colId xmlns:a16="http://schemas.microsoft.com/office/drawing/2014/main" val="1134344328"/>
                    </a:ext>
                  </a:extLst>
                </a:gridCol>
                <a:gridCol w="3945517">
                  <a:extLst>
                    <a:ext uri="{9D8B030D-6E8A-4147-A177-3AD203B41FA5}">
                      <a16:colId xmlns:a16="http://schemas.microsoft.com/office/drawing/2014/main" val="481777847"/>
                    </a:ext>
                  </a:extLst>
                </a:gridCol>
              </a:tblGrid>
              <a:tr h="370840">
                <a:tc>
                  <a:txBody>
                    <a:bodyPr/>
                    <a:lstStyle/>
                    <a:p>
                      <a:r>
                        <a:rPr lang="ro-RO" dirty="0"/>
                        <a:t>Durată</a:t>
                      </a:r>
                      <a:endParaRPr lang="en-GB" dirty="0"/>
                    </a:p>
                  </a:txBody>
                  <a:tcPr>
                    <a:solidFill>
                      <a:srgbClr val="779D53"/>
                    </a:solidFill>
                  </a:tcPr>
                </a:tc>
                <a:tc>
                  <a:txBody>
                    <a:bodyPr/>
                    <a:lstStyle/>
                    <a:p>
                      <a:r>
                        <a:rPr lang="ro-RO" noProof="0" dirty="0"/>
                        <a:t>Activitate</a:t>
                      </a:r>
                    </a:p>
                  </a:txBody>
                  <a:tcPr>
                    <a:solidFill>
                      <a:srgbClr val="779D53"/>
                    </a:solidFill>
                  </a:tcPr>
                </a:tc>
                <a:extLst>
                  <a:ext uri="{0D108BD9-81ED-4DB2-BD59-A6C34878D82A}">
                    <a16:rowId xmlns:a16="http://schemas.microsoft.com/office/drawing/2014/main" val="2876179679"/>
                  </a:ext>
                </a:extLst>
              </a:tr>
              <a:tr h="370840">
                <a:tc>
                  <a:txBody>
                    <a:bodyPr/>
                    <a:lstStyle/>
                    <a:p>
                      <a:r>
                        <a:rPr lang="en-US" sz="1800" kern="1200" dirty="0">
                          <a:solidFill>
                            <a:schemeClr val="dk1"/>
                          </a:solidFill>
                          <a:effectLst/>
                        </a:rPr>
                        <a:t>45 min</a:t>
                      </a:r>
                      <a:r>
                        <a:rPr lang="ro-RO" sz="1800" kern="1200" dirty="0">
                          <a:solidFill>
                            <a:schemeClr val="dk1"/>
                          </a:solidFill>
                          <a:effectLst/>
                        </a:rPr>
                        <a:t>.</a:t>
                      </a:r>
                      <a:endParaRPr lang="en-GB" dirty="0"/>
                    </a:p>
                  </a:txBody>
                  <a:tcPr/>
                </a:tc>
                <a:tc>
                  <a:txBody>
                    <a:bodyPr/>
                    <a:lstStyle/>
                    <a:p>
                      <a:r>
                        <a:rPr lang="ro-RO" dirty="0"/>
                        <a:t>Primire</a:t>
                      </a:r>
                      <a:r>
                        <a:rPr lang="en-US" dirty="0"/>
                        <a:t> &amp; </a:t>
                      </a:r>
                      <a:br>
                        <a:rPr lang="en-US" dirty="0"/>
                      </a:br>
                      <a:r>
                        <a:rPr lang="ro-RO" dirty="0"/>
                        <a:t>introducere în modul</a:t>
                      </a:r>
                      <a:endParaRPr lang="en-GB" dirty="0"/>
                    </a:p>
                  </a:txBody>
                  <a:tcPr/>
                </a:tc>
                <a:extLst>
                  <a:ext uri="{0D108BD9-81ED-4DB2-BD59-A6C34878D82A}">
                    <a16:rowId xmlns:a16="http://schemas.microsoft.com/office/drawing/2014/main" val="2771988341"/>
                  </a:ext>
                </a:extLst>
              </a:tr>
              <a:tr h="370840">
                <a:tc>
                  <a:txBody>
                    <a:bodyPr/>
                    <a:lstStyle/>
                    <a:p>
                      <a:r>
                        <a:rPr lang="en-GB" dirty="0"/>
                        <a:t>15 min</a:t>
                      </a:r>
                      <a:r>
                        <a:rPr lang="ro-RO" dirty="0"/>
                        <a:t>.</a:t>
                      </a:r>
                      <a:endParaRPr lang="en-GB" dirty="0"/>
                    </a:p>
                  </a:txBody>
                  <a:tcPr/>
                </a:tc>
                <a:tc>
                  <a:txBody>
                    <a:bodyPr/>
                    <a:lstStyle/>
                    <a:p>
                      <a:r>
                        <a:rPr lang="ro-RO" dirty="0"/>
                        <a:t>Evaluarea inițială</a:t>
                      </a:r>
                      <a:endParaRPr lang="en-GB" dirty="0"/>
                    </a:p>
                  </a:txBody>
                  <a:tcPr/>
                </a:tc>
                <a:extLst>
                  <a:ext uri="{0D108BD9-81ED-4DB2-BD59-A6C34878D82A}">
                    <a16:rowId xmlns:a16="http://schemas.microsoft.com/office/drawing/2014/main" val="2739203438"/>
                  </a:ext>
                </a:extLst>
              </a:tr>
              <a:tr h="370840">
                <a:tc>
                  <a:txBody>
                    <a:bodyPr/>
                    <a:lstStyle/>
                    <a:p>
                      <a:r>
                        <a:rPr lang="en-GB" dirty="0"/>
                        <a:t>45 min</a:t>
                      </a:r>
                      <a:r>
                        <a:rPr lang="ro-RO" dirty="0"/>
                        <a:t>.</a:t>
                      </a:r>
                      <a:endParaRPr lang="en-GB" dirty="0"/>
                    </a:p>
                  </a:txBody>
                  <a:tcPr/>
                </a:tc>
                <a:tc>
                  <a:txBody>
                    <a:bodyPr/>
                    <a:lstStyle/>
                    <a:p>
                      <a:r>
                        <a:rPr lang="it-IT" sz="1800" kern="1200" dirty="0">
                          <a:solidFill>
                            <a:schemeClr val="dk1"/>
                          </a:solidFill>
                          <a:effectLst/>
                          <a:latin typeface="+mn-lt"/>
                          <a:ea typeface="+mn-ea"/>
                          <a:cs typeface="+mn-cs"/>
                        </a:rPr>
                        <a:t>Prezentare generală a conștientizării digitale</a:t>
                      </a:r>
                      <a:endParaRPr lang="el-GR" sz="1800" kern="1200" dirty="0">
                        <a:solidFill>
                          <a:schemeClr val="dk1"/>
                        </a:solidFill>
                        <a:effectLst/>
                        <a:latin typeface="+mn-lt"/>
                        <a:ea typeface="+mn-ea"/>
                        <a:cs typeface="+mn-cs"/>
                      </a:endParaRPr>
                    </a:p>
                  </a:txBody>
                  <a:tcPr/>
                </a:tc>
                <a:extLst>
                  <a:ext uri="{0D108BD9-81ED-4DB2-BD59-A6C34878D82A}">
                    <a16:rowId xmlns:a16="http://schemas.microsoft.com/office/drawing/2014/main" val="3220304785"/>
                  </a:ext>
                </a:extLst>
              </a:tr>
              <a:tr h="370840">
                <a:tc>
                  <a:txBody>
                    <a:bodyPr/>
                    <a:lstStyle/>
                    <a:p>
                      <a:r>
                        <a:rPr lang="en-GB" dirty="0"/>
                        <a:t>45 min</a:t>
                      </a:r>
                      <a:r>
                        <a:rPr lang="ro-RO" dirty="0"/>
                        <a:t>.</a:t>
                      </a:r>
                      <a:endParaRPr lang="en-GB" dirty="0"/>
                    </a:p>
                  </a:txBody>
                  <a:tcPr/>
                </a:tc>
                <a:tc>
                  <a:txBody>
                    <a:bodyPr/>
                    <a:lstStyle/>
                    <a:p>
                      <a:r>
                        <a:rPr lang="ro-RO" sz="1800" kern="1200" noProof="0" dirty="0">
                          <a:solidFill>
                            <a:schemeClr val="dk1"/>
                          </a:solidFill>
                          <a:effectLst/>
                          <a:latin typeface="+mn-lt"/>
                          <a:ea typeface="+mn-ea"/>
                          <a:cs typeface="+mn-cs"/>
                        </a:rPr>
                        <a:t>Internetul și utilizarea sigură a resurselor internetului</a:t>
                      </a:r>
                    </a:p>
                  </a:txBody>
                  <a:tcPr/>
                </a:tc>
                <a:extLst>
                  <a:ext uri="{0D108BD9-81ED-4DB2-BD59-A6C34878D82A}">
                    <a16:rowId xmlns:a16="http://schemas.microsoft.com/office/drawing/2014/main" val="287196360"/>
                  </a:ext>
                </a:extLst>
              </a:tr>
              <a:tr h="370840">
                <a:tc>
                  <a:txBody>
                    <a:bodyPr/>
                    <a:lstStyle/>
                    <a:p>
                      <a:r>
                        <a:rPr lang="pl-PL" dirty="0"/>
                        <a:t>45</a:t>
                      </a:r>
                      <a:r>
                        <a:rPr lang="en-GB" dirty="0"/>
                        <a:t> min</a:t>
                      </a:r>
                      <a:r>
                        <a:rPr lang="ro-RO" dirty="0"/>
                        <a:t>.</a:t>
                      </a:r>
                      <a:endParaRPr lang="en-GB" dirty="0"/>
                    </a:p>
                  </a:txBody>
                  <a:tcPr/>
                </a:tc>
                <a:tc>
                  <a:txBody>
                    <a:bodyPr/>
                    <a:lstStyle/>
                    <a:p>
                      <a:r>
                        <a:rPr lang="pl-PL" sz="1800" kern="1200" dirty="0">
                          <a:solidFill>
                            <a:schemeClr val="dk1"/>
                          </a:solidFill>
                          <a:effectLst/>
                          <a:latin typeface="+mn-lt"/>
                          <a:ea typeface="+mn-ea"/>
                          <a:cs typeface="+mn-cs"/>
                        </a:rPr>
                        <a:t>Drepturile de autor</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4040988628"/>
                  </a:ext>
                </a:extLst>
              </a:tr>
              <a:tr h="370840">
                <a:tc>
                  <a:txBody>
                    <a:bodyPr/>
                    <a:lstStyle/>
                    <a:p>
                      <a:r>
                        <a:rPr lang="en-GB" dirty="0"/>
                        <a:t>20 min</a:t>
                      </a:r>
                      <a:r>
                        <a:rPr lang="ro-RO" dirty="0"/>
                        <a:t>.</a:t>
                      </a:r>
                      <a:endParaRPr lang="en-GB" dirty="0"/>
                    </a:p>
                  </a:txBody>
                  <a:tcPr/>
                </a:tc>
                <a:tc>
                  <a:txBody>
                    <a:bodyPr/>
                    <a:lstStyle/>
                    <a:p>
                      <a:r>
                        <a:rPr lang="ro-RO" sz="1800" kern="1200" noProof="0" dirty="0">
                          <a:solidFill>
                            <a:schemeClr val="dk1"/>
                          </a:solidFill>
                          <a:effectLst/>
                          <a:latin typeface="+mn-lt"/>
                          <a:ea typeface="+mn-ea"/>
                          <a:cs typeface="+mn-cs"/>
                        </a:rPr>
                        <a:t>Test de evaluare finală și concluzii</a:t>
                      </a:r>
                    </a:p>
                  </a:txBody>
                  <a:tcPr/>
                </a:tc>
                <a:extLst>
                  <a:ext uri="{0D108BD9-81ED-4DB2-BD59-A6C34878D82A}">
                    <a16:rowId xmlns:a16="http://schemas.microsoft.com/office/drawing/2014/main" val="333232673"/>
                  </a:ext>
                </a:extLst>
              </a:tr>
            </a:tbl>
          </a:graphicData>
        </a:graphic>
      </p:graphicFrame>
    </p:spTree>
    <p:extLst>
      <p:ext uri="{BB962C8B-B14F-4D97-AF65-F5344CB8AC3E}">
        <p14:creationId xmlns:p14="http://schemas.microsoft.com/office/powerpoint/2010/main" val="256154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89745" y="2289036"/>
            <a:ext cx="5603853" cy="1754326"/>
          </a:xfrm>
          <a:prstGeom prst="rect">
            <a:avLst/>
          </a:prstGeom>
          <a:noFill/>
        </p:spPr>
        <p:txBody>
          <a:bodyPr wrap="square" rtlCol="0">
            <a:spAutoFit/>
          </a:bodyPr>
          <a:lstStyle/>
          <a:p>
            <a:pPr algn="ctr" rtl="0" fontAlgn="base"/>
            <a:r>
              <a:rPr lang="ro-RO" sz="5400" b="1" i="0" dirty="0">
                <a:solidFill>
                  <a:srgbClr val="000000"/>
                </a:solidFill>
                <a:effectLst/>
                <a:latin typeface="Century Gothic" panose="020B0502020202020204" pitchFamily="34" charset="0"/>
              </a:rPr>
              <a:t>Discuție &amp; concluzii</a:t>
            </a:r>
            <a:endParaRPr lang="ro-RO" sz="3600" b="1" i="0" dirty="0">
              <a:solidFill>
                <a:srgbClr val="000000"/>
              </a:solidFill>
              <a:effectLst/>
              <a:latin typeface="Century Gothic" panose="020B0502020202020204" pitchFamily="34" charset="0"/>
            </a:endParaRPr>
          </a:p>
        </p:txBody>
      </p:sp>
    </p:spTree>
    <p:extLst>
      <p:ext uri="{BB962C8B-B14F-4D97-AF65-F5344CB8AC3E}">
        <p14:creationId xmlns:p14="http://schemas.microsoft.com/office/powerpoint/2010/main" val="406409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ro-RO" sz="2200" dirty="0">
                <a:solidFill>
                  <a:schemeClr val="tx1">
                    <a:lumMod val="65000"/>
                    <a:lumOff val="35000"/>
                  </a:schemeClr>
                </a:solidFill>
                <a:latin typeface="Century Gothic"/>
                <a:cs typeface="Century Gothic"/>
              </a:rPr>
              <a:t>Lectură suplimentară și dezvoltare ulterioară</a:t>
            </a:r>
            <a:endParaRPr lang="en-US" sz="22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305731" y="1395615"/>
            <a:ext cx="6517313" cy="3808158"/>
          </a:xfrm>
          <a:prstGeom prst="rect">
            <a:avLst/>
          </a:prstGeom>
          <a:noFill/>
        </p:spPr>
        <p:txBody>
          <a:bodyPr wrap="square" rtlCol="0">
            <a:spAutoFit/>
          </a:bodyPr>
          <a:lstStyle/>
          <a:p>
            <a:pPr algn="just">
              <a:lnSpc>
                <a:spcPct val="115000"/>
              </a:lnSpc>
              <a:spcBef>
                <a:spcPts val="600"/>
              </a:spcBef>
              <a:spcAft>
                <a:spcPts val="6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Următoarele resurse suplimentare sunt disponibile în limba engleză</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Digital Skills &amp; Jobs Coalition initiatives repository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European Framework for the Digital Competence of Educators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Digital Skills: Rethinking education and training in the digital age: Digital skills and new models for learning</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Introduction to Web Accessibility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Copyright &amp; Online Resources: It Doesn't Have To Be Complicated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Copyright Resources to Support Publishing and Teaching</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l-GR" sz="1100" dirty="0">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63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06679"/>
            <a:ext cx="1981201" cy="6605361"/>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4" name="Picture 13"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2958352"/>
            <a:ext cx="1360129" cy="658893"/>
          </a:xfrm>
          <a:prstGeom prst="rect">
            <a:avLst/>
          </a:prstGeom>
        </p:spPr>
      </p:pic>
      <p:grpSp>
        <p:nvGrpSpPr>
          <p:cNvPr id="2" name="Grupo 1"/>
          <p:cNvGrpSpPr/>
          <p:nvPr/>
        </p:nvGrpSpPr>
        <p:grpSpPr>
          <a:xfrm>
            <a:off x="1684867" y="1346199"/>
            <a:ext cx="3487497" cy="1820334"/>
            <a:chOff x="1684867" y="1346199"/>
            <a:chExt cx="3487497" cy="1820334"/>
          </a:xfrm>
        </p:grpSpPr>
        <p:sp>
          <p:nvSpPr>
            <p:cNvPr id="8" name="Oval Callout 7"/>
            <p:cNvSpPr/>
            <p:nvPr/>
          </p:nvSpPr>
          <p:spPr>
            <a:xfrm>
              <a:off x="1684867" y="1346199"/>
              <a:ext cx="3251200" cy="1820334"/>
            </a:xfrm>
            <a:prstGeom prst="wedgeEllipseCallout">
              <a:avLst>
                <a:gd name="adj1" fmla="val 80194"/>
                <a:gd name="adj2" fmla="val 30407"/>
              </a:avLst>
            </a:prstGeom>
            <a:solidFill>
              <a:srgbClr val="E9AB27"/>
            </a:solidFill>
            <a:ln w="22225" cap="rnd">
              <a:solidFill>
                <a:schemeClr val="bg1">
                  <a:lumMod val="50000"/>
                </a:schemeClr>
              </a:solidFill>
              <a:prstDash val="sysDash"/>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28031" y="1776736"/>
              <a:ext cx="3344333" cy="830997"/>
            </a:xfrm>
            <a:prstGeom prst="rect">
              <a:avLst/>
            </a:prstGeom>
            <a:noFill/>
          </p:spPr>
          <p:txBody>
            <a:bodyPr wrap="square" rtlCol="0">
              <a:spAutoFit/>
            </a:bodyPr>
            <a:lstStyle/>
            <a:p>
              <a:r>
                <a:rPr lang="ro-RO" sz="4800" dirty="0">
                  <a:solidFill>
                    <a:schemeClr val="bg1"/>
                  </a:solidFill>
                  <a:latin typeface="Kinfolk Pro Rough"/>
                  <a:cs typeface="Kinfolk Pro Rough"/>
                </a:rPr>
                <a:t>Mulțumim!</a:t>
              </a:r>
              <a:endParaRPr lang="en-US" sz="4200" dirty="0">
                <a:solidFill>
                  <a:schemeClr val="bg1"/>
                </a:solidFill>
                <a:latin typeface="Kinfolk Pro Rough"/>
                <a:cs typeface="Kinfolk Pro Rough"/>
              </a:endParaRPr>
            </a:p>
          </p:txBody>
        </p:sp>
      </p:grpSp>
      <p:grpSp>
        <p:nvGrpSpPr>
          <p:cNvPr id="15" name="Grupo 14"/>
          <p:cNvGrpSpPr/>
          <p:nvPr/>
        </p:nvGrpSpPr>
        <p:grpSpPr>
          <a:xfrm>
            <a:off x="384893" y="5323664"/>
            <a:ext cx="6108705" cy="788035"/>
            <a:chOff x="0" y="0"/>
            <a:chExt cx="7847584" cy="806450"/>
          </a:xfrm>
        </p:grpSpPr>
        <p:pic>
          <p:nvPicPr>
            <p:cNvPr id="16" name="Imagem 15" descr="ADE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9945"/>
              <a:ext cx="749300" cy="40639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CWEP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752" y="295720"/>
              <a:ext cx="12573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8" descr="Mindshift_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504" y="0"/>
              <a:ext cx="590550" cy="80645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9" descr="LABC-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506" y="242666"/>
              <a:ext cx="9271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descr="CCSDE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4058" y="247651"/>
              <a:ext cx="9715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descr="SYMPLEXIS_LOGO_TRANSPARENT_BACKGROUND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060" y="169069"/>
              <a:ext cx="10287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22" descr="Valencia INNOHUB logo"/>
            <p:cNvPicPr>
              <a:picLocks noChangeAspect="1" noChangeArrowheads="1"/>
            </p:cNvPicPr>
            <p:nvPr/>
          </p:nvPicPr>
          <p:blipFill>
            <a:blip r:embed="rId13">
              <a:extLst>
                <a:ext uri="{28A0092B-C50C-407E-A947-70E740481C1C}">
                  <a14:useLocalDpi xmlns:a14="http://schemas.microsoft.com/office/drawing/2010/main" val="0"/>
                </a:ext>
              </a:extLst>
            </a:blip>
            <a:srcRect l="13397" t="28081" r="13477" b="27374"/>
            <a:stretch>
              <a:fillRect/>
            </a:stretch>
          </p:blipFill>
          <p:spPr bwMode="auto">
            <a:xfrm>
              <a:off x="6552184" y="141509"/>
              <a:ext cx="1295400" cy="5524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226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pl-PL" dirty="0">
                <a:solidFill>
                  <a:schemeClr val="tx1">
                    <a:lumMod val="65000"/>
                    <a:lumOff val="35000"/>
                  </a:schemeClr>
                </a:solidFill>
                <a:latin typeface="Century Gothic"/>
                <a:cs typeface="Century Gothic"/>
              </a:rPr>
              <a:t>Bine ați venit!</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4" name="Obraz 3">
            <a:extLst>
              <a:ext uri="{FF2B5EF4-FFF2-40B4-BE49-F238E27FC236}">
                <a16:creationId xmlns:a16="http://schemas.microsoft.com/office/drawing/2014/main" id="{EA6212AA-8DAD-4FB0-9190-355F377BCAD6}"/>
              </a:ext>
            </a:extLst>
          </p:cNvPr>
          <p:cNvPicPr>
            <a:picLocks noChangeAspect="1"/>
          </p:cNvPicPr>
          <p:nvPr/>
        </p:nvPicPr>
        <p:blipFill>
          <a:blip r:embed="rId8"/>
          <a:stretch>
            <a:fillRect/>
          </a:stretch>
        </p:blipFill>
        <p:spPr>
          <a:xfrm>
            <a:off x="801027" y="1719257"/>
            <a:ext cx="5252314" cy="3501543"/>
          </a:xfrm>
          <a:prstGeom prst="rect">
            <a:avLst/>
          </a:prstGeom>
        </p:spPr>
      </p:pic>
      <p:sp>
        <p:nvSpPr>
          <p:cNvPr id="17" name="pole tekstowe 16">
            <a:extLst>
              <a:ext uri="{FF2B5EF4-FFF2-40B4-BE49-F238E27FC236}">
                <a16:creationId xmlns:a16="http://schemas.microsoft.com/office/drawing/2014/main" id="{F1B1B87E-A3AE-4273-8198-48A573390BBE}"/>
              </a:ext>
            </a:extLst>
          </p:cNvPr>
          <p:cNvSpPr txBox="1"/>
          <p:nvPr/>
        </p:nvSpPr>
        <p:spPr>
          <a:xfrm>
            <a:off x="691287" y="5426748"/>
            <a:ext cx="5705882" cy="261610"/>
          </a:xfrm>
          <a:prstGeom prst="rect">
            <a:avLst/>
          </a:prstGeom>
          <a:noFill/>
        </p:spPr>
        <p:txBody>
          <a:bodyPr wrap="square">
            <a:spAutoFit/>
          </a:bodyPr>
          <a:lstStyle/>
          <a:p>
            <a:r>
              <a:rPr lang="pl-PL" sz="1100" dirty="0">
                <a:solidFill>
                  <a:schemeClr val="tx1">
                    <a:lumMod val="65000"/>
                    <a:lumOff val="35000"/>
                  </a:schemeClr>
                </a:solidFill>
              </a:rPr>
              <a:t>Sursa: https://www.pexels.com/pl-pl/zdjecie/zdjecie-ludzi-trzymajacych-sie-za-rece-3184421/</a:t>
            </a:r>
          </a:p>
        </p:txBody>
      </p:sp>
    </p:spTree>
    <p:extLst>
      <p:ext uri="{BB962C8B-B14F-4D97-AF65-F5344CB8AC3E}">
        <p14:creationId xmlns:p14="http://schemas.microsoft.com/office/powerpoint/2010/main" val="3451048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lstStyle/>
          <a:p>
            <a:pPr algn="l"/>
            <a:r>
              <a:rPr lang="ro-RO" dirty="0">
                <a:solidFill>
                  <a:schemeClr val="tx1">
                    <a:lumMod val="65000"/>
                    <a:lumOff val="35000"/>
                  </a:schemeClr>
                </a:solidFill>
                <a:latin typeface="Century Gothic"/>
                <a:cs typeface="Century Gothic"/>
              </a:rPr>
              <a:t>Obiectivele învățării</a:t>
            </a:r>
            <a:endParaRPr lang="en-US" dirty="0">
              <a:solidFill>
                <a:schemeClr val="tx1">
                  <a:lumMod val="65000"/>
                  <a:lumOff val="35000"/>
                </a:schemeClr>
              </a:solidFill>
              <a:latin typeface="Century Gothic"/>
              <a:cs typeface="Century Gothic"/>
            </a:endParaRPr>
          </a:p>
        </p:txBody>
      </p:sp>
      <p:sp>
        <p:nvSpPr>
          <p:cNvPr id="3" name="Content Placeholder 2"/>
          <p:cNvSpPr>
            <a:spLocks noGrp="1"/>
          </p:cNvSpPr>
          <p:nvPr>
            <p:ph idx="1"/>
          </p:nvPr>
        </p:nvSpPr>
        <p:spPr>
          <a:xfrm>
            <a:off x="283477" y="1339427"/>
            <a:ext cx="6287413" cy="4525963"/>
          </a:xfrm>
        </p:spPr>
        <p:txBody>
          <a:bodyPr>
            <a:noAutofit/>
          </a:bodyPr>
          <a:lstStyle/>
          <a:p>
            <a:r>
              <a:rPr lang="ro-RO" sz="1700" dirty="0">
                <a:solidFill>
                  <a:schemeClr val="tx1">
                    <a:lumMod val="65000"/>
                    <a:lumOff val="35000"/>
                  </a:schemeClr>
                </a:solidFill>
                <a:latin typeface="Century Gothic"/>
                <a:cs typeface="Century Gothic"/>
              </a:rPr>
              <a:t>Identificarea competențelor digitale;</a:t>
            </a:r>
          </a:p>
          <a:p>
            <a:r>
              <a:rPr lang="ro-RO" sz="1700" dirty="0">
                <a:solidFill>
                  <a:schemeClr val="tx1">
                    <a:lumMod val="65000"/>
                    <a:lumOff val="35000"/>
                  </a:schemeClr>
                </a:solidFill>
                <a:latin typeface="Century Gothic"/>
                <a:cs typeface="Century Gothic"/>
              </a:rPr>
              <a:t>Înțelegerea importanței competențelor digitale;</a:t>
            </a:r>
          </a:p>
          <a:p>
            <a:r>
              <a:rPr lang="ro-RO" sz="1700" dirty="0">
                <a:solidFill>
                  <a:schemeClr val="tx1">
                    <a:lumMod val="65000"/>
                    <a:lumOff val="35000"/>
                  </a:schemeClr>
                </a:solidFill>
                <a:latin typeface="Century Gothic"/>
                <a:cs typeface="Century Gothic"/>
              </a:rPr>
              <a:t>Explorarea provocărilor legate de competențele digitale;</a:t>
            </a:r>
          </a:p>
          <a:p>
            <a:r>
              <a:rPr lang="ro-RO" sz="1700" dirty="0">
                <a:solidFill>
                  <a:schemeClr val="tx1">
                    <a:lumMod val="65000"/>
                    <a:lumOff val="35000"/>
                  </a:schemeClr>
                </a:solidFill>
                <a:latin typeface="Century Gothic"/>
                <a:cs typeface="Century Gothic"/>
              </a:rPr>
              <a:t>Cunoașterea diferitelor tipuri de resurse digitale în scopul predării și învățării;</a:t>
            </a:r>
          </a:p>
          <a:p>
            <a:r>
              <a:rPr lang="ro-RO" sz="1700" dirty="0">
                <a:solidFill>
                  <a:schemeClr val="tx1">
                    <a:lumMod val="65000"/>
                    <a:lumOff val="35000"/>
                  </a:schemeClr>
                </a:solidFill>
                <a:latin typeface="Century Gothic"/>
                <a:cs typeface="Century Gothic"/>
              </a:rPr>
              <a:t>Cum facem soluțiile digitale mai incluzive;</a:t>
            </a:r>
          </a:p>
          <a:p>
            <a:r>
              <a:rPr lang="ro-RO" sz="1700" dirty="0">
                <a:solidFill>
                  <a:schemeClr val="tx1">
                    <a:lumMod val="65000"/>
                    <a:lumOff val="35000"/>
                  </a:schemeClr>
                </a:solidFill>
                <a:latin typeface="Century Gothic"/>
                <a:cs typeface="Century Gothic"/>
              </a:rPr>
              <a:t>Înțelegerea pericolelor din spatele utilizării internetului și a activităților online;</a:t>
            </a:r>
          </a:p>
          <a:p>
            <a:r>
              <a:rPr lang="ro-RO" sz="1700" dirty="0">
                <a:solidFill>
                  <a:schemeClr val="tx1">
                    <a:lumMod val="65000"/>
                    <a:lumOff val="35000"/>
                  </a:schemeClr>
                </a:solidFill>
                <a:latin typeface="Century Gothic"/>
                <a:cs typeface="Century Gothic"/>
              </a:rPr>
              <a:t>Înțelegerea procesului de protecție online înainte de a intra online și în timp ce suntem online;</a:t>
            </a:r>
          </a:p>
          <a:p>
            <a:r>
              <a:rPr lang="ro-RO" sz="1700" dirty="0">
                <a:solidFill>
                  <a:schemeClr val="tx1">
                    <a:lumMod val="65000"/>
                    <a:lumOff val="35000"/>
                  </a:schemeClr>
                </a:solidFill>
                <a:latin typeface="Century Gothic"/>
                <a:cs typeface="Century Gothic"/>
              </a:rPr>
              <a:t>Implementarea soluțiilor pentru protecția sigură a dispozitivelor și a activităților pe internet;</a:t>
            </a:r>
          </a:p>
          <a:p>
            <a:r>
              <a:rPr lang="ro-RO" sz="1700" dirty="0">
                <a:solidFill>
                  <a:schemeClr val="tx1">
                    <a:lumMod val="65000"/>
                    <a:lumOff val="35000"/>
                  </a:schemeClr>
                </a:solidFill>
                <a:latin typeface="Century Gothic"/>
                <a:cs typeface="Century Gothic"/>
              </a:rPr>
              <a:t>Ce înseamnă drepturi de autor;</a:t>
            </a:r>
          </a:p>
          <a:p>
            <a:r>
              <a:rPr lang="ro-RO" sz="1700" dirty="0">
                <a:solidFill>
                  <a:schemeClr val="tx1">
                    <a:lumMod val="65000"/>
                    <a:lumOff val="35000"/>
                  </a:schemeClr>
                </a:solidFill>
                <a:latin typeface="Century Gothic"/>
                <a:cs typeface="Century Gothic"/>
              </a:rPr>
              <a:t>Diferența dintre resursele educaționale deschise și încălcarea drepturilor de autor.</a:t>
            </a:r>
          </a:p>
          <a:p>
            <a:pPr marL="0" indent="0">
              <a:buNone/>
            </a:pPr>
            <a:endParaRPr lang="en-US" sz="1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A79A653B-7C05-4FD4-AB17-13C89AFC5DCA}"/>
              </a:ext>
            </a:extLst>
          </p:cNvPr>
          <p:cNvPicPr>
            <a:picLocks noChangeAspect="1"/>
          </p:cNvPicPr>
          <p:nvPr/>
        </p:nvPicPr>
        <p:blipFill>
          <a:blip r:embed="rId8"/>
          <a:stretch>
            <a:fillRect/>
          </a:stretch>
        </p:blipFill>
        <p:spPr>
          <a:xfrm>
            <a:off x="5817856" y="1650049"/>
            <a:ext cx="1158625" cy="772417"/>
          </a:xfrm>
          <a:prstGeom prst="rect">
            <a:avLst/>
          </a:prstGeom>
        </p:spPr>
      </p:pic>
    </p:spTree>
    <p:extLst>
      <p:ext uri="{BB962C8B-B14F-4D97-AF65-F5344CB8AC3E}">
        <p14:creationId xmlns:p14="http://schemas.microsoft.com/office/powerpoint/2010/main" val="188198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fontScale="90000"/>
          </a:bodyPr>
          <a:lstStyle/>
          <a:p>
            <a:pPr algn="l"/>
            <a:r>
              <a:rPr lang="ro-RO" sz="2800" dirty="0">
                <a:solidFill>
                  <a:schemeClr val="tx1">
                    <a:lumMod val="65000"/>
                    <a:lumOff val="35000"/>
                  </a:schemeClr>
                </a:solidFill>
                <a:latin typeface="Century Gothic"/>
                <a:cs typeface="Century Gothic"/>
              </a:rPr>
              <a:t>Competențele ce se urmăresc a fi dobândite în urma studierii acestui modul:</a:t>
            </a:r>
          </a:p>
        </p:txBody>
      </p:sp>
      <p:sp>
        <p:nvSpPr>
          <p:cNvPr id="3" name="Content Placeholder 2"/>
          <p:cNvSpPr>
            <a:spLocks noGrp="1"/>
          </p:cNvSpPr>
          <p:nvPr>
            <p:ph idx="1"/>
          </p:nvPr>
        </p:nvSpPr>
        <p:spPr>
          <a:xfrm>
            <a:off x="457200" y="1408494"/>
            <a:ext cx="5939969" cy="4746009"/>
          </a:xfrm>
        </p:spPr>
        <p:txBody>
          <a:bodyPr>
            <a:noAutofit/>
          </a:bodyPr>
          <a:lstStyle/>
          <a:p>
            <a:r>
              <a:rPr lang="ro-RO" sz="1700" dirty="0" err="1">
                <a:solidFill>
                  <a:schemeClr val="tx1">
                    <a:lumMod val="65000"/>
                    <a:lumOff val="35000"/>
                  </a:schemeClr>
                </a:solidFill>
                <a:latin typeface="Century Gothic"/>
                <a:cs typeface="Century Gothic"/>
              </a:rPr>
              <a:t>Autoreflecția</a:t>
            </a:r>
            <a:r>
              <a:rPr lang="ro-RO" sz="1700" dirty="0">
                <a:solidFill>
                  <a:schemeClr val="tx1">
                    <a:lumMod val="65000"/>
                    <a:lumOff val="35000"/>
                  </a:schemeClr>
                </a:solidFill>
                <a:latin typeface="Century Gothic"/>
                <a:cs typeface="Century Gothic"/>
              </a:rPr>
              <a:t>;</a:t>
            </a:r>
          </a:p>
          <a:p>
            <a:r>
              <a:rPr lang="ro-RO" sz="1700" dirty="0">
                <a:solidFill>
                  <a:schemeClr val="tx1">
                    <a:lumMod val="65000"/>
                    <a:lumOff val="35000"/>
                  </a:schemeClr>
                </a:solidFill>
                <a:latin typeface="Century Gothic"/>
                <a:cs typeface="Century Gothic"/>
              </a:rPr>
              <a:t>Identificarea oportunităților;</a:t>
            </a:r>
          </a:p>
          <a:p>
            <a:r>
              <a:rPr lang="ro-RO" sz="1700" dirty="0">
                <a:solidFill>
                  <a:schemeClr val="tx1">
                    <a:lumMod val="65000"/>
                    <a:lumOff val="35000"/>
                  </a:schemeClr>
                </a:solidFill>
                <a:latin typeface="Century Gothic"/>
                <a:cs typeface="Century Gothic"/>
              </a:rPr>
              <a:t>Explorarea de noi posibilități;</a:t>
            </a:r>
          </a:p>
          <a:p>
            <a:r>
              <a:rPr lang="ro-RO" sz="1700" dirty="0">
                <a:solidFill>
                  <a:schemeClr val="tx1">
                    <a:lumMod val="65000"/>
                    <a:lumOff val="35000"/>
                  </a:schemeClr>
                </a:solidFill>
                <a:latin typeface="Century Gothic"/>
                <a:cs typeface="Century Gothic"/>
              </a:rPr>
              <a:t>Învățarea practică;</a:t>
            </a:r>
          </a:p>
          <a:p>
            <a:r>
              <a:rPr lang="ro-RO" sz="1700" dirty="0">
                <a:solidFill>
                  <a:schemeClr val="tx1">
                    <a:lumMod val="65000"/>
                    <a:lumOff val="35000"/>
                  </a:schemeClr>
                </a:solidFill>
                <a:latin typeface="Century Gothic"/>
                <a:cs typeface="Century Gothic"/>
              </a:rPr>
              <a:t>Adaptabilitatea;</a:t>
            </a:r>
          </a:p>
          <a:p>
            <a:r>
              <a:rPr lang="ro-RO" sz="1700" dirty="0">
                <a:solidFill>
                  <a:schemeClr val="tx1">
                    <a:lumMod val="65000"/>
                    <a:lumOff val="35000"/>
                  </a:schemeClr>
                </a:solidFill>
                <a:latin typeface="Century Gothic"/>
                <a:cs typeface="Century Gothic"/>
              </a:rPr>
              <a:t>Flexibilitatea;</a:t>
            </a:r>
          </a:p>
          <a:p>
            <a:r>
              <a:rPr lang="ro-RO" sz="1700" dirty="0">
                <a:solidFill>
                  <a:schemeClr val="tx1">
                    <a:lumMod val="65000"/>
                    <a:lumOff val="35000"/>
                  </a:schemeClr>
                </a:solidFill>
                <a:latin typeface="Century Gothic"/>
                <a:cs typeface="Century Gothic"/>
              </a:rPr>
              <a:t>Luarea inițiativei; </a:t>
            </a:r>
          </a:p>
          <a:p>
            <a:r>
              <a:rPr lang="ro-RO" sz="1700" dirty="0">
                <a:solidFill>
                  <a:schemeClr val="tx1">
                    <a:lumMod val="65000"/>
                    <a:lumOff val="35000"/>
                  </a:schemeClr>
                </a:solidFill>
                <a:latin typeface="Century Gothic"/>
                <a:cs typeface="Century Gothic"/>
              </a:rPr>
              <a:t>Creativitatea;</a:t>
            </a:r>
          </a:p>
          <a:p>
            <a:r>
              <a:rPr lang="ro-RO" sz="1700" dirty="0">
                <a:solidFill>
                  <a:schemeClr val="tx1">
                    <a:lumMod val="65000"/>
                    <a:lumOff val="35000"/>
                  </a:schemeClr>
                </a:solidFill>
                <a:latin typeface="Century Gothic"/>
                <a:cs typeface="Century Gothic"/>
              </a:rPr>
              <a:t>Evaluarea riscurilor;</a:t>
            </a:r>
          </a:p>
          <a:p>
            <a:r>
              <a:rPr lang="ro-RO" sz="1700" dirty="0">
                <a:solidFill>
                  <a:schemeClr val="tx1">
                    <a:lumMod val="65000"/>
                    <a:lumOff val="35000"/>
                  </a:schemeClr>
                </a:solidFill>
                <a:latin typeface="Century Gothic"/>
                <a:cs typeface="Century Gothic"/>
              </a:rPr>
              <a:t>Luarea eficientă a deciziilor;</a:t>
            </a:r>
          </a:p>
          <a:p>
            <a:r>
              <a:rPr lang="ro-RO" sz="1700" dirty="0">
                <a:solidFill>
                  <a:schemeClr val="tx1">
                    <a:lumMod val="65000"/>
                    <a:lumOff val="35000"/>
                  </a:schemeClr>
                </a:solidFill>
                <a:latin typeface="Century Gothic"/>
                <a:cs typeface="Century Gothic"/>
              </a:rPr>
              <a:t>Rezolvarea problemelor;</a:t>
            </a:r>
          </a:p>
          <a:p>
            <a:r>
              <a:rPr lang="ro-RO" sz="1700" dirty="0">
                <a:solidFill>
                  <a:schemeClr val="tx1">
                    <a:lumMod val="65000"/>
                    <a:lumOff val="35000"/>
                  </a:schemeClr>
                </a:solidFill>
                <a:latin typeface="Century Gothic"/>
                <a:cs typeface="Century Gothic"/>
              </a:rPr>
              <a:t>Căutarea informațiilor;</a:t>
            </a:r>
          </a:p>
          <a:p>
            <a:r>
              <a:rPr lang="ro-RO" sz="1700" dirty="0">
                <a:solidFill>
                  <a:schemeClr val="tx1">
                    <a:lumMod val="65000"/>
                    <a:lumOff val="35000"/>
                  </a:schemeClr>
                </a:solidFill>
                <a:latin typeface="Century Gothic"/>
                <a:cs typeface="Century Gothic"/>
              </a:rPr>
              <a:t>Implementarea de noi soluții;</a:t>
            </a:r>
          </a:p>
          <a:p>
            <a:r>
              <a:rPr lang="ro-RO" sz="1700" dirty="0">
                <a:solidFill>
                  <a:schemeClr val="tx1">
                    <a:lumMod val="65000"/>
                    <a:lumOff val="35000"/>
                  </a:schemeClr>
                </a:solidFill>
                <a:latin typeface="Century Gothic"/>
                <a:cs typeface="Century Gothic"/>
              </a:rPr>
              <a:t>Realizarea instrucțiunilor; </a:t>
            </a:r>
          </a:p>
          <a:p>
            <a:r>
              <a:rPr lang="ro-RO" sz="1700" dirty="0">
                <a:solidFill>
                  <a:schemeClr val="tx1">
                    <a:lumMod val="65000"/>
                    <a:lumOff val="35000"/>
                  </a:schemeClr>
                </a:solidFill>
                <a:latin typeface="Century Gothic"/>
                <a:cs typeface="Century Gothic"/>
              </a:rPr>
              <a:t>Gândirea critică.</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5ACA1D53-DA02-49E2-9E34-E70EF56846C1}"/>
              </a:ext>
            </a:extLst>
          </p:cNvPr>
          <p:cNvPicPr>
            <a:picLocks noChangeAspect="1"/>
          </p:cNvPicPr>
          <p:nvPr/>
        </p:nvPicPr>
        <p:blipFill>
          <a:blip r:embed="rId8"/>
          <a:stretch>
            <a:fillRect/>
          </a:stretch>
        </p:blipFill>
        <p:spPr>
          <a:xfrm>
            <a:off x="3950804" y="2177649"/>
            <a:ext cx="2996698" cy="2996698"/>
          </a:xfrm>
          <a:prstGeom prst="rect">
            <a:avLst/>
          </a:prstGeom>
        </p:spPr>
      </p:pic>
    </p:spTree>
    <p:extLst>
      <p:ext uri="{BB962C8B-B14F-4D97-AF65-F5344CB8AC3E}">
        <p14:creationId xmlns:p14="http://schemas.microsoft.com/office/powerpoint/2010/main" val="369579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714254" y="1719257"/>
            <a:ext cx="5603853" cy="923330"/>
          </a:xfrm>
          <a:prstGeom prst="rect">
            <a:avLst/>
          </a:prstGeom>
          <a:noFill/>
        </p:spPr>
        <p:txBody>
          <a:bodyPr wrap="square" rtlCol="0">
            <a:spAutoFit/>
          </a:bodyPr>
          <a:lstStyle/>
          <a:p>
            <a:pPr algn="ctr" rtl="0" fontAlgn="base"/>
            <a:r>
              <a:rPr lang="ro-RO" sz="5400" b="1" i="0" dirty="0">
                <a:solidFill>
                  <a:srgbClr val="000000"/>
                </a:solidFill>
                <a:effectLst/>
                <a:latin typeface="Century Gothic" panose="020B0502020202020204" pitchFamily="34" charset="0"/>
              </a:rPr>
              <a:t>Evaluare inițială</a:t>
            </a:r>
            <a:endParaRPr lang="en-US" b="1" i="1" dirty="0">
              <a:solidFill>
                <a:srgbClr val="000000"/>
              </a:solidFill>
              <a:highlight>
                <a:srgbClr val="FFFF00"/>
              </a:highlight>
              <a:latin typeface="Century Gothic" panose="020B0502020202020204" pitchFamily="34" charset="0"/>
            </a:endParaRPr>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4" name="Obraz 3">
            <a:extLst>
              <a:ext uri="{FF2B5EF4-FFF2-40B4-BE49-F238E27FC236}">
                <a16:creationId xmlns:a16="http://schemas.microsoft.com/office/drawing/2014/main" id="{913F09B7-90DE-4CA1-825F-8E9D92805C24}"/>
              </a:ext>
            </a:extLst>
          </p:cNvPr>
          <p:cNvPicPr>
            <a:picLocks noChangeAspect="1"/>
          </p:cNvPicPr>
          <p:nvPr/>
        </p:nvPicPr>
        <p:blipFill>
          <a:blip r:embed="rId8"/>
          <a:stretch>
            <a:fillRect/>
          </a:stretch>
        </p:blipFill>
        <p:spPr>
          <a:xfrm>
            <a:off x="4572000" y="3721714"/>
            <a:ext cx="1983641" cy="1983641"/>
          </a:xfrm>
          <a:prstGeom prst="rect">
            <a:avLst/>
          </a:prstGeom>
        </p:spPr>
      </p:pic>
    </p:spTree>
    <p:extLst>
      <p:ext uri="{BB962C8B-B14F-4D97-AF65-F5344CB8AC3E}">
        <p14:creationId xmlns:p14="http://schemas.microsoft.com/office/powerpoint/2010/main" val="170119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62896" y="-1136338"/>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457200" y="499130"/>
            <a:ext cx="6192315" cy="4032320"/>
          </a:xfrm>
        </p:spPr>
        <p:txBody>
          <a:bodyPr>
            <a:normAutofit/>
          </a:bodyPr>
          <a:lstStyle/>
          <a:p>
            <a:pPr marL="0" indent="0">
              <a:buNone/>
            </a:pPr>
            <a:r>
              <a:rPr lang="ro-RO" sz="2800" dirty="0">
                <a:solidFill>
                  <a:schemeClr val="tx1">
                    <a:lumMod val="65000"/>
                    <a:lumOff val="35000"/>
                  </a:schemeClr>
                </a:solidFill>
                <a:latin typeface="Century Gothic"/>
                <a:cs typeface="Century Gothic"/>
              </a:rPr>
              <a:t>Ce / care sunt competențele digitale și de ce avem nevoie de ele</a:t>
            </a:r>
            <a:r>
              <a:rPr lang="en-GB" sz="2800" dirty="0">
                <a:solidFill>
                  <a:schemeClr val="tx1">
                    <a:lumMod val="65000"/>
                    <a:lumOff val="35000"/>
                  </a:schemeClr>
                </a:solidFill>
                <a:latin typeface="Century Gothic"/>
                <a:cs typeface="Century Gothic"/>
              </a:rPr>
              <a:t>? </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0" name="Obraz 9">
            <a:extLst>
              <a:ext uri="{FF2B5EF4-FFF2-40B4-BE49-F238E27FC236}">
                <a16:creationId xmlns:a16="http://schemas.microsoft.com/office/drawing/2014/main" id="{D968A220-FFBD-4816-BAA4-22D1C8A7879C}"/>
              </a:ext>
            </a:extLst>
          </p:cNvPr>
          <p:cNvPicPr>
            <a:picLocks noChangeAspect="1"/>
          </p:cNvPicPr>
          <p:nvPr/>
        </p:nvPicPr>
        <p:blipFill>
          <a:blip r:embed="rId8"/>
          <a:stretch>
            <a:fillRect/>
          </a:stretch>
        </p:blipFill>
        <p:spPr>
          <a:xfrm>
            <a:off x="1495957" y="1831514"/>
            <a:ext cx="4114799" cy="4114799"/>
          </a:xfrm>
          <a:prstGeom prst="rect">
            <a:avLst/>
          </a:prstGeom>
        </p:spPr>
      </p:pic>
    </p:spTree>
    <p:extLst>
      <p:ext uri="{BB962C8B-B14F-4D97-AF65-F5344CB8AC3E}">
        <p14:creationId xmlns:p14="http://schemas.microsoft.com/office/powerpoint/2010/main" val="76091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584447" y="1228476"/>
            <a:ext cx="3041419" cy="4401048"/>
          </a:xfrm>
        </p:spPr>
        <p:txBody>
          <a:bodyPr>
            <a:normAutofit/>
          </a:bodyPr>
          <a:lstStyle/>
          <a:p>
            <a:pPr marL="0" indent="0">
              <a:buNone/>
            </a:pPr>
            <a:r>
              <a:rPr lang="ro-RO" sz="1800" dirty="0">
                <a:solidFill>
                  <a:schemeClr val="tx1">
                    <a:lumMod val="65000"/>
                    <a:lumOff val="35000"/>
                  </a:schemeClr>
                </a:solidFill>
                <a:latin typeface="Century Gothic"/>
                <a:cs typeface="Century Gothic"/>
              </a:rPr>
              <a:t>Conform definiției Recomandării Consiliului European 2018 „competențele digitale implică utilizarea critică și responsabilă a tehnologiilor digitale și un interes pentru acestea în scopul învățării, muncii și participării în societate". Reprezintă un set de cunoștințe, abilități, atitudini. </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9" name="Obraz 8">
            <a:extLst>
              <a:ext uri="{FF2B5EF4-FFF2-40B4-BE49-F238E27FC236}">
                <a16:creationId xmlns:a16="http://schemas.microsoft.com/office/drawing/2014/main" id="{3B13ABBE-9AB7-4188-BCEA-1F3F00A21AFA}"/>
              </a:ext>
            </a:extLst>
          </p:cNvPr>
          <p:cNvPicPr>
            <a:picLocks noChangeAspect="1"/>
          </p:cNvPicPr>
          <p:nvPr/>
        </p:nvPicPr>
        <p:blipFill>
          <a:blip r:embed="rId7"/>
          <a:stretch>
            <a:fillRect/>
          </a:stretch>
        </p:blipFill>
        <p:spPr>
          <a:xfrm>
            <a:off x="369418" y="1498454"/>
            <a:ext cx="3041418" cy="3015024"/>
          </a:xfrm>
          <a:prstGeom prst="rect">
            <a:avLst/>
          </a:prstGeom>
        </p:spPr>
      </p:pic>
    </p:spTree>
    <p:extLst>
      <p:ext uri="{BB962C8B-B14F-4D97-AF65-F5344CB8AC3E}">
        <p14:creationId xmlns:p14="http://schemas.microsoft.com/office/powerpoint/2010/main" val="1293272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457200" y="908666"/>
            <a:ext cx="6490302" cy="4716279"/>
          </a:xfrm>
        </p:spPr>
        <p:txBody>
          <a:bodyPr>
            <a:normAutofit fontScale="77500" lnSpcReduction="20000"/>
          </a:bodyPr>
          <a:lstStyle/>
          <a:p>
            <a:pPr marL="0" indent="0">
              <a:buNone/>
            </a:pPr>
            <a:r>
              <a:rPr lang="ro-RO" sz="2800" dirty="0">
                <a:solidFill>
                  <a:schemeClr val="tx1">
                    <a:lumMod val="65000"/>
                    <a:lumOff val="35000"/>
                  </a:schemeClr>
                </a:solidFill>
                <a:latin typeface="Century Gothic"/>
                <a:cs typeface="Century Gothic"/>
              </a:rPr>
              <a:t>Competențele digitale includ</a:t>
            </a:r>
            <a:r>
              <a:rPr lang="en-US" sz="2800" dirty="0">
                <a:solidFill>
                  <a:schemeClr val="tx1">
                    <a:lumMod val="65000"/>
                    <a:lumOff val="35000"/>
                  </a:schemeClr>
                </a:solidFill>
                <a:latin typeface="Century Gothic"/>
                <a:cs typeface="Century Gothic"/>
              </a:rPr>
              <a:t>:</a:t>
            </a:r>
            <a:endParaRPr lang="pl-PL" sz="2800" dirty="0">
              <a:solidFill>
                <a:schemeClr val="tx1">
                  <a:lumMod val="65000"/>
                  <a:lumOff val="35000"/>
                </a:schemeClr>
              </a:solidFill>
              <a:latin typeface="Century Gothic"/>
              <a:cs typeface="Century Gothic"/>
            </a:endParaRP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capacitatea de a utiliza informații și date,</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comunicare și cooperare,</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competențele legate de folosirea mijloacelor media,</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capacitatea de a crea conținut digital (inclusiv programare),</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securitate (inclusiv confort digital și competențe de securitate cibernetică),</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probleme de proprietate intelectuală,</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depanare,</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gândirea critică.</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1886868428"/>
      </p:ext>
    </p:extLst>
  </p:cSld>
  <p:clrMapOvr>
    <a:masterClrMapping/>
  </p:clrMapOvr>
</p:sld>
</file>

<file path=ppt/theme/theme1.xml><?xml version="1.0" encoding="utf-8"?>
<a:theme xmlns:a="http://schemas.openxmlformats.org/drawingml/2006/main" name="JIMINY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JIMINY_PPT_TEMPLATE</Template>
  <TotalTime>229</TotalTime>
  <Words>1459</Words>
  <Application>Microsoft Office PowerPoint</Application>
  <PresentationFormat>Expunere pe ecran (4:3)</PresentationFormat>
  <Paragraphs>108</Paragraphs>
  <Slides>22</Slides>
  <Notes>1</Notes>
  <HiddenSlides>0</HiddenSlides>
  <MMClips>0</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22</vt:i4>
      </vt:variant>
    </vt:vector>
  </HeadingPairs>
  <TitlesOfParts>
    <vt:vector size="29" baseType="lpstr">
      <vt:lpstr>Arial</vt:lpstr>
      <vt:lpstr>Calibri</vt:lpstr>
      <vt:lpstr>Century Gothic</vt:lpstr>
      <vt:lpstr>Kinfolk Pro Rough</vt:lpstr>
      <vt:lpstr>Lato</vt:lpstr>
      <vt:lpstr>Symbol</vt:lpstr>
      <vt:lpstr>JIMINY_PPT_TEMPLATE</vt:lpstr>
      <vt:lpstr>Modulul 2 CONȘTIENTIZARE DIGITALĂ</vt:lpstr>
      <vt:lpstr>Planul de formare</vt:lpstr>
      <vt:lpstr>Bine ați venit!</vt:lpstr>
      <vt:lpstr>Obiectivele învățării</vt:lpstr>
      <vt:lpstr>Competențele ce se urmăresc a fi dobândite în urma studierii acestui modul:</vt:lpstr>
      <vt:lpstr>Prezentare PowerPoint</vt:lpstr>
      <vt:lpstr>Prezentare PowerPoint</vt:lpstr>
      <vt:lpstr>Prezentare PowerPoint</vt:lpstr>
      <vt:lpstr>Prezentare PowerPoint</vt:lpstr>
      <vt:lpstr>De ce avem nevoie de ele?</vt:lpstr>
      <vt:lpstr>Exercițiu practic</vt:lpstr>
      <vt:lpstr>Internetul și utilizarea sigură a resurselor internetului</vt:lpstr>
      <vt:lpstr>Bazele siguranței dispozitivelor și internetului</vt:lpstr>
      <vt:lpstr>Exercițiu practic</vt:lpstr>
      <vt:lpstr>Drepturile de autor</vt:lpstr>
      <vt:lpstr>Ce sunt drepturile de autor?</vt:lpstr>
      <vt:lpstr>Încălcarea drepturilor de autor</vt:lpstr>
      <vt:lpstr>Exercițiu practic</vt:lpstr>
      <vt:lpstr>Prezentare PowerPoint</vt:lpstr>
      <vt:lpstr>Prezentare PowerPoint</vt:lpstr>
      <vt:lpstr>Lectură suplimentară și dezvoltare ulterioară</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Isabel Nunes</dc:creator>
  <cp:lastModifiedBy>Magda Faraoanu</cp:lastModifiedBy>
  <cp:revision>36</cp:revision>
  <dcterms:created xsi:type="dcterms:W3CDTF">2019-11-21T09:42:05Z</dcterms:created>
  <dcterms:modified xsi:type="dcterms:W3CDTF">2021-07-05T09:40:17Z</dcterms:modified>
</cp:coreProperties>
</file>