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308" r:id="rId4"/>
    <p:sldId id="297" r:id="rId5"/>
    <p:sldId id="309" r:id="rId6"/>
    <p:sldId id="271" r:id="rId7"/>
    <p:sldId id="296" r:id="rId8"/>
    <p:sldId id="321" r:id="rId9"/>
    <p:sldId id="322" r:id="rId10"/>
    <p:sldId id="311" r:id="rId11"/>
    <p:sldId id="323" r:id="rId12"/>
    <p:sldId id="324" r:id="rId13"/>
    <p:sldId id="325" r:id="rId14"/>
    <p:sldId id="327" r:id="rId15"/>
    <p:sldId id="326" r:id="rId16"/>
    <p:sldId id="312" r:id="rId17"/>
    <p:sldId id="329" r:id="rId18"/>
    <p:sldId id="328" r:id="rId19"/>
    <p:sldId id="330" r:id="rId20"/>
    <p:sldId id="331" r:id="rId21"/>
    <p:sldId id="333" r:id="rId22"/>
    <p:sldId id="334" r:id="rId23"/>
    <p:sldId id="270" r:id="rId24"/>
    <p:sldId id="25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B27"/>
    <a:srgbClr val="F4B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6" autoAdjust="0"/>
  </p:normalViewPr>
  <p:slideViewPr>
    <p:cSldViewPr snapToGrid="0" snapToObjects="1">
      <p:cViewPr>
        <p:scale>
          <a:sx n="96" d="100"/>
          <a:sy n="96" d="100"/>
        </p:scale>
        <p:origin x="1022" y="-538"/>
      </p:cViewPr>
      <p:guideLst>
        <p:guide orient="horz" pos="2160"/>
        <p:guide pos="2880"/>
      </p:guideLst>
    </p:cSldViewPr>
  </p:slideViewPr>
  <p:outlineViewPr>
    <p:cViewPr>
      <p:scale>
        <a:sx n="33" d="100"/>
        <a:sy n="33" d="100"/>
      </p:scale>
      <p:origin x="0" y="-2592"/>
    </p:cViewPr>
  </p:outlineViewPr>
  <p:notesTextViewPr>
    <p:cViewPr>
      <p:scale>
        <a:sx n="100" d="100"/>
        <a:sy n="100" d="100"/>
      </p:scale>
      <p:origin x="0" y="0"/>
    </p:cViewPr>
  </p:notesTextViewPr>
  <p:notesViewPr>
    <p:cSldViewPr snapToGrid="0" snapToObjects="1">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B48C7-C9E7-4B8B-AF58-604BBEB350BA}" type="datetimeFigureOut">
              <a:rPr lang="en-US" smtClean="0"/>
              <a:t>29-Jun-21</a:t>
            </a:fld>
            <a:endParaRPr lang="en-US"/>
          </a:p>
        </p:txBody>
      </p:sp>
      <p:sp>
        <p:nvSpPr>
          <p:cNvPr id="4" name="Substituent imagine diapozitiv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02817-8759-4DD8-AA4F-555C26CC6526}" type="slidenum">
              <a:rPr lang="en-US" smtClean="0"/>
              <a:t>‹#›</a:t>
            </a:fld>
            <a:endParaRPr lang="en-US"/>
          </a:p>
        </p:txBody>
      </p:sp>
    </p:spTree>
    <p:extLst>
      <p:ext uri="{BB962C8B-B14F-4D97-AF65-F5344CB8AC3E}">
        <p14:creationId xmlns:p14="http://schemas.microsoft.com/office/powerpoint/2010/main" val="3691743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DF502817-8759-4DD8-AA4F-555C26CC6526}" type="slidenum">
              <a:rPr lang="en-US" smtClean="0"/>
              <a:t>4</a:t>
            </a:fld>
            <a:endParaRPr lang="en-US" dirty="0"/>
          </a:p>
        </p:txBody>
      </p:sp>
    </p:spTree>
    <p:extLst>
      <p:ext uri="{BB962C8B-B14F-4D97-AF65-F5344CB8AC3E}">
        <p14:creationId xmlns:p14="http://schemas.microsoft.com/office/powerpoint/2010/main" val="415043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noProof="0" dirty="0"/>
          </a:p>
        </p:txBody>
      </p:sp>
      <p:sp>
        <p:nvSpPr>
          <p:cNvPr id="4" name="Substituent număr diapozitiv 3"/>
          <p:cNvSpPr>
            <a:spLocks noGrp="1"/>
          </p:cNvSpPr>
          <p:nvPr>
            <p:ph type="sldNum" sz="quarter" idx="5"/>
          </p:nvPr>
        </p:nvSpPr>
        <p:spPr/>
        <p:txBody>
          <a:bodyPr/>
          <a:lstStyle/>
          <a:p>
            <a:fld id="{DF502817-8759-4DD8-AA4F-555C26CC6526}" type="slidenum">
              <a:rPr lang="en-US" smtClean="0"/>
              <a:t>11</a:t>
            </a:fld>
            <a:endParaRPr lang="en-US" dirty="0"/>
          </a:p>
        </p:txBody>
      </p:sp>
    </p:spTree>
    <p:extLst>
      <p:ext uri="{BB962C8B-B14F-4D97-AF65-F5344CB8AC3E}">
        <p14:creationId xmlns:p14="http://schemas.microsoft.com/office/powerpoint/2010/main" val="823397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Clique para editar o estilo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do subtítulo do Modelo Global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29-Jun-21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22977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29-Jun-21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118641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29-Jun-21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309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29-Jun-21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98126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EF88C31-8E23-3844-ACA8-78D70AA94D0C}" type="datetimeFigureOut">
              <a:rPr lang="en-US" smtClean="0"/>
              <a:t>29-Jun-21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3672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Date Placeholder 4"/>
          <p:cNvSpPr>
            <a:spLocks noGrp="1"/>
          </p:cNvSpPr>
          <p:nvPr>
            <p:ph type="dt" sz="half" idx="10"/>
          </p:nvPr>
        </p:nvSpPr>
        <p:spPr/>
        <p:txBody>
          <a:bodyPr/>
          <a:lstStyle/>
          <a:p>
            <a:fld id="{BEF88C31-8E23-3844-ACA8-78D70AA94D0C}" type="datetimeFigureOut">
              <a:rPr lang="en-US" smtClean="0"/>
              <a:t>29-Jun-21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134284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BEF88C31-8E23-3844-ACA8-78D70AA94D0C}" type="datetimeFigureOut">
              <a:rPr lang="en-US" smtClean="0"/>
              <a:t>29-Jun-21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31287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fld id="{BEF88C31-8E23-3844-ACA8-78D70AA94D0C}" type="datetimeFigureOut">
              <a:rPr lang="en-US" smtClean="0"/>
              <a:t>29-Jun-21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325006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88C31-8E23-3844-ACA8-78D70AA94D0C}" type="datetimeFigureOut">
              <a:rPr lang="en-US" smtClean="0"/>
              <a:t>29-Jun-21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86054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t>29-Jun-21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152575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t>29-Jun-21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a:t>
            </a:fld>
            <a:endParaRPr lang="en-US"/>
          </a:p>
        </p:txBody>
      </p:sp>
    </p:spTree>
    <p:extLst>
      <p:ext uri="{BB962C8B-B14F-4D97-AF65-F5344CB8AC3E}">
        <p14:creationId xmlns:p14="http://schemas.microsoft.com/office/powerpoint/2010/main" val="229506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88C31-8E23-3844-ACA8-78D70AA94D0C}" type="datetimeFigureOut">
              <a:rPr lang="en-US" smtClean="0"/>
              <a:t>29-Jun-21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660C4-A91E-5B43-8F1A-DF43210BE89F}" type="slidenum">
              <a:rPr lang="en-US" smtClean="0"/>
              <a:t>‹#›</a:t>
            </a:fld>
            <a:endParaRPr lang="en-US"/>
          </a:p>
        </p:txBody>
      </p:sp>
    </p:spTree>
    <p:extLst>
      <p:ext uri="{BB962C8B-B14F-4D97-AF65-F5344CB8AC3E}">
        <p14:creationId xmlns:p14="http://schemas.microsoft.com/office/powerpoint/2010/main" val="237203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unsplash.com/photos/lp1AKIUV3yo" TargetMode="External"/><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unsplash.com/photos/lp1AKIUV3yo" TargetMode="External"/><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4.jpeg"/><Relationship Id="rId4" Type="http://schemas.openxmlformats.org/officeDocument/2006/relationships/image" Target="../media/image1.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beta.prx.org/stories/287075" TargetMode="External"/><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freshdesk.com/customer-service-skills/empathy-exercises-customer-support-blog/" TargetMode="External"/><Relationship Id="rId5" Type="http://schemas.openxmlformats.org/officeDocument/2006/relationships/image" Target="../media/image5.png"/><Relationship Id="rId10" Type="http://schemas.openxmlformats.org/officeDocument/2006/relationships/hyperlink" Target="https://www.forbes.com/sites/micahsolomon/2020/02/16/yes-you-can-train-for-empathy-customer-service-employees-situational-empathy-heres-how/?sh=5b6d8eef7cb9" TargetMode="External"/><Relationship Id="rId4" Type="http://schemas.openxmlformats.org/officeDocument/2006/relationships/image" Target="../media/image3.png"/><Relationship Id="rId9" Type="http://schemas.openxmlformats.org/officeDocument/2006/relationships/hyperlink" Target="https://www.forbes.com/sites/forbescoachescouncil/2019/06/05/empathy-from-soft-skill-to-profitable-service-differentiator/?sh=313104a17a9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MINY_FUNDO_VERDE.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372" t="13155" r="37054" b="10530"/>
          <a:stretch/>
        </p:blipFill>
        <p:spPr>
          <a:xfrm>
            <a:off x="152400" y="106680"/>
            <a:ext cx="6705600" cy="6527800"/>
          </a:xfrm>
          <a:prstGeom prst="rect">
            <a:avLst/>
          </a:prstGeom>
        </p:spPr>
      </p:pic>
      <p:pic>
        <p:nvPicPr>
          <p:cNvPr id="5" name="Picture 4" descr="JIMINY_FUNDO_LARANJA.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sp>
        <p:nvSpPr>
          <p:cNvPr id="3" name="Subtitle 2"/>
          <p:cNvSpPr>
            <a:spLocks noGrp="1"/>
          </p:cNvSpPr>
          <p:nvPr>
            <p:ph type="subTitle" idx="1"/>
          </p:nvPr>
        </p:nvSpPr>
        <p:spPr>
          <a:xfrm>
            <a:off x="7025890" y="731622"/>
            <a:ext cx="1965710" cy="4386068"/>
          </a:xfrm>
        </p:spPr>
        <p:txBody>
          <a:bodyPr>
            <a:normAutofit/>
          </a:bodyPr>
          <a:lstStyle/>
          <a:p>
            <a:pPr algn="l"/>
            <a:r>
              <a:rPr lang="en-US"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1.</a:t>
            </a:r>
            <a:r>
              <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2 Conștientizare socială, managementul relațiilor sociale, planificarea acțiunilor</a:t>
            </a:r>
            <a:endParaRPr lang="en-US" sz="1600" b="1" dirty="0">
              <a:latin typeface="Century Gothic"/>
              <a:cs typeface="Century Gothic"/>
            </a:endParaRPr>
          </a:p>
        </p:txBody>
      </p:sp>
      <p:sp>
        <p:nvSpPr>
          <p:cNvPr id="9" name="Title 8"/>
          <p:cNvSpPr>
            <a:spLocks noGrp="1"/>
          </p:cNvSpPr>
          <p:nvPr>
            <p:ph type="ctrTitle"/>
          </p:nvPr>
        </p:nvSpPr>
        <p:spPr>
          <a:xfrm>
            <a:off x="152400" y="306578"/>
            <a:ext cx="6705599" cy="1470025"/>
          </a:xfrm>
        </p:spPr>
        <p:txBody>
          <a:bodyPr>
            <a:normAutofit fontScale="90000"/>
          </a:bodyPr>
          <a:lstStyle/>
          <a:p>
            <a:r>
              <a:rPr lang="pl-PL" b="1" dirty="0">
                <a:solidFill>
                  <a:schemeClr val="tx1">
                    <a:lumMod val="75000"/>
                    <a:lumOff val="25000"/>
                  </a:schemeClr>
                </a:solidFill>
                <a:latin typeface="Century Gothic"/>
                <a:cs typeface="Century Gothic"/>
              </a:rPr>
              <a:t>Modulul 1</a:t>
            </a:r>
            <a:br>
              <a:rPr lang="pl-PL" b="1" dirty="0">
                <a:solidFill>
                  <a:schemeClr val="tx1">
                    <a:lumMod val="75000"/>
                    <a:lumOff val="25000"/>
                  </a:schemeClr>
                </a:solidFill>
                <a:latin typeface="Century Gothic"/>
                <a:cs typeface="Century Gothic"/>
              </a:rPr>
            </a:br>
            <a:r>
              <a:rPr lang="pl-PL" b="1" dirty="0">
                <a:solidFill>
                  <a:schemeClr val="tx1">
                    <a:lumMod val="75000"/>
                    <a:lumOff val="25000"/>
                  </a:schemeClr>
                </a:solidFill>
                <a:latin typeface="Century Gothic"/>
                <a:cs typeface="Century Gothic"/>
              </a:rPr>
              <a:t>INTELIGENȚA EMOȚIONALĂ</a:t>
            </a:r>
            <a:endParaRPr lang="en-US" b="1" dirty="0">
              <a:solidFill>
                <a:schemeClr val="tx1">
                  <a:lumMod val="75000"/>
                  <a:lumOff val="25000"/>
                </a:schemeClr>
              </a:solidFill>
              <a:latin typeface="Century Gothic"/>
              <a:cs typeface="Century Gothic"/>
            </a:endParaRPr>
          </a:p>
        </p:txBody>
      </p:sp>
      <p:pic>
        <p:nvPicPr>
          <p:cNvPr id="10" name="Picture 9"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66" y="5748914"/>
            <a:ext cx="1706538" cy="347907"/>
          </a:xfrm>
          <a:prstGeom prst="rect">
            <a:avLst/>
          </a:prstGeom>
        </p:spPr>
      </p:pic>
      <p:sp>
        <p:nvSpPr>
          <p:cNvPr id="13" name="Rectangle 12"/>
          <p:cNvSpPr/>
          <p:nvPr/>
        </p:nvSpPr>
        <p:spPr>
          <a:xfrm>
            <a:off x="310737" y="6158510"/>
            <a:ext cx="3476181" cy="369332"/>
          </a:xfrm>
          <a:prstGeom prst="rect">
            <a:avLst/>
          </a:prstGeom>
        </p:spPr>
        <p:txBody>
          <a:bodyPr wrap="square">
            <a:spAutoFit/>
          </a:bodyPr>
          <a:lstStyle/>
          <a:p>
            <a:pPr algn="just"/>
            <a:r>
              <a:rPr lang="ro-RO" sz="600" dirty="0">
                <a:solidFill>
                  <a:srgbClr val="FFFFFF"/>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rgbClr val="FFFFFF"/>
                </a:solidFill>
              </a:rPr>
              <a:t>.</a:t>
            </a:r>
            <a:endParaRPr lang="pt-PT" sz="600" dirty="0">
              <a:solidFill>
                <a:srgbClr val="FFFFFF"/>
              </a:solidFill>
            </a:endParaRPr>
          </a:p>
        </p:txBody>
      </p:sp>
      <p:sp>
        <p:nvSpPr>
          <p:cNvPr id="14" name="TextBox 13"/>
          <p:cNvSpPr txBox="1"/>
          <p:nvPr/>
        </p:nvSpPr>
        <p:spPr>
          <a:xfrm>
            <a:off x="7013257" y="5626479"/>
            <a:ext cx="2006600" cy="977191"/>
          </a:xfrm>
          <a:prstGeom prst="rect">
            <a:avLst/>
          </a:prstGeom>
          <a:noFill/>
        </p:spPr>
        <p:txBody>
          <a:bodyPr wrap="square" rtlCol="0">
            <a:spAutoFit/>
          </a:bodyPr>
          <a:lstStyle/>
          <a:p>
            <a:r>
              <a:rPr lang="en-US" sz="1150" dirty="0">
                <a:solidFill>
                  <a:schemeClr val="tx1">
                    <a:lumMod val="75000"/>
                    <a:lumOff val="25000"/>
                  </a:schemeClr>
                </a:solidFill>
                <a:latin typeface="Century Gothic"/>
                <a:cs typeface="Century Gothic"/>
              </a:rPr>
              <a:t>Journey to lncrease your techniques of eMotional lntelligence,</a:t>
            </a:r>
          </a:p>
          <a:p>
            <a:r>
              <a:rPr lang="en-US" sz="1150" dirty="0">
                <a:solidFill>
                  <a:schemeClr val="tx1">
                    <a:lumMod val="75000"/>
                    <a:lumOff val="25000"/>
                  </a:schemeClr>
                </a:solidFill>
                <a:latin typeface="Century Gothic"/>
                <a:cs typeface="Century Gothic"/>
              </a:rPr>
              <a:t>digital awareNess and</a:t>
            </a:r>
          </a:p>
          <a:p>
            <a:r>
              <a:rPr lang="en-US" sz="1150" dirty="0">
                <a:solidFill>
                  <a:schemeClr val="tx1">
                    <a:lumMod val="75000"/>
                    <a:lumOff val="25000"/>
                  </a:schemeClr>
                </a:solidFill>
                <a:latin typeface="Century Gothic"/>
                <a:cs typeface="Century Gothic"/>
              </a:rPr>
              <a:t>entrepreneurship lifestYle</a:t>
            </a:r>
          </a:p>
        </p:txBody>
      </p:sp>
      <p:pic>
        <p:nvPicPr>
          <p:cNvPr id="17" name="Picture 16" descr="JIMINY_LOGO_GREEN_CRICK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808" y="4284492"/>
            <a:ext cx="2788892" cy="22433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82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032320"/>
          </a:xfrm>
        </p:spPr>
        <p:txBody>
          <a:bodyPr>
            <a:normAutofit fontScale="92500" lnSpcReduction="10000"/>
          </a:bodyPr>
          <a:lstStyle/>
          <a:p>
            <a:pPr marL="0" indent="0">
              <a:buNone/>
            </a:pPr>
            <a:r>
              <a:rPr lang="ro-RO" sz="2800" b="1" dirty="0">
                <a:solidFill>
                  <a:schemeClr val="tx1">
                    <a:lumMod val="65000"/>
                    <a:lumOff val="35000"/>
                  </a:schemeClr>
                </a:solidFill>
                <a:latin typeface="Century Gothic"/>
                <a:cs typeface="Century Gothic"/>
              </a:rPr>
              <a:t>Conștientizarea socială </a:t>
            </a:r>
            <a:r>
              <a:rPr lang="en-US" sz="2800" b="1" dirty="0">
                <a:solidFill>
                  <a:schemeClr val="tx1">
                    <a:lumMod val="65000"/>
                    <a:lumOff val="35000"/>
                  </a:schemeClr>
                </a:solidFill>
                <a:latin typeface="Century Gothic"/>
                <a:cs typeface="Century Gothic"/>
              </a:rPr>
              <a:t>I</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Empatia</a:t>
            </a:r>
            <a:endParaRPr lang="pl-PL" sz="2800" dirty="0">
              <a:solidFill>
                <a:schemeClr val="tx1">
                  <a:lumMod val="65000"/>
                  <a:lumOff val="35000"/>
                </a:schemeClr>
              </a:solidFill>
              <a:latin typeface="Century Gothic"/>
              <a:cs typeface="Century Gothic"/>
            </a:endParaRP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Definiție;</a:t>
            </a:r>
            <a:endParaRPr lang="en-US" sz="2800" dirty="0">
              <a:solidFill>
                <a:schemeClr val="tx1">
                  <a:lumMod val="65000"/>
                  <a:lumOff val="35000"/>
                </a:schemeClr>
              </a:solidFill>
              <a:latin typeface="Century Gothic"/>
              <a:cs typeface="Century Gothic"/>
            </a:endParaRP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Cele trei etape ale empatiei;</a:t>
            </a:r>
            <a:endParaRPr lang="en-GB" sz="2800" dirty="0">
              <a:solidFill>
                <a:schemeClr val="tx1">
                  <a:lumMod val="65000"/>
                  <a:lumOff val="35000"/>
                </a:schemeClr>
              </a:solidFill>
              <a:latin typeface="Century Gothic"/>
              <a:cs typeface="Century Gothic"/>
            </a:endParaRPr>
          </a:p>
          <a:p>
            <a:pPr marL="0" indent="0">
              <a:buNone/>
            </a:pPr>
            <a:endParaRPr lang="en-GB"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Exemplu de lucrător empatic.</a:t>
            </a:r>
            <a:endParaRPr lang="en-US"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0" name="Εικόνα 9" descr="Εικόνα που περιέχει εσωτερικό, άτομο, άνδρας, όρθιος&#10;&#10;Περιγραφή που δημιουργήθηκε αυτόματα">
            <a:extLst>
              <a:ext uri="{FF2B5EF4-FFF2-40B4-BE49-F238E27FC236}">
                <a16:creationId xmlns:a16="http://schemas.microsoft.com/office/drawing/2014/main" id="{42D90F36-1236-4812-9738-A1ABEE3A2E1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433860" y="4435029"/>
            <a:ext cx="2266850" cy="1500756"/>
          </a:xfrm>
          <a:prstGeom prst="rect">
            <a:avLst/>
          </a:prstGeom>
        </p:spPr>
      </p:pic>
      <p:sp>
        <p:nvSpPr>
          <p:cNvPr id="14" name="TextBox 13">
            <a:extLst>
              <a:ext uri="{FF2B5EF4-FFF2-40B4-BE49-F238E27FC236}">
                <a16:creationId xmlns:a16="http://schemas.microsoft.com/office/drawing/2014/main" id="{CAD8BE17-7ADE-4A7E-96DF-6A4FAE153B51}"/>
              </a:ext>
            </a:extLst>
          </p:cNvPr>
          <p:cNvSpPr txBox="1"/>
          <p:nvPr/>
        </p:nvSpPr>
        <p:spPr>
          <a:xfrm>
            <a:off x="4348399" y="5919005"/>
            <a:ext cx="2507155" cy="246221"/>
          </a:xfrm>
          <a:prstGeom prst="rect">
            <a:avLst/>
          </a:prstGeom>
          <a:noFill/>
        </p:spPr>
        <p:txBody>
          <a:bodyPr wrap="square">
            <a:spAutoFit/>
          </a:bodyPr>
          <a:lstStyle/>
          <a:p>
            <a:r>
              <a:rPr lang="en-US"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https://unsplash.com/photos/lp1AKIUV3yo</a:t>
            </a:r>
            <a:endParaRPr lang="en-GB" sz="1000" dirty="0"/>
          </a:p>
        </p:txBody>
      </p:sp>
    </p:spTree>
    <p:extLst>
      <p:ext uri="{BB962C8B-B14F-4D97-AF65-F5344CB8AC3E}">
        <p14:creationId xmlns:p14="http://schemas.microsoft.com/office/powerpoint/2010/main" val="1886868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4"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699820"/>
          </a:xfrm>
        </p:spPr>
        <p:txBody>
          <a:bodyPr>
            <a:normAutofit fontScale="70000" lnSpcReduction="20000"/>
          </a:bodyPr>
          <a:lstStyle/>
          <a:p>
            <a:pPr marL="0" indent="0">
              <a:buNone/>
            </a:pPr>
            <a:r>
              <a:rPr lang="ro-RO" sz="2800" b="1" dirty="0">
                <a:solidFill>
                  <a:schemeClr val="tx1">
                    <a:lumMod val="65000"/>
                    <a:lumOff val="35000"/>
                  </a:schemeClr>
                </a:solidFill>
                <a:latin typeface="Century Gothic"/>
                <a:cs typeface="Century Gothic"/>
              </a:rPr>
              <a:t>Conștientizarea socială </a:t>
            </a:r>
            <a:r>
              <a:rPr lang="en-US" sz="2800" b="1" dirty="0">
                <a:solidFill>
                  <a:schemeClr val="tx1">
                    <a:lumMod val="65000"/>
                    <a:lumOff val="35000"/>
                  </a:schemeClr>
                </a:solidFill>
                <a:latin typeface="Century Gothic"/>
                <a:cs typeface="Century Gothic"/>
              </a:rPr>
              <a:t>II</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ro-RO" sz="2800" dirty="0">
                <a:solidFill>
                  <a:schemeClr val="tx1">
                    <a:lumMod val="65000"/>
                    <a:lumOff val="35000"/>
                  </a:schemeClr>
                </a:solidFill>
                <a:latin typeface="Century Gothic"/>
                <a:cs typeface="Century Gothic"/>
              </a:rPr>
              <a:t>Tehnici esențiale pentru îmbunătățirea empatiei:</a:t>
            </a:r>
          </a:p>
          <a:p>
            <a:pPr marL="0" indent="0">
              <a:buNone/>
            </a:pPr>
            <a:endParaRPr lang="ro-RO"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Ascultarea;</a:t>
            </a:r>
            <a:endParaRPr lang="en-GB" sz="2800" dirty="0">
              <a:solidFill>
                <a:schemeClr val="tx1">
                  <a:lumMod val="65000"/>
                  <a:lumOff val="35000"/>
                </a:schemeClr>
              </a:solidFill>
              <a:latin typeface="Century Gothic"/>
              <a:cs typeface="Century Gothic"/>
            </a:endParaRPr>
          </a:p>
          <a:p>
            <a:pPr marL="0" indent="0">
              <a:buNone/>
            </a:pPr>
            <a:endParaRPr lang="en-GB" sz="2800" dirty="0">
              <a:solidFill>
                <a:schemeClr val="tx1">
                  <a:lumMod val="65000"/>
                  <a:lumOff val="35000"/>
                </a:schemeClr>
              </a:solidFill>
              <a:latin typeface="Century Gothic"/>
              <a:cs typeface="Century Gothic"/>
            </a:endParaRPr>
          </a:p>
          <a:p>
            <a:pPr marL="0" indent="0">
              <a:buNone/>
            </a:pPr>
            <a:endParaRPr lang="en-GB"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Decodificarea emoțiilor:</a:t>
            </a:r>
            <a:endParaRPr lang="en-GB" sz="2800" dirty="0">
              <a:solidFill>
                <a:schemeClr val="tx1">
                  <a:lumMod val="65000"/>
                  <a:lumOff val="35000"/>
                </a:schemeClr>
              </a:solidFill>
              <a:latin typeface="Century Gothic"/>
              <a:cs typeface="Century Gothic"/>
            </a:endParaRPr>
          </a:p>
          <a:p>
            <a:pPr marL="400050" lvl="1" indent="0">
              <a:buNone/>
            </a:pPr>
            <a:r>
              <a:rPr lang="en-GB" sz="2400" dirty="0">
                <a:solidFill>
                  <a:schemeClr val="tx1">
                    <a:lumMod val="65000"/>
                    <a:lumOff val="35000"/>
                  </a:schemeClr>
                </a:solidFill>
                <a:latin typeface="Century Gothic"/>
                <a:cs typeface="Century Gothic"/>
              </a:rPr>
              <a:t>o	</a:t>
            </a:r>
            <a:r>
              <a:rPr lang="ro-RO" sz="2400" dirty="0">
                <a:solidFill>
                  <a:schemeClr val="tx1">
                    <a:lumMod val="65000"/>
                    <a:lumOff val="35000"/>
                  </a:schemeClr>
                </a:solidFill>
                <a:latin typeface="Century Gothic"/>
                <a:cs typeface="Century Gothic"/>
              </a:rPr>
              <a:t>Expresiile faciale;</a:t>
            </a:r>
            <a:endParaRPr lang="en-GB" sz="2400" dirty="0">
              <a:solidFill>
                <a:schemeClr val="tx1">
                  <a:lumMod val="65000"/>
                  <a:lumOff val="35000"/>
                </a:schemeClr>
              </a:solidFill>
              <a:latin typeface="Century Gothic"/>
              <a:cs typeface="Century Gothic"/>
            </a:endParaRPr>
          </a:p>
          <a:p>
            <a:pPr marL="400050" lvl="1" indent="0">
              <a:buNone/>
            </a:pPr>
            <a:r>
              <a:rPr lang="en-GB" sz="2400" dirty="0">
                <a:solidFill>
                  <a:schemeClr val="tx1">
                    <a:lumMod val="65000"/>
                    <a:lumOff val="35000"/>
                  </a:schemeClr>
                </a:solidFill>
                <a:latin typeface="Century Gothic"/>
                <a:cs typeface="Century Gothic"/>
              </a:rPr>
              <a:t>o	</a:t>
            </a:r>
            <a:r>
              <a:rPr lang="ro-RO" sz="2400" dirty="0">
                <a:solidFill>
                  <a:schemeClr val="tx1">
                    <a:lumMod val="65000"/>
                    <a:lumOff val="35000"/>
                  </a:schemeClr>
                </a:solidFill>
                <a:latin typeface="Century Gothic"/>
                <a:cs typeface="Century Gothic"/>
              </a:rPr>
              <a:t>Limbajul corpului;</a:t>
            </a:r>
            <a:endParaRPr lang="en-GB" sz="2400" dirty="0">
              <a:solidFill>
                <a:schemeClr val="tx1">
                  <a:lumMod val="65000"/>
                  <a:lumOff val="35000"/>
                </a:schemeClr>
              </a:solidFill>
              <a:latin typeface="Century Gothic"/>
              <a:cs typeface="Century Gothic"/>
            </a:endParaRPr>
          </a:p>
          <a:p>
            <a:pPr marL="400050" lvl="1" indent="0">
              <a:buNone/>
            </a:pPr>
            <a:r>
              <a:rPr lang="en-GB" sz="2400" dirty="0">
                <a:solidFill>
                  <a:schemeClr val="tx1">
                    <a:lumMod val="65000"/>
                    <a:lumOff val="35000"/>
                  </a:schemeClr>
                </a:solidFill>
                <a:latin typeface="Century Gothic"/>
                <a:cs typeface="Century Gothic"/>
              </a:rPr>
              <a:t>o	</a:t>
            </a:r>
            <a:r>
              <a:rPr lang="ro-RO" sz="2400" dirty="0">
                <a:solidFill>
                  <a:schemeClr val="tx1">
                    <a:lumMod val="65000"/>
                    <a:lumOff val="35000"/>
                  </a:schemeClr>
                </a:solidFill>
                <a:latin typeface="Century Gothic"/>
                <a:cs typeface="Century Gothic"/>
              </a:rPr>
              <a:t>Vorbirea.</a:t>
            </a: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Formularea întrebărilor.</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TextBox 13">
            <a:extLst>
              <a:ext uri="{FF2B5EF4-FFF2-40B4-BE49-F238E27FC236}">
                <a16:creationId xmlns:a16="http://schemas.microsoft.com/office/drawing/2014/main" id="{CAD8BE17-7ADE-4A7E-96DF-6A4FAE153B51}"/>
              </a:ext>
            </a:extLst>
          </p:cNvPr>
          <p:cNvSpPr txBox="1"/>
          <p:nvPr/>
        </p:nvSpPr>
        <p:spPr>
          <a:xfrm>
            <a:off x="4503243" y="2577421"/>
            <a:ext cx="2507156" cy="246221"/>
          </a:xfrm>
          <a:prstGeom prst="rect">
            <a:avLst/>
          </a:prstGeom>
          <a:noFill/>
        </p:spPr>
        <p:txBody>
          <a:bodyPr wrap="square">
            <a:spAutoFit/>
          </a:bodyPr>
          <a:lstStyle/>
          <a:p>
            <a:r>
              <a:rPr lang="en-US"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https://unsplash.com/photos/lp1AKIUV3yo</a:t>
            </a:r>
            <a:endParaRPr lang="en-GB" sz="1000" dirty="0"/>
          </a:p>
        </p:txBody>
      </p:sp>
      <p:pic>
        <p:nvPicPr>
          <p:cNvPr id="15" name="Εικόνα 14" descr="Εικόνα που περιέχει άτομο, γυναίκα, εσωτερικό, καθιστός&#10;&#10;Περιγραφή που δημιουργήθηκε αυτόματα">
            <a:extLst>
              <a:ext uri="{FF2B5EF4-FFF2-40B4-BE49-F238E27FC236}">
                <a16:creationId xmlns:a16="http://schemas.microsoft.com/office/drawing/2014/main" id="{E5457C86-A2DE-4039-84B5-C387D311E0D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935913" y="1588732"/>
            <a:ext cx="1370330" cy="1011651"/>
          </a:xfrm>
          <a:prstGeom prst="rect">
            <a:avLst/>
          </a:prstGeom>
        </p:spPr>
      </p:pic>
      <p:pic>
        <p:nvPicPr>
          <p:cNvPr id="16" name="Picture 12" descr="Seven basic emotions">
            <a:extLst>
              <a:ext uri="{FF2B5EF4-FFF2-40B4-BE49-F238E27FC236}">
                <a16:creationId xmlns:a16="http://schemas.microsoft.com/office/drawing/2014/main" id="{3A9BBC93-8360-470A-9AAA-20E83316FB0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625520" y="3047302"/>
            <a:ext cx="2778760" cy="1791335"/>
          </a:xfrm>
          <a:prstGeom prst="rect">
            <a:avLst/>
          </a:prstGeom>
          <a:noFill/>
          <a:ln>
            <a:noFill/>
          </a:ln>
        </p:spPr>
      </p:pic>
    </p:spTree>
    <p:extLst>
      <p:ext uri="{BB962C8B-B14F-4D97-AF65-F5344CB8AC3E}">
        <p14:creationId xmlns:p14="http://schemas.microsoft.com/office/powerpoint/2010/main" val="112419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032320"/>
          </a:xfrm>
        </p:spPr>
        <p:txBody>
          <a:bodyPr>
            <a:normAutofit fontScale="92500" lnSpcReduction="10000"/>
          </a:bodyPr>
          <a:lstStyle/>
          <a:p>
            <a:pPr marL="0" indent="0">
              <a:buNone/>
            </a:pPr>
            <a:r>
              <a:rPr lang="ro-RO" sz="2800" b="1" dirty="0">
                <a:solidFill>
                  <a:schemeClr val="tx1">
                    <a:lumMod val="65000"/>
                    <a:lumOff val="35000"/>
                  </a:schemeClr>
                </a:solidFill>
                <a:latin typeface="Century Gothic"/>
                <a:cs typeface="Century Gothic"/>
              </a:rPr>
              <a:t>Conștientizarea socială</a:t>
            </a:r>
            <a:r>
              <a:rPr lang="en-US" sz="2800" b="1" dirty="0">
                <a:solidFill>
                  <a:schemeClr val="tx1">
                    <a:lumMod val="65000"/>
                    <a:lumOff val="35000"/>
                  </a:schemeClr>
                </a:solidFill>
                <a:latin typeface="Century Gothic"/>
                <a:cs typeface="Century Gothic"/>
              </a:rPr>
              <a:t> III</a:t>
            </a:r>
          </a:p>
          <a:p>
            <a:pPr marL="0" indent="0">
              <a:buNone/>
            </a:pPr>
            <a:endParaRPr lang="en-US" sz="2800" dirty="0">
              <a:solidFill>
                <a:schemeClr val="tx1">
                  <a:lumMod val="65000"/>
                  <a:lumOff val="35000"/>
                </a:schemeClr>
              </a:solidFill>
              <a:latin typeface="Century Gothic"/>
              <a:cs typeface="Century Gothic"/>
            </a:endParaRPr>
          </a:p>
          <a:p>
            <a:pPr>
              <a:buFontTx/>
              <a:buChar char="-"/>
            </a:pPr>
            <a:r>
              <a:rPr lang="ro-RO" sz="2800" dirty="0">
                <a:solidFill>
                  <a:schemeClr val="tx1">
                    <a:lumMod val="65000"/>
                    <a:lumOff val="35000"/>
                  </a:schemeClr>
                </a:solidFill>
                <a:latin typeface="Century Gothic"/>
                <a:cs typeface="Century Gothic"/>
              </a:rPr>
              <a:t>Conștientizarea organizațională:</a:t>
            </a:r>
            <a:endParaRPr lang="en-GB" sz="28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Definiție;</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Efectul </a:t>
            </a:r>
            <a:r>
              <a:rPr lang="en-GB" sz="2400" dirty="0">
                <a:solidFill>
                  <a:schemeClr val="tx1">
                    <a:lumMod val="65000"/>
                    <a:lumOff val="35000"/>
                  </a:schemeClr>
                </a:solidFill>
                <a:latin typeface="Century Gothic"/>
                <a:cs typeface="Century Gothic"/>
              </a:rPr>
              <a:t> Radar</a:t>
            </a:r>
            <a:r>
              <a:rPr lang="ro-RO" sz="2400" dirty="0">
                <a:solidFill>
                  <a:schemeClr val="tx1">
                    <a:lumMod val="65000"/>
                    <a:lumOff val="35000"/>
                  </a:schemeClr>
                </a:solidFill>
                <a:latin typeface="Century Gothic"/>
                <a:cs typeface="Century Gothic"/>
              </a:rPr>
              <a:t>;</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Lideri eficienți.</a:t>
            </a: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Orientarea către client.</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5" name="Εικόνα 14" descr="Radar O’Reilly getting things done">
            <a:extLst>
              <a:ext uri="{FF2B5EF4-FFF2-40B4-BE49-F238E27FC236}">
                <a16:creationId xmlns:a16="http://schemas.microsoft.com/office/drawing/2014/main" id="{2F925555-098D-46C0-8C47-FF02219D0E1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848100" y="1989138"/>
            <a:ext cx="2419350" cy="1603375"/>
          </a:xfrm>
          <a:prstGeom prst="rect">
            <a:avLst/>
          </a:prstGeom>
          <a:noFill/>
          <a:ln>
            <a:noFill/>
          </a:ln>
        </p:spPr>
      </p:pic>
      <p:pic>
        <p:nvPicPr>
          <p:cNvPr id="16" name="Picture 15" descr="A picture containing text, computer&#10;&#10;Description automatically generated">
            <a:extLst>
              <a:ext uri="{FF2B5EF4-FFF2-40B4-BE49-F238E27FC236}">
                <a16:creationId xmlns:a16="http://schemas.microsoft.com/office/drawing/2014/main" id="{29AD82E9-78B4-4888-BB60-1CF3C192FB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003040" y="4438839"/>
            <a:ext cx="2338070" cy="1314450"/>
          </a:xfrm>
          <a:prstGeom prst="rect">
            <a:avLst/>
          </a:prstGeom>
        </p:spPr>
      </p:pic>
    </p:spTree>
    <p:extLst>
      <p:ext uri="{BB962C8B-B14F-4D97-AF65-F5344CB8AC3E}">
        <p14:creationId xmlns:p14="http://schemas.microsoft.com/office/powerpoint/2010/main" val="112565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1" y="485587"/>
            <a:ext cx="6677651" cy="4032320"/>
          </a:xfrm>
        </p:spPr>
        <p:txBody>
          <a:bodyPr>
            <a:normAutofit/>
          </a:bodyPr>
          <a:lstStyle/>
          <a:p>
            <a:pPr marL="0" indent="0">
              <a:buNone/>
            </a:pPr>
            <a:r>
              <a:rPr lang="ro-RO" sz="2800" b="1" dirty="0">
                <a:solidFill>
                  <a:schemeClr val="tx1">
                    <a:lumMod val="65000"/>
                    <a:lumOff val="35000"/>
                  </a:schemeClr>
                </a:solidFill>
                <a:latin typeface="Century Gothic"/>
                <a:cs typeface="Century Gothic"/>
              </a:rPr>
              <a:t>Managementul relațiilor sociale </a:t>
            </a:r>
            <a:r>
              <a:rPr lang="en-US" sz="2800" b="1" dirty="0">
                <a:solidFill>
                  <a:schemeClr val="tx1">
                    <a:lumMod val="65000"/>
                    <a:lumOff val="35000"/>
                  </a:schemeClr>
                </a:solidFill>
                <a:latin typeface="Century Gothic"/>
                <a:cs typeface="Century Gothic"/>
              </a:rPr>
              <a:t>I</a:t>
            </a:r>
          </a:p>
          <a:p>
            <a:pPr marL="0" indent="0">
              <a:buNone/>
            </a:pPr>
            <a:endParaRPr lang="en-US" sz="2800" dirty="0">
              <a:solidFill>
                <a:schemeClr val="tx1">
                  <a:lumMod val="65000"/>
                  <a:lumOff val="35000"/>
                </a:schemeClr>
              </a:solidFill>
              <a:latin typeface="Century Gothic"/>
              <a:cs typeface="Century Gothic"/>
            </a:endParaRPr>
          </a:p>
          <a:p>
            <a:pPr>
              <a:buFontTx/>
              <a:buChar char="-"/>
            </a:pPr>
            <a:r>
              <a:rPr lang="ro-RO" sz="2800" dirty="0">
                <a:solidFill>
                  <a:schemeClr val="tx1">
                    <a:lumMod val="65000"/>
                    <a:lumOff val="35000"/>
                  </a:schemeClr>
                </a:solidFill>
                <a:latin typeface="Century Gothic"/>
                <a:cs typeface="Century Gothic"/>
              </a:rPr>
              <a:t>Influență și</a:t>
            </a: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le</a:t>
            </a:r>
            <a:r>
              <a:rPr lang="en-GB" sz="2800" dirty="0">
                <a:solidFill>
                  <a:schemeClr val="tx1">
                    <a:lumMod val="65000"/>
                    <a:lumOff val="35000"/>
                  </a:schemeClr>
                </a:solidFill>
                <a:latin typeface="Century Gothic"/>
                <a:cs typeface="Century Gothic"/>
              </a:rPr>
              <a:t>adership</a:t>
            </a:r>
          </a:p>
          <a:p>
            <a:pPr>
              <a:buFontTx/>
              <a:buChar char="-"/>
            </a:pPr>
            <a:endParaRPr lang="en-GB" sz="28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Definiție;</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Abilitățile</a:t>
            </a:r>
            <a:r>
              <a:rPr lang="en-GB" sz="2400" dirty="0">
                <a:solidFill>
                  <a:schemeClr val="tx1">
                    <a:lumMod val="65000"/>
                    <a:lumOff val="35000"/>
                  </a:schemeClr>
                </a:solidFill>
                <a:latin typeface="Century Gothic"/>
                <a:cs typeface="Century Gothic"/>
              </a:rPr>
              <a:t> I</a:t>
            </a:r>
            <a:r>
              <a:rPr lang="ro-RO" sz="2400" dirty="0">
                <a:solidFill>
                  <a:schemeClr val="tx1">
                    <a:lumMod val="65000"/>
                    <a:lumOff val="35000"/>
                  </a:schemeClr>
                </a:solidFill>
                <a:latin typeface="Century Gothic"/>
                <a:cs typeface="Century Gothic"/>
              </a:rPr>
              <a:t>E</a:t>
            </a:r>
            <a:r>
              <a:rPr lang="en-GB" sz="2400" dirty="0">
                <a:solidFill>
                  <a:schemeClr val="tx1">
                    <a:lumMod val="65000"/>
                    <a:lumOff val="35000"/>
                  </a:schemeClr>
                </a:solidFill>
                <a:latin typeface="Century Gothic"/>
                <a:cs typeface="Century Gothic"/>
              </a:rPr>
              <a:t> </a:t>
            </a:r>
            <a:r>
              <a:rPr lang="ro-RO" sz="2400" dirty="0">
                <a:solidFill>
                  <a:schemeClr val="tx1">
                    <a:lumMod val="65000"/>
                    <a:lumOff val="35000"/>
                  </a:schemeClr>
                </a:solidFill>
                <a:latin typeface="Century Gothic"/>
                <a:cs typeface="Century Gothic"/>
              </a:rPr>
              <a:t>și</a:t>
            </a:r>
            <a:r>
              <a:rPr lang="en-GB" sz="2400" dirty="0">
                <a:solidFill>
                  <a:schemeClr val="tx1">
                    <a:lumMod val="65000"/>
                    <a:lumOff val="35000"/>
                  </a:schemeClr>
                </a:solidFill>
                <a:latin typeface="Century Gothic"/>
                <a:cs typeface="Century Gothic"/>
              </a:rPr>
              <a:t> </a:t>
            </a:r>
            <a:r>
              <a:rPr lang="ro-RO" sz="2400" dirty="0">
                <a:solidFill>
                  <a:schemeClr val="tx1">
                    <a:lumMod val="65000"/>
                    <a:lumOff val="35000"/>
                  </a:schemeClr>
                </a:solidFill>
                <a:latin typeface="Century Gothic"/>
                <a:cs typeface="Century Gothic"/>
              </a:rPr>
              <a:t>influențarea eficientă.</a:t>
            </a: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226691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1" y="485587"/>
            <a:ext cx="6677651" cy="5658038"/>
          </a:xfrm>
        </p:spPr>
        <p:txBody>
          <a:bodyPr>
            <a:normAutofit fontScale="85000" lnSpcReduction="20000"/>
          </a:bodyPr>
          <a:lstStyle/>
          <a:p>
            <a:pPr marL="0" indent="0">
              <a:buNone/>
            </a:pPr>
            <a:r>
              <a:rPr lang="ro-RO" sz="2800" b="1" dirty="0">
                <a:solidFill>
                  <a:schemeClr val="tx1">
                    <a:lumMod val="65000"/>
                    <a:lumOff val="35000"/>
                  </a:schemeClr>
                </a:solidFill>
                <a:latin typeface="Century Gothic"/>
                <a:cs typeface="Century Gothic"/>
              </a:rPr>
              <a:t>Managementul relațiilor sociale </a:t>
            </a:r>
            <a:r>
              <a:rPr lang="en-US" sz="2800" b="1" dirty="0">
                <a:solidFill>
                  <a:schemeClr val="tx1">
                    <a:lumMod val="65000"/>
                    <a:lumOff val="35000"/>
                  </a:schemeClr>
                </a:solidFill>
                <a:latin typeface="Century Gothic"/>
                <a:cs typeface="Century Gothic"/>
              </a:rPr>
              <a:t>I</a:t>
            </a:r>
          </a:p>
          <a:p>
            <a:pPr marL="0" indent="0">
              <a:buNone/>
            </a:pPr>
            <a:endParaRPr lang="en-US" sz="2800" dirty="0">
              <a:solidFill>
                <a:schemeClr val="tx1">
                  <a:lumMod val="65000"/>
                  <a:lumOff val="35000"/>
                </a:schemeClr>
              </a:solidFill>
              <a:latin typeface="Century Gothic"/>
              <a:cs typeface="Century Gothic"/>
            </a:endParaRPr>
          </a:p>
          <a:p>
            <a:pPr>
              <a:buFontTx/>
              <a:buChar char="-"/>
            </a:pPr>
            <a:r>
              <a:rPr lang="ro-RO" sz="2800" dirty="0">
                <a:solidFill>
                  <a:schemeClr val="tx1">
                    <a:lumMod val="65000"/>
                    <a:lumOff val="35000"/>
                  </a:schemeClr>
                </a:solidFill>
                <a:latin typeface="Century Gothic"/>
                <a:cs typeface="Century Gothic"/>
              </a:rPr>
              <a:t>Abilitățile</a:t>
            </a:r>
            <a:r>
              <a:rPr lang="en-GB" sz="2800" dirty="0">
                <a:solidFill>
                  <a:schemeClr val="tx1">
                    <a:lumMod val="65000"/>
                    <a:lumOff val="35000"/>
                  </a:schemeClr>
                </a:solidFill>
                <a:latin typeface="Century Gothic"/>
                <a:cs typeface="Century Gothic"/>
              </a:rPr>
              <a:t> I</a:t>
            </a:r>
            <a:r>
              <a:rPr lang="ro-RO" sz="2800" dirty="0">
                <a:solidFill>
                  <a:schemeClr val="tx1">
                    <a:lumMod val="65000"/>
                    <a:lumOff val="35000"/>
                  </a:schemeClr>
                </a:solidFill>
                <a:latin typeface="Century Gothic"/>
                <a:cs typeface="Century Gothic"/>
              </a:rPr>
              <a:t>E</a:t>
            </a: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și</a:t>
            </a: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influențarea eficientă:</a:t>
            </a:r>
            <a:endParaRPr lang="en-GB" sz="28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Ascultarea;</a:t>
            </a:r>
            <a:r>
              <a:rPr lang="en-GB" sz="2400" dirty="0">
                <a:solidFill>
                  <a:schemeClr val="tx1">
                    <a:lumMod val="65000"/>
                    <a:lumOff val="35000"/>
                  </a:schemeClr>
                </a:solidFill>
                <a:latin typeface="Century Gothic"/>
                <a:cs typeface="Century Gothic"/>
              </a:rPr>
              <a:t> </a:t>
            </a: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Abilitatea de a fi prietenos și sociabil cu străinii;</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Demonstrarea unui interes veritabil pentru ceilalți;</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Perspectivă asupra a ceea ce este valoros pentru ceilalți;</a:t>
            </a:r>
            <a:r>
              <a:rPr lang="en-GB" sz="2400" dirty="0">
                <a:solidFill>
                  <a:schemeClr val="tx1">
                    <a:lumMod val="65000"/>
                    <a:lumOff val="35000"/>
                  </a:schemeClr>
                </a:solidFill>
                <a:latin typeface="Century Gothic"/>
                <a:cs typeface="Century Gothic"/>
              </a:rPr>
              <a:t> </a:t>
            </a: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Sensibilitate față de sentimentele celorlalți;</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Construirea relațiilor și a încrederii;</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Construirea unor relații de apropiere;</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Abilitatea de a-i convinge pe oameni să te ajute să îi influențezi pe alții; </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Rezolvarea conflictelor și dezacordurilor între ceilalți;</a:t>
            </a:r>
            <a:endParaRPr lang="en-GB" sz="2400" dirty="0">
              <a:solidFill>
                <a:schemeClr val="tx1">
                  <a:lumMod val="65000"/>
                  <a:lumOff val="35000"/>
                </a:schemeClr>
              </a:solidFill>
              <a:latin typeface="Century Gothic"/>
              <a:cs typeface="Century Gothic"/>
            </a:endParaRPr>
          </a:p>
          <a:p>
            <a:pPr lvl="1">
              <a:buFont typeface="Wingdings" panose="05000000000000000000" pitchFamily="2" charset="2"/>
              <a:buChar char="§"/>
            </a:pPr>
            <a:r>
              <a:rPr lang="ro-RO" sz="2400" dirty="0">
                <a:solidFill>
                  <a:schemeClr val="tx1">
                    <a:lumMod val="65000"/>
                    <a:lumOff val="35000"/>
                  </a:schemeClr>
                </a:solidFill>
                <a:latin typeface="Century Gothic"/>
                <a:cs typeface="Century Gothic"/>
              </a:rPr>
              <a:t>Susținerea și încurajarea celorlalți.</a:t>
            </a: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266599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2" y="485587"/>
            <a:ext cx="6490302" cy="4456064"/>
          </a:xfrm>
        </p:spPr>
        <p:txBody>
          <a:bodyPr>
            <a:normAutofit/>
          </a:bodyPr>
          <a:lstStyle/>
          <a:p>
            <a:pPr marL="0" indent="0">
              <a:buNone/>
            </a:pPr>
            <a:r>
              <a:rPr lang="ro-RO" sz="2800" b="1" dirty="0">
                <a:solidFill>
                  <a:schemeClr val="tx1">
                    <a:lumMod val="65000"/>
                    <a:lumOff val="35000"/>
                  </a:schemeClr>
                </a:solidFill>
                <a:latin typeface="Century Gothic"/>
                <a:cs typeface="Century Gothic"/>
              </a:rPr>
              <a:t>Managementul relațiilor sociale </a:t>
            </a:r>
            <a:r>
              <a:rPr lang="en-US" sz="2800" b="1" dirty="0">
                <a:solidFill>
                  <a:schemeClr val="tx1">
                    <a:lumMod val="65000"/>
                    <a:lumOff val="35000"/>
                  </a:schemeClr>
                </a:solidFill>
                <a:latin typeface="Century Gothic"/>
                <a:cs typeface="Century Gothic"/>
              </a:rPr>
              <a:t>II</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Comunicarea;</a:t>
            </a:r>
          </a:p>
          <a:p>
            <a:pPr marL="400050" lvl="1" indent="0">
              <a:buNone/>
            </a:pPr>
            <a:r>
              <a:rPr lang="en-GB" sz="2400" dirty="0">
                <a:solidFill>
                  <a:schemeClr val="tx1">
                    <a:lumMod val="65000"/>
                    <a:lumOff val="35000"/>
                  </a:schemeClr>
                </a:solidFill>
                <a:latin typeface="Century Gothic"/>
                <a:cs typeface="Century Gothic"/>
              </a:rPr>
              <a:t>•	</a:t>
            </a:r>
            <a:r>
              <a:rPr lang="ro-RO" sz="2400" dirty="0">
                <a:solidFill>
                  <a:schemeClr val="tx1">
                    <a:lumMod val="65000"/>
                    <a:lumOff val="35000"/>
                  </a:schemeClr>
                </a:solidFill>
                <a:latin typeface="Century Gothic"/>
                <a:cs typeface="Century Gothic"/>
              </a:rPr>
              <a:t>Activitate de desen.</a:t>
            </a: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a:p>
            <a:pPr>
              <a:buFontTx/>
              <a:buChar char="-"/>
            </a:pPr>
            <a:r>
              <a:rPr lang="ro-RO" sz="2800" dirty="0">
                <a:solidFill>
                  <a:schemeClr val="tx1">
                    <a:lumMod val="65000"/>
                    <a:lumOff val="35000"/>
                  </a:schemeClr>
                </a:solidFill>
                <a:latin typeface="Century Gothic"/>
                <a:cs typeface="Century Gothic"/>
              </a:rPr>
              <a:t>Gestionarea conflictelor;</a:t>
            </a:r>
            <a:endParaRPr lang="en-GB" sz="2800" dirty="0">
              <a:solidFill>
                <a:schemeClr val="tx1">
                  <a:lumMod val="65000"/>
                  <a:lumOff val="35000"/>
                </a:schemeClr>
              </a:solidFill>
              <a:latin typeface="Century Gothic"/>
              <a:cs typeface="Century Gothic"/>
            </a:endParaRPr>
          </a:p>
          <a:p>
            <a:pPr>
              <a:buFontTx/>
              <a:buChar char="-"/>
            </a:pPr>
            <a:endParaRPr lang="en-GB" sz="2800"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Munca în echipă și colaborarea.</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80609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631316" y="1646298"/>
            <a:ext cx="5939969" cy="1143000"/>
          </a:xfrm>
        </p:spPr>
        <p:txBody>
          <a:bodyPr>
            <a:noAutofit/>
          </a:bodyPr>
          <a:lstStyle/>
          <a:p>
            <a:pPr algn="l"/>
            <a:r>
              <a:rPr lang="ro-RO" sz="3200" dirty="0">
                <a:solidFill>
                  <a:schemeClr val="tx1">
                    <a:lumMod val="65000"/>
                    <a:lumOff val="35000"/>
                  </a:schemeClr>
                </a:solidFill>
                <a:latin typeface="Century Gothic"/>
                <a:cs typeface="Century Gothic"/>
              </a:rPr>
              <a:t>Activitate de desen</a:t>
            </a:r>
            <a:endParaRPr lang="en-US" sz="3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5" name="Content Placeholder 2">
            <a:extLst>
              <a:ext uri="{FF2B5EF4-FFF2-40B4-BE49-F238E27FC236}">
                <a16:creationId xmlns:a16="http://schemas.microsoft.com/office/drawing/2014/main" id="{60CF63A1-0DF3-4C13-8CA3-178AE15D6080}"/>
              </a:ext>
            </a:extLst>
          </p:cNvPr>
          <p:cNvSpPr>
            <a:spLocks noGrp="1"/>
          </p:cNvSpPr>
          <p:nvPr>
            <p:ph idx="1"/>
          </p:nvPr>
        </p:nvSpPr>
        <p:spPr>
          <a:xfrm>
            <a:off x="332742" y="485587"/>
            <a:ext cx="6235877" cy="647888"/>
          </a:xfrm>
        </p:spPr>
        <p:txBody>
          <a:bodyPr>
            <a:normAutofit/>
          </a:bodyPr>
          <a:lstStyle/>
          <a:p>
            <a:pPr marL="0" indent="0">
              <a:buNone/>
            </a:pPr>
            <a:r>
              <a:rPr lang="ro-RO" sz="2800" b="1" dirty="0">
                <a:solidFill>
                  <a:schemeClr val="tx1">
                    <a:lumMod val="65000"/>
                    <a:lumOff val="35000"/>
                  </a:schemeClr>
                </a:solidFill>
                <a:latin typeface="Century Gothic"/>
                <a:cs typeface="Century Gothic"/>
              </a:rPr>
              <a:t>Managementul relațiilor sociale </a:t>
            </a:r>
            <a:r>
              <a:rPr lang="en-US" sz="2800" b="1" dirty="0">
                <a:solidFill>
                  <a:schemeClr val="tx1">
                    <a:lumMod val="65000"/>
                    <a:lumOff val="35000"/>
                  </a:schemeClr>
                </a:solidFill>
                <a:latin typeface="Century Gothic"/>
                <a:cs typeface="Century Gothic"/>
              </a:rPr>
              <a:t>II</a:t>
            </a:r>
          </a:p>
          <a:p>
            <a:pPr marL="0" indent="0">
              <a:buNone/>
            </a:pPr>
            <a:endParaRPr lang="en-US" sz="2800" dirty="0">
              <a:solidFill>
                <a:schemeClr val="tx1">
                  <a:lumMod val="65000"/>
                  <a:lumOff val="35000"/>
                </a:schemeClr>
              </a:solidFill>
              <a:latin typeface="Century Gothic"/>
              <a:cs typeface="Century Gothic"/>
            </a:endParaRPr>
          </a:p>
        </p:txBody>
      </p:sp>
      <p:pic>
        <p:nvPicPr>
          <p:cNvPr id="17" name="Obraz 6">
            <a:extLst>
              <a:ext uri="{FF2B5EF4-FFF2-40B4-BE49-F238E27FC236}">
                <a16:creationId xmlns:a16="http://schemas.microsoft.com/office/drawing/2014/main" id="{04E98ADA-6FB2-4843-9111-F08652B480F7}"/>
              </a:ext>
            </a:extLst>
          </p:cNvPr>
          <p:cNvPicPr>
            <a:picLocks noChangeAspect="1"/>
          </p:cNvPicPr>
          <p:nvPr/>
        </p:nvPicPr>
        <p:blipFill>
          <a:blip r:embed="rId7"/>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259517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5" name="Content Placeholder 2">
            <a:extLst>
              <a:ext uri="{FF2B5EF4-FFF2-40B4-BE49-F238E27FC236}">
                <a16:creationId xmlns:a16="http://schemas.microsoft.com/office/drawing/2014/main" id="{60CF63A1-0DF3-4C13-8CA3-178AE15D6080}"/>
              </a:ext>
            </a:extLst>
          </p:cNvPr>
          <p:cNvSpPr>
            <a:spLocks noGrp="1"/>
          </p:cNvSpPr>
          <p:nvPr>
            <p:ph idx="1"/>
          </p:nvPr>
        </p:nvSpPr>
        <p:spPr>
          <a:xfrm>
            <a:off x="0" y="2190561"/>
            <a:ext cx="2878397" cy="3248213"/>
          </a:xfrm>
        </p:spPr>
        <p:txBody>
          <a:bodyPr>
            <a:normAutofit/>
          </a:bodyPr>
          <a:lstStyle/>
          <a:p>
            <a:pPr marL="0" indent="0">
              <a:buNone/>
            </a:pPr>
            <a:r>
              <a:rPr lang="en-GB" sz="2600" b="1" dirty="0">
                <a:solidFill>
                  <a:schemeClr val="tx1">
                    <a:lumMod val="65000"/>
                    <a:lumOff val="35000"/>
                  </a:schemeClr>
                </a:solidFill>
                <a:latin typeface="Arial Narrow" panose="020B0606020202030204" pitchFamily="34" charset="0"/>
                <a:cs typeface="Arial" panose="020B0604020202020204" pitchFamily="34" charset="0"/>
              </a:rPr>
              <a:t>ABILITĂȚI CHEIE ÎN MANAGEMENTUL RELAȚIILOR SOCIALE</a:t>
            </a:r>
            <a:endParaRPr lang="en-US" sz="2600" dirty="0">
              <a:solidFill>
                <a:schemeClr val="tx1">
                  <a:lumMod val="65000"/>
                  <a:lumOff val="35000"/>
                </a:schemeClr>
              </a:solidFill>
              <a:latin typeface="Arial Narrow" panose="020B0606020202030204" pitchFamily="34" charset="0"/>
              <a:cs typeface="Arial" panose="020B0604020202020204" pitchFamily="34" charset="0"/>
            </a:endParaRPr>
          </a:p>
        </p:txBody>
      </p:sp>
      <p:pic>
        <p:nvPicPr>
          <p:cNvPr id="14" name="Εικόνα 13">
            <a:extLst>
              <a:ext uri="{FF2B5EF4-FFF2-40B4-BE49-F238E27FC236}">
                <a16:creationId xmlns:a16="http://schemas.microsoft.com/office/drawing/2014/main" id="{7D0B37C8-8281-45C5-A2B2-E094706A8C8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698749" y="100524"/>
            <a:ext cx="3667125" cy="6182678"/>
          </a:xfrm>
          <a:prstGeom prst="rect">
            <a:avLst/>
          </a:prstGeom>
          <a:noFill/>
          <a:ln>
            <a:noFill/>
          </a:ln>
        </p:spPr>
      </p:pic>
    </p:spTree>
    <p:extLst>
      <p:ext uri="{BB962C8B-B14F-4D97-AF65-F5344CB8AC3E}">
        <p14:creationId xmlns:p14="http://schemas.microsoft.com/office/powerpoint/2010/main" val="364022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152400" y="453703"/>
            <a:ext cx="6490302" cy="3295838"/>
          </a:xfrm>
        </p:spPr>
        <p:txBody>
          <a:bodyPr>
            <a:normAutofit fontScale="92500"/>
          </a:bodyPr>
          <a:lstStyle/>
          <a:p>
            <a:pPr marL="0" indent="0">
              <a:buNone/>
            </a:pPr>
            <a:r>
              <a:rPr lang="ro-RO" sz="2800" b="1" dirty="0">
                <a:solidFill>
                  <a:schemeClr val="tx1">
                    <a:lumMod val="65000"/>
                    <a:lumOff val="35000"/>
                  </a:schemeClr>
                </a:solidFill>
                <a:latin typeface="Century Gothic"/>
                <a:cs typeface="Century Gothic"/>
              </a:rPr>
              <a:t>Planificarea acțiunilor</a:t>
            </a:r>
            <a:endParaRPr lang="en-US" sz="2800" b="1" dirty="0">
              <a:solidFill>
                <a:schemeClr val="tx1">
                  <a:lumMod val="65000"/>
                  <a:lumOff val="35000"/>
                </a:schemeClr>
              </a:solidFill>
              <a:latin typeface="Century Gothic"/>
              <a:cs typeface="Century Gothic"/>
            </a:endParaRPr>
          </a:p>
          <a:p>
            <a:pPr>
              <a:buFontTx/>
              <a:buChar char="-"/>
            </a:pPr>
            <a:r>
              <a:rPr lang="ro-RO" sz="2800" dirty="0">
                <a:solidFill>
                  <a:schemeClr val="tx1">
                    <a:lumMod val="65000"/>
                    <a:lumOff val="35000"/>
                  </a:schemeClr>
                </a:solidFill>
                <a:latin typeface="Century Gothic"/>
                <a:cs typeface="Century Gothic"/>
              </a:rPr>
              <a:t>De ce este importantă formarea în IE</a:t>
            </a:r>
          </a:p>
          <a:p>
            <a:pPr marL="0" indent="0">
              <a:buNone/>
            </a:pPr>
            <a:r>
              <a:rPr lang="en-GB" sz="2800" dirty="0">
                <a:solidFill>
                  <a:schemeClr val="tx1">
                    <a:lumMod val="65000"/>
                    <a:lumOff val="35000"/>
                  </a:schemeClr>
                </a:solidFill>
                <a:latin typeface="Century Gothic"/>
                <a:cs typeface="Century Gothic"/>
              </a:rPr>
              <a:t>-</a:t>
            </a:r>
            <a:r>
              <a:rPr lang="ro-RO" sz="2800" dirty="0">
                <a:solidFill>
                  <a:schemeClr val="tx1">
                    <a:lumMod val="65000"/>
                    <a:lumOff val="35000"/>
                  </a:schemeClr>
                </a:solidFill>
                <a:latin typeface="Century Gothic"/>
                <a:cs typeface="Century Gothic"/>
              </a:rPr>
              <a:t>   Planificarea acțiunilor pentru educatorii de adulți:</a:t>
            </a: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Autoevaluarea</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Formarea</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Aplicarea</a:t>
            </a:r>
            <a:endParaRPr lang="en-GB" sz="2400" dirty="0">
              <a:solidFill>
                <a:schemeClr val="tx1">
                  <a:lumMod val="65000"/>
                  <a:lumOff val="35000"/>
                </a:schemeClr>
              </a:solidFill>
              <a:latin typeface="Century Gothic"/>
              <a:cs typeface="Century Gothic"/>
            </a:endParaRPr>
          </a:p>
          <a:p>
            <a:pPr marL="400050" lvl="1" indent="0">
              <a:buNone/>
            </a:pP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pSp>
        <p:nvGrpSpPr>
          <p:cNvPr id="10" name="Group 32">
            <a:extLst>
              <a:ext uri="{FF2B5EF4-FFF2-40B4-BE49-F238E27FC236}">
                <a16:creationId xmlns:a16="http://schemas.microsoft.com/office/drawing/2014/main" id="{E913BEB9-4219-42D3-8359-CB38394C3B5A}"/>
              </a:ext>
            </a:extLst>
          </p:cNvPr>
          <p:cNvGrpSpPr/>
          <p:nvPr/>
        </p:nvGrpSpPr>
        <p:grpSpPr>
          <a:xfrm>
            <a:off x="1616890" y="2509736"/>
            <a:ext cx="5393509" cy="3741625"/>
            <a:chOff x="0" y="0"/>
            <a:chExt cx="6359966" cy="3958471"/>
          </a:xfrm>
        </p:grpSpPr>
        <p:sp>
          <p:nvSpPr>
            <p:cNvPr id="14" name="Flowchart: Terminator 16">
              <a:extLst>
                <a:ext uri="{FF2B5EF4-FFF2-40B4-BE49-F238E27FC236}">
                  <a16:creationId xmlns:a16="http://schemas.microsoft.com/office/drawing/2014/main" id="{2F8D4C71-75C2-4BEF-9511-648204B2419E}"/>
                </a:ext>
              </a:extLst>
            </p:cNvPr>
            <p:cNvSpPr/>
            <p:nvPr/>
          </p:nvSpPr>
          <p:spPr>
            <a:xfrm>
              <a:off x="1880996" y="0"/>
              <a:ext cx="2239485" cy="1358389"/>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ro-RO" sz="1100" b="1" u="sng" kern="1200" dirty="0">
                  <a:solidFill>
                    <a:srgbClr val="000000"/>
                  </a:solidFill>
                  <a:effectLst/>
                  <a:ea typeface="Times New Roman" panose="02020603050405020304" pitchFamily="18" charset="0"/>
                  <a:cs typeface="Calibri" panose="020F0502020204030204" pitchFamily="34" charset="0"/>
                </a:rPr>
                <a:t>Planificați </a:t>
              </a:r>
              <a:r>
                <a:rPr lang="ro-RO" sz="1100" kern="1200" dirty="0">
                  <a:solidFill>
                    <a:srgbClr val="000000"/>
                  </a:solidFill>
                  <a:effectLst/>
                  <a:ea typeface="Times New Roman" panose="02020603050405020304" pitchFamily="18" charset="0"/>
                  <a:cs typeface="Calibri" panose="020F0502020204030204" pitchFamily="34" charset="0"/>
                </a:rPr>
                <a:t>- programați sarcini, țineți o agendă săptămânală, stabiliți obiective, stabiliți care sunt obiectivele pe care vreți să le abordați cu prioritate</a:t>
              </a:r>
              <a:endParaRPr lang="ro-RO" sz="1100" dirty="0">
                <a:effectLst/>
                <a:ea typeface="Calibri" panose="020F0502020204030204" pitchFamily="34" charset="0"/>
                <a:cs typeface="Times New Roman" panose="02020603050405020304" pitchFamily="18" charset="0"/>
              </a:endParaRPr>
            </a:p>
          </p:txBody>
        </p:sp>
        <p:sp>
          <p:nvSpPr>
            <p:cNvPr id="15" name="Flowchart: Terminator 17">
              <a:extLst>
                <a:ext uri="{FF2B5EF4-FFF2-40B4-BE49-F238E27FC236}">
                  <a16:creationId xmlns:a16="http://schemas.microsoft.com/office/drawing/2014/main" id="{CE6AD30D-FD45-4A2D-AEB3-977D409CC77A}"/>
                </a:ext>
              </a:extLst>
            </p:cNvPr>
            <p:cNvSpPr/>
            <p:nvPr/>
          </p:nvSpPr>
          <p:spPr>
            <a:xfrm>
              <a:off x="0" y="1409302"/>
              <a:ext cx="2239485" cy="1139867"/>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ro-RO" sz="1100" b="1" u="sng" kern="1200" dirty="0">
                  <a:solidFill>
                    <a:srgbClr val="000000"/>
                  </a:solidFill>
                  <a:effectLst/>
                  <a:ea typeface="Times New Roman" panose="02020603050405020304" pitchFamily="18" charset="0"/>
                  <a:cs typeface="Times New Roman" panose="02020603050405020304" pitchFamily="18" charset="0"/>
                </a:rPr>
                <a:t>Urmăriți </a:t>
              </a:r>
              <a:r>
                <a:rPr lang="ro-RO" sz="1100" kern="1200" dirty="0">
                  <a:solidFill>
                    <a:srgbClr val="000000"/>
                  </a:solidFill>
                  <a:effectLst/>
                  <a:ea typeface="Times New Roman" panose="02020603050405020304" pitchFamily="18" charset="0"/>
                  <a:cs typeface="Times New Roman" panose="02020603050405020304" pitchFamily="18" charset="0"/>
                </a:rPr>
                <a:t>- reacțiile, acțiunile, gândurile voastre. Înlocuiți orice gând negativ care vă distrage atenția.</a:t>
              </a:r>
              <a:endParaRPr lang="en-GB" sz="1100" dirty="0">
                <a:effectLst/>
                <a:ea typeface="Calibri" panose="020F0502020204030204" pitchFamily="34" charset="0"/>
                <a:cs typeface="Times New Roman" panose="02020603050405020304" pitchFamily="18" charset="0"/>
              </a:endParaRPr>
            </a:p>
          </p:txBody>
        </p:sp>
        <p:sp>
          <p:nvSpPr>
            <p:cNvPr id="16" name="Flowchart: Terminator 23">
              <a:extLst>
                <a:ext uri="{FF2B5EF4-FFF2-40B4-BE49-F238E27FC236}">
                  <a16:creationId xmlns:a16="http://schemas.microsoft.com/office/drawing/2014/main" id="{051145DB-394C-402B-A369-B804142A8DC1}"/>
                </a:ext>
              </a:extLst>
            </p:cNvPr>
            <p:cNvSpPr/>
            <p:nvPr/>
          </p:nvSpPr>
          <p:spPr>
            <a:xfrm>
              <a:off x="1955272" y="2634000"/>
              <a:ext cx="2239485" cy="1324471"/>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ro-RO" sz="1100" b="1" u="sng" kern="1200" dirty="0">
                  <a:solidFill>
                    <a:srgbClr val="000000"/>
                  </a:solidFill>
                  <a:effectLst/>
                  <a:ea typeface="Times New Roman" panose="02020603050405020304" pitchFamily="18" charset="0"/>
                  <a:cs typeface="Times New Roman" panose="02020603050405020304" pitchFamily="18" charset="0"/>
                </a:rPr>
                <a:t>Observați și înțelegeți</a:t>
              </a:r>
              <a:r>
                <a:rPr lang="ro-RO" sz="1100" kern="1200" dirty="0">
                  <a:solidFill>
                    <a:srgbClr val="000000"/>
                  </a:solidFill>
                  <a:effectLst/>
                  <a:ea typeface="Times New Roman" panose="02020603050405020304" pitchFamily="18" charset="0"/>
                  <a:cs typeface="Times New Roman" panose="02020603050405020304" pitchFamily="18" charset="0"/>
                </a:rPr>
                <a:t> - ce spun ceilalți, de ce se comportă astfel, cu ce se confruntă, indiciile nonverbale, precum limbajul corpului și expresiile faciale.</a:t>
              </a:r>
              <a:endParaRPr lang="ro-RO" sz="1100" dirty="0">
                <a:effectLst/>
                <a:ea typeface="Calibri" panose="020F0502020204030204" pitchFamily="34" charset="0"/>
                <a:cs typeface="Times New Roman" panose="02020603050405020304" pitchFamily="18" charset="0"/>
              </a:endParaRPr>
            </a:p>
          </p:txBody>
        </p:sp>
        <p:sp>
          <p:nvSpPr>
            <p:cNvPr id="17" name="Flowchart: Terminator 28">
              <a:extLst>
                <a:ext uri="{FF2B5EF4-FFF2-40B4-BE49-F238E27FC236}">
                  <a16:creationId xmlns:a16="http://schemas.microsoft.com/office/drawing/2014/main" id="{A3AA6661-B7F2-44BB-98E5-D60959A35964}"/>
                </a:ext>
              </a:extLst>
            </p:cNvPr>
            <p:cNvSpPr/>
            <p:nvPr/>
          </p:nvSpPr>
          <p:spPr>
            <a:xfrm>
              <a:off x="4120481" y="1358388"/>
              <a:ext cx="2239485" cy="1373131"/>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ro-RO" sz="1100" b="1" u="sng" kern="1200" dirty="0">
                  <a:solidFill>
                    <a:srgbClr val="000000"/>
                  </a:solidFill>
                  <a:effectLst/>
                  <a:ea typeface="Times New Roman" panose="02020603050405020304" pitchFamily="18" charset="0"/>
                  <a:cs typeface="Times New Roman" panose="02020603050405020304" pitchFamily="18" charset="0"/>
                </a:rPr>
                <a:t>Căutați surse de inspirație </a:t>
              </a:r>
              <a:r>
                <a:rPr lang="ro-RO" sz="1100" kern="1200" dirty="0">
                  <a:solidFill>
                    <a:srgbClr val="000000"/>
                  </a:solidFill>
                  <a:effectLst/>
                  <a:ea typeface="Times New Roman" panose="02020603050405020304" pitchFamily="18" charset="0"/>
                  <a:cs typeface="Times New Roman" panose="02020603050405020304" pitchFamily="18" charset="0"/>
                </a:rPr>
                <a:t>– analizați angajații de succes la locul de muncă, citiți despre personalități eminente și încercați să învățați ceva din poveștile lor de succes.</a:t>
              </a:r>
              <a:endParaRPr lang="ro-RO" sz="1100" dirty="0">
                <a:effectLst/>
                <a:ea typeface="Calibri" panose="020F0502020204030204" pitchFamily="34" charset="0"/>
                <a:cs typeface="Times New Roman" panose="02020603050405020304" pitchFamily="18" charset="0"/>
              </a:endParaRPr>
            </a:p>
          </p:txBody>
        </p:sp>
        <p:sp>
          <p:nvSpPr>
            <p:cNvPr id="20" name="Rectangle: Rounded Corners 29">
              <a:extLst>
                <a:ext uri="{FF2B5EF4-FFF2-40B4-BE49-F238E27FC236}">
                  <a16:creationId xmlns:a16="http://schemas.microsoft.com/office/drawing/2014/main" id="{0E58F89E-4342-4DC0-9327-D1CC99FA6CEC}"/>
                </a:ext>
              </a:extLst>
            </p:cNvPr>
            <p:cNvSpPr/>
            <p:nvPr/>
          </p:nvSpPr>
          <p:spPr>
            <a:xfrm>
              <a:off x="2336783" y="1443220"/>
              <a:ext cx="1476462" cy="1121185"/>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ro-RO" sz="1500" b="1" kern="1200" dirty="0">
                  <a:solidFill>
                    <a:srgbClr val="000000"/>
                  </a:solidFill>
                  <a:effectLst/>
                  <a:ea typeface="Calibri" panose="020F0502020204030204" pitchFamily="34" charset="0"/>
                  <a:cs typeface="Times New Roman" panose="02020603050405020304" pitchFamily="18" charset="0"/>
                </a:rPr>
                <a:t>Construirea IE la locul de muncă</a:t>
              </a:r>
              <a:endParaRPr lang="ro-RO" sz="1100" dirty="0">
                <a:effectLst/>
                <a:ea typeface="Calibri" panose="020F0502020204030204" pitchFamily="34" charset="0"/>
                <a:cs typeface="Times New Roman" panose="02020603050405020304" pitchFamily="18" charset="0"/>
              </a:endParaRPr>
            </a:p>
          </p:txBody>
        </p:sp>
        <p:cxnSp>
          <p:nvCxnSpPr>
            <p:cNvPr id="21" name="Straight Arrow Connector 30">
              <a:extLst>
                <a:ext uri="{FF2B5EF4-FFF2-40B4-BE49-F238E27FC236}">
                  <a16:creationId xmlns:a16="http://schemas.microsoft.com/office/drawing/2014/main" id="{3815465F-FE68-4A43-B303-8B2327DE75FC}"/>
                </a:ext>
              </a:extLst>
            </p:cNvPr>
            <p:cNvCxnSpPr>
              <a:cxnSpLocks/>
            </p:cNvCxnSpPr>
            <p:nvPr/>
          </p:nvCxnSpPr>
          <p:spPr>
            <a:xfrm flipV="1">
              <a:off x="723675" y="484192"/>
              <a:ext cx="1113057" cy="8741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31">
              <a:extLst>
                <a:ext uri="{FF2B5EF4-FFF2-40B4-BE49-F238E27FC236}">
                  <a16:creationId xmlns:a16="http://schemas.microsoft.com/office/drawing/2014/main" id="{7D5B375B-6845-452A-9CFB-912010C84D72}"/>
                </a:ext>
              </a:extLst>
            </p:cNvPr>
            <p:cNvCxnSpPr>
              <a:cxnSpLocks/>
            </p:cNvCxnSpPr>
            <p:nvPr/>
          </p:nvCxnSpPr>
          <p:spPr>
            <a:xfrm>
              <a:off x="4164745" y="483040"/>
              <a:ext cx="1381029" cy="8252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32">
              <a:extLst>
                <a:ext uri="{FF2B5EF4-FFF2-40B4-BE49-F238E27FC236}">
                  <a16:creationId xmlns:a16="http://schemas.microsoft.com/office/drawing/2014/main" id="{3EF0D2AE-9EAE-4DB1-AE66-1647170E898E}"/>
                </a:ext>
              </a:extLst>
            </p:cNvPr>
            <p:cNvCxnSpPr>
              <a:cxnSpLocks/>
            </p:cNvCxnSpPr>
            <p:nvPr/>
          </p:nvCxnSpPr>
          <p:spPr>
            <a:xfrm flipH="1">
              <a:off x="4218017" y="2731520"/>
              <a:ext cx="1112889" cy="8378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33">
              <a:extLst>
                <a:ext uri="{FF2B5EF4-FFF2-40B4-BE49-F238E27FC236}">
                  <a16:creationId xmlns:a16="http://schemas.microsoft.com/office/drawing/2014/main" id="{E2F45F74-5234-4F61-A561-73206B6D0543}"/>
                </a:ext>
              </a:extLst>
            </p:cNvPr>
            <p:cNvCxnSpPr>
              <a:cxnSpLocks/>
            </p:cNvCxnSpPr>
            <p:nvPr/>
          </p:nvCxnSpPr>
          <p:spPr>
            <a:xfrm flipH="1" flipV="1">
              <a:off x="524110" y="2634599"/>
              <a:ext cx="1312622" cy="8726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466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152400" y="485588"/>
            <a:ext cx="6670644" cy="3337382"/>
          </a:xfrm>
        </p:spPr>
        <p:txBody>
          <a:bodyPr>
            <a:normAutofit/>
          </a:bodyPr>
          <a:lstStyle/>
          <a:p>
            <a:pPr marL="0" indent="0">
              <a:buNone/>
            </a:pPr>
            <a:r>
              <a:rPr lang="ro-RO" sz="2800" b="1" dirty="0">
                <a:solidFill>
                  <a:schemeClr val="tx1">
                    <a:lumMod val="65000"/>
                    <a:lumOff val="35000"/>
                  </a:schemeClr>
                </a:solidFill>
                <a:latin typeface="Century Gothic"/>
                <a:cs typeface="Century Gothic"/>
              </a:rPr>
              <a:t>Planificarea acțiunilor</a:t>
            </a:r>
            <a:endParaRPr lang="en-US" sz="2800" b="1" dirty="0">
              <a:solidFill>
                <a:schemeClr val="tx1">
                  <a:lumMod val="65000"/>
                  <a:lumOff val="35000"/>
                </a:schemeClr>
              </a:solidFill>
              <a:latin typeface="Century Gothic"/>
              <a:cs typeface="Century Gothic"/>
            </a:endParaRPr>
          </a:p>
          <a:p>
            <a:pPr marL="0" indent="0">
              <a:buNone/>
            </a:pPr>
            <a:endParaRPr lang="en-US" sz="2800" b="1" dirty="0">
              <a:solidFill>
                <a:schemeClr val="tx1">
                  <a:lumMod val="65000"/>
                  <a:lumOff val="35000"/>
                </a:schemeClr>
              </a:solidFill>
              <a:latin typeface="Century Gothic"/>
              <a:cs typeface="Century Gothic"/>
            </a:endParaRPr>
          </a:p>
          <a:p>
            <a:pPr marL="0" indent="0">
              <a:buNone/>
            </a:pPr>
            <a:r>
              <a:rPr lang="en-GB" sz="2800" dirty="0">
                <a:solidFill>
                  <a:schemeClr val="tx1">
                    <a:lumMod val="65000"/>
                    <a:lumOff val="35000"/>
                  </a:schemeClr>
                </a:solidFill>
                <a:latin typeface="Century Gothic"/>
                <a:cs typeface="Century Gothic"/>
              </a:rPr>
              <a:t>-	</a:t>
            </a:r>
            <a:r>
              <a:rPr lang="ro-RO" sz="2800" dirty="0">
                <a:solidFill>
                  <a:schemeClr val="tx1">
                    <a:lumMod val="65000"/>
                    <a:lumOff val="35000"/>
                  </a:schemeClr>
                </a:solidFill>
                <a:latin typeface="Century Gothic"/>
                <a:cs typeface="Century Gothic"/>
              </a:rPr>
              <a:t>Planificarea acțiunilor pentru 	cursanți:</a:t>
            </a: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Evaluarea;</a:t>
            </a:r>
            <a:endParaRPr lang="en-GB" sz="2400" dirty="0">
              <a:solidFill>
                <a:schemeClr val="tx1">
                  <a:lumMod val="65000"/>
                  <a:lumOff val="35000"/>
                </a:schemeClr>
              </a:solidFill>
              <a:latin typeface="Century Gothic"/>
              <a:cs typeface="Century Gothic"/>
            </a:endParaRP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Planificarea intervențiilor;</a:t>
            </a:r>
          </a:p>
          <a:p>
            <a:pPr lvl="1" indent="-342900">
              <a:buFont typeface="Wingdings" panose="05000000000000000000" pitchFamily="2" charset="2"/>
              <a:buChar char="§"/>
            </a:pPr>
            <a:r>
              <a:rPr lang="ro-RO" sz="2400" dirty="0">
                <a:solidFill>
                  <a:schemeClr val="tx1">
                    <a:lumMod val="65000"/>
                    <a:lumOff val="35000"/>
                  </a:schemeClr>
                </a:solidFill>
                <a:latin typeface="Century Gothic"/>
                <a:cs typeface="Century Gothic"/>
              </a:rPr>
              <a:t>Măsurarea rezultatelor.</a:t>
            </a:r>
            <a:endParaRPr lang="en-GB" sz="24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143992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228599" y="43325"/>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lstStyle/>
          <a:p>
            <a:pPr algn="l"/>
            <a:r>
              <a:rPr lang="ro-RO" dirty="0">
                <a:solidFill>
                  <a:schemeClr val="tx1">
                    <a:lumMod val="65000"/>
                    <a:lumOff val="35000"/>
                  </a:schemeClr>
                </a:solidFill>
                <a:latin typeface="Century Gothic"/>
                <a:cs typeface="Century Gothic"/>
              </a:rPr>
              <a:t>Planul de formare</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aphicFrame>
        <p:nvGraphicFramePr>
          <p:cNvPr id="17" name="Tabla 6">
            <a:extLst>
              <a:ext uri="{FF2B5EF4-FFF2-40B4-BE49-F238E27FC236}">
                <a16:creationId xmlns:a16="http://schemas.microsoft.com/office/drawing/2014/main" id="{E3184CA3-D83D-4C92-A517-DC8C8F0C4384}"/>
              </a:ext>
            </a:extLst>
          </p:cNvPr>
          <p:cNvGraphicFramePr>
            <a:graphicFrameLocks noGrp="1"/>
          </p:cNvGraphicFramePr>
          <p:nvPr>
            <p:ph idx="1"/>
            <p:extLst>
              <p:ext uri="{D42A27DB-BD31-4B8C-83A1-F6EECF244321}">
                <p14:modId xmlns:p14="http://schemas.microsoft.com/office/powerpoint/2010/main" val="1631489655"/>
              </p:ext>
            </p:extLst>
          </p:nvPr>
        </p:nvGraphicFramePr>
        <p:xfrm>
          <a:off x="467332" y="1188867"/>
          <a:ext cx="5939970" cy="4719320"/>
        </p:xfrm>
        <a:graphic>
          <a:graphicData uri="http://schemas.openxmlformats.org/drawingml/2006/table">
            <a:tbl>
              <a:tblPr firstRow="1" bandRow="1">
                <a:tableStyleId>{F5AB1C69-6EDB-4FF4-983F-18BD219EF322}</a:tableStyleId>
              </a:tblPr>
              <a:tblGrid>
                <a:gridCol w="1994453">
                  <a:extLst>
                    <a:ext uri="{9D8B030D-6E8A-4147-A177-3AD203B41FA5}">
                      <a16:colId xmlns:a16="http://schemas.microsoft.com/office/drawing/2014/main" val="1134344328"/>
                    </a:ext>
                  </a:extLst>
                </a:gridCol>
                <a:gridCol w="3945517">
                  <a:extLst>
                    <a:ext uri="{9D8B030D-6E8A-4147-A177-3AD203B41FA5}">
                      <a16:colId xmlns:a16="http://schemas.microsoft.com/office/drawing/2014/main" val="481777847"/>
                    </a:ext>
                  </a:extLst>
                </a:gridCol>
              </a:tblGrid>
              <a:tr h="370840">
                <a:tc>
                  <a:txBody>
                    <a:bodyPr/>
                    <a:lstStyle/>
                    <a:p>
                      <a:r>
                        <a:rPr lang="ro-RO" dirty="0"/>
                        <a:t>Durată</a:t>
                      </a:r>
                      <a:endParaRPr lang="en-GB" dirty="0"/>
                    </a:p>
                  </a:txBody>
                  <a:tcPr>
                    <a:solidFill>
                      <a:srgbClr val="779D53"/>
                    </a:solidFill>
                  </a:tcPr>
                </a:tc>
                <a:tc>
                  <a:txBody>
                    <a:bodyPr/>
                    <a:lstStyle/>
                    <a:p>
                      <a:r>
                        <a:rPr lang="ro-RO" noProof="0" dirty="0" err="1"/>
                        <a:t>Activit</a:t>
                      </a:r>
                      <a:r>
                        <a:rPr lang="ro-RO" dirty="0"/>
                        <a:t>ate</a:t>
                      </a:r>
                    </a:p>
                  </a:txBody>
                  <a:tcPr>
                    <a:solidFill>
                      <a:srgbClr val="779D53"/>
                    </a:solidFill>
                  </a:tcPr>
                </a:tc>
                <a:extLst>
                  <a:ext uri="{0D108BD9-81ED-4DB2-BD59-A6C34878D82A}">
                    <a16:rowId xmlns:a16="http://schemas.microsoft.com/office/drawing/2014/main" val="2876179679"/>
                  </a:ext>
                </a:extLst>
              </a:tr>
              <a:tr h="370840">
                <a:tc>
                  <a:txBody>
                    <a:bodyPr/>
                    <a:lstStyle/>
                    <a:p>
                      <a:r>
                        <a:rPr lang="en-US" sz="1800" kern="1200" dirty="0">
                          <a:solidFill>
                            <a:schemeClr val="dk1"/>
                          </a:solidFill>
                          <a:effectLst/>
                        </a:rPr>
                        <a:t>30 min</a:t>
                      </a:r>
                      <a:r>
                        <a:rPr lang="ro-RO" sz="1800" kern="1200" dirty="0">
                          <a:solidFill>
                            <a:schemeClr val="dk1"/>
                          </a:solidFill>
                          <a:effectLst/>
                        </a:rPr>
                        <a:t>.</a:t>
                      </a:r>
                      <a:endParaRPr lang="en-GB" dirty="0"/>
                    </a:p>
                  </a:txBody>
                  <a:tcPr/>
                </a:tc>
                <a:tc>
                  <a:txBody>
                    <a:bodyPr/>
                    <a:lstStyle/>
                    <a:p>
                      <a:r>
                        <a:rPr lang="it-IT" dirty="0"/>
                        <a:t>Primire și introducere în modul</a:t>
                      </a:r>
                      <a:endParaRPr lang="en-GB" dirty="0"/>
                    </a:p>
                  </a:txBody>
                  <a:tcPr/>
                </a:tc>
                <a:extLst>
                  <a:ext uri="{0D108BD9-81ED-4DB2-BD59-A6C34878D82A}">
                    <a16:rowId xmlns:a16="http://schemas.microsoft.com/office/drawing/2014/main" val="2771988341"/>
                  </a:ext>
                </a:extLst>
              </a:tr>
              <a:tr h="370840">
                <a:tc>
                  <a:txBody>
                    <a:bodyPr/>
                    <a:lstStyle/>
                    <a:p>
                      <a:r>
                        <a:rPr lang="en-GB" dirty="0"/>
                        <a:t>15 min</a:t>
                      </a:r>
                      <a:r>
                        <a:rPr lang="ro-RO" dirty="0"/>
                        <a:t>.</a:t>
                      </a:r>
                      <a:endParaRPr lang="en-GB" dirty="0"/>
                    </a:p>
                  </a:txBody>
                  <a:tcPr/>
                </a:tc>
                <a:tc>
                  <a:txBody>
                    <a:bodyPr/>
                    <a:lstStyle/>
                    <a:p>
                      <a:r>
                        <a:rPr lang="ro-RO" noProof="0" dirty="0"/>
                        <a:t>Evaluarea </a:t>
                      </a:r>
                      <a:r>
                        <a:rPr lang="ro-RO" noProof="0" dirty="0" err="1"/>
                        <a:t>ini</a:t>
                      </a:r>
                      <a:r>
                        <a:rPr lang="ro-RO" dirty="0"/>
                        <a:t>țială </a:t>
                      </a:r>
                    </a:p>
                  </a:txBody>
                  <a:tcPr/>
                </a:tc>
                <a:extLst>
                  <a:ext uri="{0D108BD9-81ED-4DB2-BD59-A6C34878D82A}">
                    <a16:rowId xmlns:a16="http://schemas.microsoft.com/office/drawing/2014/main" val="2739203438"/>
                  </a:ext>
                </a:extLst>
              </a:tr>
              <a:tr h="370840">
                <a:tc>
                  <a:txBody>
                    <a:bodyPr/>
                    <a:lstStyle/>
                    <a:p>
                      <a:r>
                        <a:rPr lang="en-GB" dirty="0"/>
                        <a:t>30 min</a:t>
                      </a:r>
                      <a:r>
                        <a:rPr lang="ro-RO" dirty="0"/>
                        <a:t>.</a:t>
                      </a:r>
                      <a:endParaRPr lang="en-GB" dirty="0"/>
                    </a:p>
                  </a:txBody>
                  <a:tcPr/>
                </a:tc>
                <a:tc>
                  <a:txBody>
                    <a:bodyPr/>
                    <a:lstStyle/>
                    <a:p>
                      <a:r>
                        <a:rPr lang="it-IT" sz="1800" kern="1200" dirty="0">
                          <a:solidFill>
                            <a:schemeClr val="dk1"/>
                          </a:solidFill>
                          <a:effectLst/>
                          <a:latin typeface="+mn-lt"/>
                          <a:ea typeface="+mn-ea"/>
                          <a:cs typeface="+mn-cs"/>
                        </a:rPr>
                        <a:t>Prezentare generală a competențelor sociale ale </a:t>
                      </a:r>
                      <a:r>
                        <a:rPr lang="ro-RO" sz="1800" kern="1200" dirty="0">
                          <a:solidFill>
                            <a:schemeClr val="dk1"/>
                          </a:solidFill>
                          <a:effectLst/>
                          <a:latin typeface="+mn-lt"/>
                          <a:ea typeface="+mn-ea"/>
                          <a:cs typeface="+mn-cs"/>
                        </a:rPr>
                        <a:t>IE</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3220304785"/>
                  </a:ext>
                </a:extLst>
              </a:tr>
              <a:tr h="370840">
                <a:tc>
                  <a:txBody>
                    <a:bodyPr/>
                    <a:lstStyle/>
                    <a:p>
                      <a:r>
                        <a:rPr lang="en-GB" dirty="0"/>
                        <a:t>30 min</a:t>
                      </a:r>
                      <a:r>
                        <a:rPr lang="ro-RO" dirty="0"/>
                        <a:t>.</a:t>
                      </a:r>
                      <a:endParaRPr lang="en-GB" dirty="0"/>
                    </a:p>
                  </a:txBody>
                  <a:tcPr/>
                </a:tc>
                <a:tc>
                  <a:txBody>
                    <a:bodyPr/>
                    <a:lstStyle/>
                    <a:p>
                      <a:r>
                        <a:rPr lang="ro-RO" sz="1800" kern="1200" noProof="0" dirty="0">
                          <a:solidFill>
                            <a:schemeClr val="dk1"/>
                          </a:solidFill>
                          <a:effectLst/>
                          <a:latin typeface="+mn-lt"/>
                          <a:ea typeface="+mn-ea"/>
                          <a:cs typeface="+mn-cs"/>
                        </a:rPr>
                        <a:t>Conștientizarea</a:t>
                      </a:r>
                      <a:r>
                        <a:rPr lang="en-US" sz="1800" kern="1200" dirty="0">
                          <a:solidFill>
                            <a:schemeClr val="dk1"/>
                          </a:solidFill>
                          <a:effectLst/>
                          <a:latin typeface="+mn-lt"/>
                          <a:ea typeface="+mn-ea"/>
                          <a:cs typeface="+mn-cs"/>
                        </a:rPr>
                        <a:t> </a:t>
                      </a:r>
                      <a:r>
                        <a:rPr lang="ro-RO" sz="1800" kern="1200" noProof="0" dirty="0">
                          <a:solidFill>
                            <a:schemeClr val="dk1"/>
                          </a:solidFill>
                          <a:effectLst/>
                          <a:latin typeface="+mn-lt"/>
                          <a:ea typeface="+mn-ea"/>
                          <a:cs typeface="+mn-cs"/>
                        </a:rPr>
                        <a:t>socială</a:t>
                      </a:r>
                      <a:r>
                        <a:rPr lang="ro-RO" sz="1800"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I</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287196360"/>
                  </a:ext>
                </a:extLst>
              </a:tr>
              <a:tr h="370840">
                <a:tc>
                  <a:txBody>
                    <a:bodyPr/>
                    <a:lstStyle/>
                    <a:p>
                      <a:r>
                        <a:rPr lang="en-US" dirty="0"/>
                        <a:t>30</a:t>
                      </a:r>
                      <a:r>
                        <a:rPr lang="en-GB" dirty="0"/>
                        <a:t> min</a:t>
                      </a:r>
                      <a:r>
                        <a:rPr lang="ro-RO" dirty="0"/>
                        <a:t>.</a:t>
                      </a:r>
                      <a:endParaRPr lang="en-GB" dirty="0"/>
                    </a:p>
                  </a:txBody>
                  <a:tcPr/>
                </a:tc>
                <a:tc>
                  <a:txBody>
                    <a:bodyPr/>
                    <a:lstStyle/>
                    <a:p>
                      <a:r>
                        <a:rPr lang="pl-PL" sz="1800" kern="1200" dirty="0">
                          <a:solidFill>
                            <a:schemeClr val="dk1"/>
                          </a:solidFill>
                          <a:effectLst/>
                          <a:latin typeface="+mn-lt"/>
                          <a:ea typeface="+mn-ea"/>
                          <a:cs typeface="+mn-cs"/>
                        </a:rPr>
                        <a:t>Conștientizarea socială</a:t>
                      </a:r>
                      <a:r>
                        <a:rPr lang="en-US" sz="1800" kern="1200" dirty="0">
                          <a:solidFill>
                            <a:schemeClr val="dk1"/>
                          </a:solidFill>
                          <a:effectLst/>
                          <a:latin typeface="+mn-lt"/>
                          <a:ea typeface="+mn-ea"/>
                          <a:cs typeface="+mn-cs"/>
                        </a:rPr>
                        <a:t>II</a:t>
                      </a:r>
                    </a:p>
                  </a:txBody>
                  <a:tcPr/>
                </a:tc>
                <a:extLst>
                  <a:ext uri="{0D108BD9-81ED-4DB2-BD59-A6C34878D82A}">
                    <a16:rowId xmlns:a16="http://schemas.microsoft.com/office/drawing/2014/main" val="4040988628"/>
                  </a:ext>
                </a:extLst>
              </a:tr>
              <a:tr h="370840">
                <a:tc>
                  <a:txBody>
                    <a:bodyPr/>
                    <a:lstStyle/>
                    <a:p>
                      <a:r>
                        <a:rPr lang="en-US" dirty="0"/>
                        <a:t>30</a:t>
                      </a:r>
                      <a:r>
                        <a:rPr lang="en-GB" dirty="0"/>
                        <a:t> min</a:t>
                      </a:r>
                      <a:r>
                        <a:rPr lang="ro-RO" dirty="0"/>
                        <a:t>.</a:t>
                      </a:r>
                      <a:endParaRPr lang="en-GB" dirty="0"/>
                    </a:p>
                  </a:txBody>
                  <a:tcPr/>
                </a:tc>
                <a:tc>
                  <a:txBody>
                    <a:bodyPr/>
                    <a:lstStyle/>
                    <a:p>
                      <a:r>
                        <a:rPr lang="pl-PL" sz="1800" kern="1200" dirty="0">
                          <a:solidFill>
                            <a:schemeClr val="dk1"/>
                          </a:solidFill>
                          <a:effectLst/>
                          <a:latin typeface="+mn-lt"/>
                          <a:ea typeface="+mn-ea"/>
                          <a:cs typeface="+mn-cs"/>
                        </a:rPr>
                        <a:t>Conștientizarea socială </a:t>
                      </a:r>
                      <a:r>
                        <a:rPr lang="en-US" sz="1800" kern="1200" dirty="0">
                          <a:solidFill>
                            <a:schemeClr val="dk1"/>
                          </a:solidFill>
                          <a:effectLst/>
                          <a:latin typeface="+mn-lt"/>
                          <a:ea typeface="+mn-ea"/>
                          <a:cs typeface="+mn-cs"/>
                        </a:rPr>
                        <a:t>III</a:t>
                      </a:r>
                    </a:p>
                  </a:txBody>
                  <a:tcPr/>
                </a:tc>
                <a:extLst>
                  <a:ext uri="{0D108BD9-81ED-4DB2-BD59-A6C34878D82A}">
                    <a16:rowId xmlns:a16="http://schemas.microsoft.com/office/drawing/2014/main" val="1444752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30</a:t>
                      </a:r>
                      <a:r>
                        <a:rPr lang="en-GB" dirty="0"/>
                        <a:t> min</a:t>
                      </a:r>
                      <a:r>
                        <a:rPr lang="ro-RO" dirty="0"/>
                        <a:t>.</a:t>
                      </a:r>
                      <a:endParaRPr lang="en-GB" dirty="0"/>
                    </a:p>
                  </a:txBody>
                  <a:tcPr/>
                </a:tc>
                <a:tc>
                  <a:txBody>
                    <a:bodyPr/>
                    <a:lstStyle/>
                    <a:p>
                      <a:r>
                        <a:rPr lang="ro-RO" sz="1800" kern="1200" dirty="0">
                          <a:solidFill>
                            <a:schemeClr val="dk1"/>
                          </a:solidFill>
                          <a:effectLst/>
                          <a:latin typeface="+mn-lt"/>
                          <a:ea typeface="+mn-ea"/>
                          <a:cs typeface="+mn-cs"/>
                        </a:rPr>
                        <a:t>Managementul relațiilor sociale </a:t>
                      </a:r>
                      <a:r>
                        <a:rPr lang="en-US" sz="1800" kern="1200" dirty="0">
                          <a:solidFill>
                            <a:schemeClr val="dk1"/>
                          </a:solidFill>
                          <a:effectLst/>
                          <a:latin typeface="+mn-lt"/>
                          <a:ea typeface="+mn-ea"/>
                          <a:cs typeface="+mn-cs"/>
                        </a:rPr>
                        <a:t>I</a:t>
                      </a:r>
                    </a:p>
                  </a:txBody>
                  <a:tcPr/>
                </a:tc>
                <a:extLst>
                  <a:ext uri="{0D108BD9-81ED-4DB2-BD59-A6C34878D82A}">
                    <a16:rowId xmlns:a16="http://schemas.microsoft.com/office/drawing/2014/main" val="175872506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30</a:t>
                      </a:r>
                      <a:r>
                        <a:rPr lang="en-GB" dirty="0"/>
                        <a:t> min</a:t>
                      </a:r>
                      <a:r>
                        <a:rPr lang="ro-RO" dirty="0"/>
                        <a:t>.</a:t>
                      </a:r>
                      <a:endParaRPr lang="en-GB" dirty="0"/>
                    </a:p>
                  </a:txBody>
                  <a:tcPr/>
                </a:tc>
                <a:tc>
                  <a:txBody>
                    <a:bodyPr/>
                    <a:lstStyle/>
                    <a:p>
                      <a:r>
                        <a:rPr lang="ro-RO" sz="1800" kern="1200" noProof="0" dirty="0">
                          <a:solidFill>
                            <a:schemeClr val="dk1"/>
                          </a:solidFill>
                          <a:effectLst/>
                          <a:latin typeface="+mn-lt"/>
                          <a:ea typeface="+mn-ea"/>
                          <a:cs typeface="+mn-cs"/>
                        </a:rPr>
                        <a:t>Managementul</a:t>
                      </a:r>
                      <a:r>
                        <a:rPr lang="en-US" sz="1800" kern="1200" dirty="0">
                          <a:solidFill>
                            <a:schemeClr val="dk1"/>
                          </a:solidFill>
                          <a:effectLst/>
                          <a:latin typeface="+mn-lt"/>
                          <a:ea typeface="+mn-ea"/>
                          <a:cs typeface="+mn-cs"/>
                        </a:rPr>
                        <a:t> </a:t>
                      </a:r>
                      <a:r>
                        <a:rPr lang="ro-RO" sz="1800" kern="1200" noProof="0" dirty="0">
                          <a:solidFill>
                            <a:schemeClr val="dk1"/>
                          </a:solidFill>
                          <a:effectLst/>
                          <a:latin typeface="+mn-lt"/>
                          <a:ea typeface="+mn-ea"/>
                          <a:cs typeface="+mn-cs"/>
                        </a:rPr>
                        <a:t>relațiilor</a:t>
                      </a:r>
                      <a:r>
                        <a:rPr lang="en-US" sz="1800" kern="1200" dirty="0">
                          <a:solidFill>
                            <a:schemeClr val="dk1"/>
                          </a:solidFill>
                          <a:effectLst/>
                          <a:latin typeface="+mn-lt"/>
                          <a:ea typeface="+mn-ea"/>
                          <a:cs typeface="+mn-cs"/>
                        </a:rPr>
                        <a:t> </a:t>
                      </a:r>
                      <a:r>
                        <a:rPr lang="ro-RO" sz="1800" kern="1200" noProof="0" dirty="0">
                          <a:solidFill>
                            <a:schemeClr val="dk1"/>
                          </a:solidFill>
                          <a:effectLst/>
                          <a:latin typeface="+mn-lt"/>
                          <a:ea typeface="+mn-ea"/>
                          <a:cs typeface="+mn-cs"/>
                        </a:rPr>
                        <a:t>sociale</a:t>
                      </a:r>
                      <a:r>
                        <a:rPr lang="en-US" sz="1800" kern="1200" dirty="0">
                          <a:solidFill>
                            <a:schemeClr val="dk1"/>
                          </a:solidFill>
                          <a:effectLst/>
                          <a:latin typeface="+mn-lt"/>
                          <a:ea typeface="+mn-ea"/>
                          <a:cs typeface="+mn-cs"/>
                        </a:rPr>
                        <a:t> II</a:t>
                      </a:r>
                    </a:p>
                  </a:txBody>
                  <a:tcPr/>
                </a:tc>
                <a:extLst>
                  <a:ext uri="{0D108BD9-81ED-4DB2-BD59-A6C34878D82A}">
                    <a16:rowId xmlns:a16="http://schemas.microsoft.com/office/drawing/2014/main" val="205445516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30</a:t>
                      </a:r>
                      <a:r>
                        <a:rPr lang="en-GB" dirty="0"/>
                        <a:t> min</a:t>
                      </a:r>
                      <a:r>
                        <a:rPr lang="ro-RO" dirty="0"/>
                        <a:t>.</a:t>
                      </a:r>
                      <a:endParaRPr lang="en-GB" dirty="0"/>
                    </a:p>
                  </a:txBody>
                  <a:tcPr/>
                </a:tc>
                <a:tc>
                  <a:txBody>
                    <a:bodyPr/>
                    <a:lstStyle/>
                    <a:p>
                      <a:r>
                        <a:rPr lang="ro-RO" sz="1800" kern="1200" dirty="0">
                          <a:solidFill>
                            <a:schemeClr val="dk1"/>
                          </a:solidFill>
                          <a:effectLst/>
                          <a:latin typeface="+mn-lt"/>
                          <a:ea typeface="+mn-ea"/>
                          <a:cs typeface="+mn-cs"/>
                        </a:rPr>
                        <a:t>Planificarea acțiunilor</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4837055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20 min</a:t>
                      </a:r>
                      <a:r>
                        <a:rPr lang="ro-RO" dirty="0"/>
                        <a:t>.</a:t>
                      </a:r>
                      <a:endParaRPr lang="en-GB" dirty="0"/>
                    </a:p>
                  </a:txBody>
                  <a:tcPr/>
                </a:tc>
                <a:tc>
                  <a:txBody>
                    <a:bodyPr/>
                    <a:lstStyle/>
                    <a:p>
                      <a:r>
                        <a:rPr lang="ro-RO" sz="1800" kern="1200" noProof="0" dirty="0">
                          <a:solidFill>
                            <a:schemeClr val="dk1"/>
                          </a:solidFill>
                          <a:effectLst/>
                          <a:latin typeface="+mn-lt"/>
                          <a:ea typeface="+mn-ea"/>
                          <a:cs typeface="+mn-cs"/>
                        </a:rPr>
                        <a:t>Exerciții</a:t>
                      </a:r>
                      <a:r>
                        <a:rPr lang="en-US" sz="1800" kern="1200" dirty="0">
                          <a:solidFill>
                            <a:schemeClr val="dk1"/>
                          </a:solidFill>
                          <a:effectLst/>
                          <a:latin typeface="+mn-lt"/>
                          <a:ea typeface="+mn-ea"/>
                          <a:cs typeface="+mn-cs"/>
                        </a:rPr>
                        <a:t> </a:t>
                      </a:r>
                      <a:r>
                        <a:rPr lang="ro-RO" sz="1800" kern="1200" noProof="0" dirty="0">
                          <a:solidFill>
                            <a:schemeClr val="dk1"/>
                          </a:solidFill>
                          <a:effectLst/>
                          <a:latin typeface="+mn-lt"/>
                          <a:ea typeface="+mn-ea"/>
                          <a:cs typeface="+mn-cs"/>
                        </a:rPr>
                        <a:t>și</a:t>
                      </a:r>
                      <a:r>
                        <a:rPr lang="en-US" sz="1800" kern="1200" dirty="0">
                          <a:solidFill>
                            <a:schemeClr val="dk1"/>
                          </a:solidFill>
                          <a:effectLst/>
                          <a:latin typeface="+mn-lt"/>
                          <a:ea typeface="+mn-ea"/>
                          <a:cs typeface="+mn-cs"/>
                        </a:rPr>
                        <a:t> teste</a:t>
                      </a:r>
                    </a:p>
                  </a:txBody>
                  <a:tcPr/>
                </a:tc>
                <a:extLst>
                  <a:ext uri="{0D108BD9-81ED-4DB2-BD59-A6C34878D82A}">
                    <a16:rowId xmlns:a16="http://schemas.microsoft.com/office/drawing/2014/main" val="110701056"/>
                  </a:ext>
                </a:extLst>
              </a:tr>
              <a:tr h="370840">
                <a:tc>
                  <a:txBody>
                    <a:bodyPr/>
                    <a:lstStyle/>
                    <a:p>
                      <a:r>
                        <a:rPr lang="en-GB" dirty="0"/>
                        <a:t>20 min</a:t>
                      </a:r>
                      <a:r>
                        <a:rPr lang="ro-RO" dirty="0"/>
                        <a:t>.</a:t>
                      </a:r>
                      <a:endParaRPr lang="en-GB" dirty="0"/>
                    </a:p>
                  </a:txBody>
                  <a:tcPr/>
                </a:tc>
                <a:tc>
                  <a:txBody>
                    <a:bodyPr/>
                    <a:lstStyle/>
                    <a:p>
                      <a:r>
                        <a:rPr lang="en-US" sz="1800" kern="1200" dirty="0">
                          <a:solidFill>
                            <a:schemeClr val="dk1"/>
                          </a:solidFill>
                          <a:effectLst/>
                          <a:latin typeface="+mn-lt"/>
                          <a:ea typeface="+mn-ea"/>
                          <a:cs typeface="+mn-cs"/>
                        </a:rPr>
                        <a:t>Test de </a:t>
                      </a:r>
                      <a:r>
                        <a:rPr lang="ro-RO" sz="1800" kern="1200" noProof="0" dirty="0">
                          <a:solidFill>
                            <a:schemeClr val="dk1"/>
                          </a:solidFill>
                          <a:effectLst/>
                          <a:latin typeface="+mn-lt"/>
                          <a:ea typeface="+mn-ea"/>
                          <a:cs typeface="+mn-cs"/>
                        </a:rPr>
                        <a:t>evaluare</a:t>
                      </a:r>
                      <a:r>
                        <a:rPr lang="en-US" sz="1800" kern="1200" dirty="0">
                          <a:solidFill>
                            <a:schemeClr val="dk1"/>
                          </a:solidFill>
                          <a:effectLst/>
                          <a:latin typeface="+mn-lt"/>
                          <a:ea typeface="+mn-ea"/>
                          <a:cs typeface="+mn-cs"/>
                        </a:rPr>
                        <a:t> </a:t>
                      </a:r>
                      <a:r>
                        <a:rPr lang="ro-RO" sz="1800" kern="1200" noProof="0" dirty="0">
                          <a:solidFill>
                            <a:schemeClr val="dk1"/>
                          </a:solidFill>
                          <a:effectLst/>
                          <a:latin typeface="+mn-lt"/>
                          <a:ea typeface="+mn-ea"/>
                          <a:cs typeface="+mn-cs"/>
                        </a:rPr>
                        <a:t>finală</a:t>
                      </a:r>
                      <a:r>
                        <a:rPr lang="en-US" sz="1800" kern="1200" dirty="0">
                          <a:solidFill>
                            <a:schemeClr val="dk1"/>
                          </a:solidFill>
                          <a:effectLst/>
                          <a:latin typeface="+mn-lt"/>
                          <a:ea typeface="+mn-ea"/>
                          <a:cs typeface="+mn-cs"/>
                        </a:rPr>
                        <a:t> </a:t>
                      </a:r>
                      <a:r>
                        <a:rPr lang="ro-RO" sz="1800" kern="1200" noProof="0" dirty="0">
                          <a:solidFill>
                            <a:schemeClr val="dk1"/>
                          </a:solidFill>
                          <a:effectLst/>
                          <a:latin typeface="+mn-lt"/>
                          <a:ea typeface="+mn-ea"/>
                          <a:cs typeface="+mn-cs"/>
                        </a:rPr>
                        <a:t>și concluzii</a:t>
                      </a:r>
                    </a:p>
                  </a:txBody>
                  <a:tcPr/>
                </a:tc>
                <a:extLst>
                  <a:ext uri="{0D108BD9-81ED-4DB2-BD59-A6C34878D82A}">
                    <a16:rowId xmlns:a16="http://schemas.microsoft.com/office/drawing/2014/main" val="2407494444"/>
                  </a:ext>
                </a:extLst>
              </a:tr>
            </a:tbl>
          </a:graphicData>
        </a:graphic>
      </p:graphicFrame>
    </p:spTree>
    <p:extLst>
      <p:ext uri="{BB962C8B-B14F-4D97-AF65-F5344CB8AC3E}">
        <p14:creationId xmlns:p14="http://schemas.microsoft.com/office/powerpoint/2010/main" val="25615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32741" y="1076138"/>
            <a:ext cx="6677657" cy="3305362"/>
          </a:xfrm>
        </p:spPr>
        <p:txBody>
          <a:bodyPr>
            <a:normAutofit/>
          </a:bodyPr>
          <a:lstStyle/>
          <a:p>
            <a:pPr marL="0" indent="0">
              <a:buNone/>
            </a:pPr>
            <a:r>
              <a:rPr lang="ro-RO" sz="2800" b="1" dirty="0">
                <a:solidFill>
                  <a:schemeClr val="tx1">
                    <a:lumMod val="65000"/>
                    <a:lumOff val="35000"/>
                  </a:schemeClr>
                </a:solidFill>
                <a:latin typeface="Century Gothic"/>
                <a:cs typeface="Century Gothic"/>
              </a:rPr>
              <a:t>Exerciții</a:t>
            </a:r>
            <a:r>
              <a:rPr lang="en-US" sz="2800" b="1" dirty="0">
                <a:solidFill>
                  <a:schemeClr val="tx1">
                    <a:lumMod val="65000"/>
                    <a:lumOff val="35000"/>
                  </a:schemeClr>
                </a:solidFill>
                <a:latin typeface="Century Gothic"/>
                <a:cs typeface="Century Gothic"/>
              </a:rPr>
              <a:t> </a:t>
            </a:r>
            <a:r>
              <a:rPr lang="ro-RO" sz="2800" b="1" dirty="0">
                <a:solidFill>
                  <a:schemeClr val="tx1">
                    <a:lumMod val="65000"/>
                    <a:lumOff val="35000"/>
                  </a:schemeClr>
                </a:solidFill>
                <a:latin typeface="Century Gothic"/>
                <a:cs typeface="Century Gothic"/>
              </a:rPr>
              <a:t>și</a:t>
            </a:r>
            <a:r>
              <a:rPr lang="en-US" sz="2800" b="1" dirty="0">
                <a:solidFill>
                  <a:schemeClr val="tx1">
                    <a:lumMod val="65000"/>
                    <a:lumOff val="35000"/>
                  </a:schemeClr>
                </a:solidFill>
                <a:latin typeface="Century Gothic"/>
                <a:cs typeface="Century Gothic"/>
              </a:rPr>
              <a:t> </a:t>
            </a:r>
            <a:r>
              <a:rPr lang="ro-RO" sz="2800" b="1" dirty="0">
                <a:solidFill>
                  <a:schemeClr val="tx1">
                    <a:lumMod val="65000"/>
                    <a:lumOff val="35000"/>
                  </a:schemeClr>
                </a:solidFill>
                <a:latin typeface="Century Gothic"/>
                <a:cs typeface="Century Gothic"/>
              </a:rPr>
              <a:t>teste</a:t>
            </a:r>
          </a:p>
          <a:p>
            <a:pPr marL="0" indent="0">
              <a:buNone/>
            </a:pPr>
            <a:endParaRPr lang="en-US" sz="2800" b="1" dirty="0">
              <a:solidFill>
                <a:schemeClr val="tx1">
                  <a:lumMod val="65000"/>
                  <a:lumOff val="35000"/>
                </a:schemeClr>
              </a:solidFill>
              <a:latin typeface="Century Gothic"/>
              <a:cs typeface="Century Gothic"/>
            </a:endParaRPr>
          </a:p>
          <a:p>
            <a:r>
              <a:rPr lang="ro-RO" sz="2800" dirty="0">
                <a:solidFill>
                  <a:schemeClr val="tx1">
                    <a:lumMod val="65000"/>
                    <a:lumOff val="35000"/>
                  </a:schemeClr>
                </a:solidFill>
                <a:latin typeface="Century Gothic"/>
                <a:cs typeface="Century Gothic"/>
              </a:rPr>
              <a:t>Pentru evaluarea publicului nostru țintă;</a:t>
            </a:r>
          </a:p>
          <a:p>
            <a:r>
              <a:rPr lang="pt-BR" sz="2800" dirty="0">
                <a:solidFill>
                  <a:schemeClr val="tx1">
                    <a:lumMod val="65000"/>
                    <a:lumOff val="35000"/>
                  </a:schemeClr>
                </a:solidFill>
                <a:latin typeface="Century Gothic"/>
                <a:cs typeface="Century Gothic"/>
              </a:rPr>
              <a:t>Pentru măsurarea rezultatelor </a:t>
            </a:r>
            <a:r>
              <a:rPr lang="ro-RO" sz="2800" dirty="0">
                <a:solidFill>
                  <a:schemeClr val="tx1">
                    <a:lumMod val="65000"/>
                    <a:lumOff val="35000"/>
                  </a:schemeClr>
                </a:solidFill>
                <a:latin typeface="Century Gothic"/>
                <a:cs typeface="Century Gothic"/>
              </a:rPr>
              <a:t>și a</a:t>
            </a:r>
            <a:r>
              <a:rPr lang="pt-BR" sz="2800" dirty="0">
                <a:solidFill>
                  <a:schemeClr val="tx1">
                    <a:lumMod val="65000"/>
                    <a:lumOff val="35000"/>
                  </a:schemeClr>
                </a:solidFill>
                <a:latin typeface="Century Gothic"/>
                <a:cs typeface="Century Gothic"/>
              </a:rPr>
              <a:t> gradului de înțelegere</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264240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132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923330"/>
          </a:xfrm>
          <a:prstGeom prst="rect">
            <a:avLst/>
          </a:prstGeom>
          <a:noFill/>
        </p:spPr>
        <p:txBody>
          <a:bodyPr wrap="square" rtlCol="0">
            <a:spAutoFit/>
          </a:bodyPr>
          <a:lstStyle/>
          <a:p>
            <a:pPr algn="ctr" rtl="0" fontAlgn="base"/>
            <a:r>
              <a:rPr lang="ro-RO" sz="5400" b="1" i="0" dirty="0">
                <a:solidFill>
                  <a:srgbClr val="000000"/>
                </a:solidFill>
                <a:effectLst/>
                <a:latin typeface="Century Gothic" panose="020B0502020202020204" pitchFamily="34" charset="0"/>
              </a:rPr>
              <a:t>Evaluarea finală</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65991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132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56213" y="1924193"/>
            <a:ext cx="5603853" cy="1754326"/>
          </a:xfrm>
          <a:prstGeom prst="rect">
            <a:avLst/>
          </a:prstGeom>
          <a:noFill/>
        </p:spPr>
        <p:txBody>
          <a:bodyPr wrap="square" rtlCol="0">
            <a:spAutoFit/>
          </a:bodyPr>
          <a:lstStyle/>
          <a:p>
            <a:pPr algn="ctr" rtl="0" fontAlgn="base"/>
            <a:r>
              <a:rPr lang="ro-RO" sz="5400" b="1" i="0" dirty="0">
                <a:solidFill>
                  <a:srgbClr val="000000"/>
                </a:solidFill>
                <a:effectLst/>
                <a:latin typeface="Century Gothic" panose="020B0502020202020204" pitchFamily="34" charset="0"/>
              </a:rPr>
              <a:t>Concluzie</a:t>
            </a:r>
            <a:r>
              <a:rPr lang="en-US" sz="5400" b="1" i="0" dirty="0">
                <a:solidFill>
                  <a:srgbClr val="000000"/>
                </a:solidFill>
                <a:effectLst/>
                <a:latin typeface="Century Gothic" panose="020B0502020202020204" pitchFamily="34" charset="0"/>
              </a:rPr>
              <a:t> </a:t>
            </a:r>
            <a:r>
              <a:rPr lang="ro-RO" sz="5400" b="1" i="0" dirty="0">
                <a:solidFill>
                  <a:srgbClr val="000000"/>
                </a:solidFill>
                <a:effectLst/>
                <a:latin typeface="Century Gothic" panose="020B0502020202020204" pitchFamily="34" charset="0"/>
              </a:rPr>
              <a:t>Discuții</a:t>
            </a:r>
            <a:endParaRPr lang="en-US" b="1" i="1" dirty="0">
              <a:solidFill>
                <a:srgbClr val="000000"/>
              </a:solidFill>
              <a:highlight>
                <a:srgbClr val="FFFF00"/>
              </a:highlight>
              <a:latin typeface="Century Gothic" panose="020B0502020202020204" pitchFamily="34" charset="0"/>
            </a:endParaRPr>
          </a:p>
        </p:txBody>
      </p:sp>
    </p:spTree>
    <p:extLst>
      <p:ext uri="{BB962C8B-B14F-4D97-AF65-F5344CB8AC3E}">
        <p14:creationId xmlns:p14="http://schemas.microsoft.com/office/powerpoint/2010/main" val="1600143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en-GB" sz="600" dirty="0">
                <a:solidFill>
                  <a:schemeClr val="bg1">
                    <a:lumMod val="50000"/>
                  </a:schemeClr>
                </a:solidFill>
              </a:rPr>
              <a:t>This Project (2019-1-RO01-KA204-063136) has been funded with support from the European Commission. This document reflects the views only of the author and the Commission cannot be held responsible for any use which might be made of the information contained herein.</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54872"/>
            <a:ext cx="5939969" cy="1143000"/>
          </a:xfrm>
        </p:spPr>
        <p:txBody>
          <a:bodyPr>
            <a:normAutofit/>
          </a:bodyPr>
          <a:lstStyle/>
          <a:p>
            <a:pPr algn="l"/>
            <a:r>
              <a:rPr lang="ro-RO" sz="2200" dirty="0">
                <a:solidFill>
                  <a:schemeClr val="tx1">
                    <a:lumMod val="65000"/>
                    <a:lumOff val="35000"/>
                  </a:schemeClr>
                </a:solidFill>
                <a:latin typeface="Century Gothic"/>
                <a:cs typeface="Century Gothic"/>
              </a:rPr>
              <a:t>Lectură și dezvoltare ulterioară</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172665" y="765022"/>
            <a:ext cx="6517313" cy="5899500"/>
          </a:xfrm>
          <a:prstGeom prst="rect">
            <a:avLst/>
          </a:prstGeom>
          <a:noFill/>
        </p:spPr>
        <p:txBody>
          <a:bodyPr wrap="square" rtlCol="0">
            <a:spAutoFit/>
          </a:bodyPr>
          <a:lstStyle/>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‘Helping People Change: Coaching with Compassion for Lifelong Learning and Growth’: Richard Boyatzis, Melvin L. Smith &amp; Ellen Van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Oosten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8"/>
              </a:rPr>
              <a:t>https://beta.prx.org/stories/287075</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‘Emotional Intelligence: Why It Can Matter More Than IQ’ : Daniel Goleman</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‘Working with Emotional Intelligence’ : Daniel Goleman</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‘Emotional Intelligence 2.0’: Travis Bradberry &amp; Jean Greaves</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Emotionally Intelligent Manager’: David Caruso &amp; Peter Salovey.</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MSCEIT Emotional Intelligence Test’: John D. Mayer, Peter Salovey &amp; David R. Caruso</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‘HBR Guide to Emotional Intelligence’: Harvard Business Review</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‘Quick Emotional Intelligence Activities for Busy Managers’: Adele Lynn </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‘EQ Applied: The Real-World Guide to Emotional Intelligence‘: Justin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Bariso</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9"/>
              </a:rPr>
              <a:t>https://www.forbes.com/sites/forbescoachescouncil/2019/06/05/empathy-from-soft-skill-to-profitable-service-differentiator/?sh=313104a17a9e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10"/>
              </a:rPr>
              <a:t>https://www.forbes.com/sites/micahsolomon/2020/02/16/yes-you-can-train-for-empathy-customer-service-employees-situational-empathy-heres-how/?sh=5b6d8eef7cb9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11"/>
              </a:rPr>
              <a:t>https://freshdesk.com/customer-service-skills/empathy-exercises-customer-support-blog/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l-GR" sz="1100" dirty="0">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634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06679"/>
            <a:ext cx="1981201" cy="6605361"/>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4" name="Picture 13"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2958352"/>
            <a:ext cx="1360129" cy="658893"/>
          </a:xfrm>
          <a:prstGeom prst="rect">
            <a:avLst/>
          </a:prstGeom>
        </p:spPr>
      </p:pic>
      <p:grpSp>
        <p:nvGrpSpPr>
          <p:cNvPr id="2" name="Grupo 1"/>
          <p:cNvGrpSpPr/>
          <p:nvPr/>
        </p:nvGrpSpPr>
        <p:grpSpPr>
          <a:xfrm>
            <a:off x="1684867" y="1346199"/>
            <a:ext cx="3553282" cy="1820334"/>
            <a:chOff x="1684867" y="1346199"/>
            <a:chExt cx="3553282" cy="1820334"/>
          </a:xfrm>
        </p:grpSpPr>
        <p:sp>
          <p:nvSpPr>
            <p:cNvPr id="8" name="Oval Callout 7"/>
            <p:cNvSpPr/>
            <p:nvPr/>
          </p:nvSpPr>
          <p:spPr>
            <a:xfrm>
              <a:off x="1684867" y="1346199"/>
              <a:ext cx="3251200" cy="1820334"/>
            </a:xfrm>
            <a:prstGeom prst="wedgeEllipseCallout">
              <a:avLst>
                <a:gd name="adj1" fmla="val 80194"/>
                <a:gd name="adj2" fmla="val 30407"/>
              </a:avLst>
            </a:prstGeom>
            <a:solidFill>
              <a:srgbClr val="E9AB27"/>
            </a:solidFill>
            <a:ln w="22225" cap="rnd">
              <a:solidFill>
                <a:schemeClr val="bg1">
                  <a:lumMod val="50000"/>
                </a:schemeClr>
              </a:solidFill>
              <a:prstDash val="sysDash"/>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93816" y="1621874"/>
              <a:ext cx="3344333" cy="830997"/>
            </a:xfrm>
            <a:prstGeom prst="rect">
              <a:avLst/>
            </a:prstGeom>
            <a:noFill/>
          </p:spPr>
          <p:txBody>
            <a:bodyPr wrap="square" rtlCol="0">
              <a:spAutoFit/>
            </a:bodyPr>
            <a:lstStyle/>
            <a:p>
              <a:r>
                <a:rPr lang="ro-RO" sz="4800" dirty="0">
                  <a:solidFill>
                    <a:schemeClr val="bg1"/>
                  </a:solidFill>
                  <a:latin typeface="Kinfolk Pro Rough"/>
                  <a:cs typeface="Kinfolk Pro Rough"/>
                </a:rPr>
                <a:t>Mulțumim!</a:t>
              </a:r>
              <a:endParaRPr lang="en-US" sz="4200" dirty="0">
                <a:solidFill>
                  <a:schemeClr val="bg1"/>
                </a:solidFill>
                <a:latin typeface="Kinfolk Pro Rough"/>
                <a:cs typeface="Kinfolk Pro Rough"/>
              </a:endParaRPr>
            </a:p>
          </p:txBody>
        </p:sp>
      </p:grpSp>
      <p:grpSp>
        <p:nvGrpSpPr>
          <p:cNvPr id="15" name="Grupo 14"/>
          <p:cNvGrpSpPr/>
          <p:nvPr/>
        </p:nvGrpSpPr>
        <p:grpSpPr>
          <a:xfrm>
            <a:off x="384893" y="5323664"/>
            <a:ext cx="6108705" cy="788035"/>
            <a:chOff x="0" y="0"/>
            <a:chExt cx="7847584" cy="806450"/>
          </a:xfrm>
        </p:grpSpPr>
        <p:pic>
          <p:nvPicPr>
            <p:cNvPr id="16" name="Imagem 15" descr="ADE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9945"/>
              <a:ext cx="749300" cy="40639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CWEP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52" y="295720"/>
              <a:ext cx="12573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descr="Mindshift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504" y="0"/>
              <a:ext cx="5905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9" descr="LABC-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506" y="242666"/>
              <a:ext cx="927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descr="CCSDE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4058" y="247651"/>
              <a:ext cx="9715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descr="SYMPLEXIS_LOGO_TRANSPARENT_BACKGROUND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060" y="169069"/>
              <a:ext cx="10287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descr="Valencia INNOHUB logo"/>
            <p:cNvPicPr>
              <a:picLocks noChangeAspect="1" noChangeArrowheads="1"/>
            </p:cNvPicPr>
            <p:nvPr/>
          </p:nvPicPr>
          <p:blipFill>
            <a:blip r:embed="rId13">
              <a:extLst>
                <a:ext uri="{28A0092B-C50C-407E-A947-70E740481C1C}">
                  <a14:useLocalDpi xmlns:a14="http://schemas.microsoft.com/office/drawing/2010/main" val="0"/>
                </a:ext>
              </a:extLst>
            </a:blip>
            <a:srcRect l="13397" t="28081" r="13477" b="27374"/>
            <a:stretch>
              <a:fillRect/>
            </a:stretch>
          </p:blipFill>
          <p:spPr bwMode="auto">
            <a:xfrm>
              <a:off x="6552184" y="141509"/>
              <a:ext cx="1295400" cy="5524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26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3548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ro-RO" dirty="0">
                <a:solidFill>
                  <a:schemeClr val="tx1">
                    <a:lumMod val="65000"/>
                    <a:lumOff val="35000"/>
                  </a:schemeClr>
                </a:solidFill>
                <a:latin typeface="Century Gothic"/>
                <a:cs typeface="Century Gothic"/>
              </a:rPr>
              <a:t>Bine ați venit</a:t>
            </a:r>
            <a:r>
              <a:rPr lang="pl-PL" dirty="0">
                <a:solidFill>
                  <a:schemeClr val="tx1">
                    <a:lumMod val="65000"/>
                    <a:lumOff val="35000"/>
                  </a:schemeClr>
                </a:solidFill>
                <a:latin typeface="Century Gothic"/>
                <a:cs typeface="Century Gothic"/>
              </a:rPr>
              <a: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EA6212AA-8DAD-4FB0-9190-355F377BCAD6}"/>
              </a:ext>
            </a:extLst>
          </p:cNvPr>
          <p:cNvPicPr>
            <a:picLocks noChangeAspect="1"/>
          </p:cNvPicPr>
          <p:nvPr/>
        </p:nvPicPr>
        <p:blipFill>
          <a:blip r:embed="rId8"/>
          <a:stretch>
            <a:fillRect/>
          </a:stretch>
        </p:blipFill>
        <p:spPr>
          <a:xfrm>
            <a:off x="801027" y="1719257"/>
            <a:ext cx="5252314" cy="3501543"/>
          </a:xfrm>
          <a:prstGeom prst="rect">
            <a:avLst/>
          </a:prstGeom>
        </p:spPr>
      </p:pic>
      <p:sp>
        <p:nvSpPr>
          <p:cNvPr id="17" name="pole tekstowe 16">
            <a:extLst>
              <a:ext uri="{FF2B5EF4-FFF2-40B4-BE49-F238E27FC236}">
                <a16:creationId xmlns:a16="http://schemas.microsoft.com/office/drawing/2014/main" id="{F1B1B87E-A3AE-4273-8198-48A573390BBE}"/>
              </a:ext>
            </a:extLst>
          </p:cNvPr>
          <p:cNvSpPr txBox="1"/>
          <p:nvPr/>
        </p:nvSpPr>
        <p:spPr>
          <a:xfrm>
            <a:off x="691287" y="5426748"/>
            <a:ext cx="5705882" cy="261610"/>
          </a:xfrm>
          <a:prstGeom prst="rect">
            <a:avLst/>
          </a:prstGeom>
          <a:noFill/>
        </p:spPr>
        <p:txBody>
          <a:bodyPr wrap="square">
            <a:spAutoFit/>
          </a:bodyPr>
          <a:lstStyle/>
          <a:p>
            <a:r>
              <a:rPr lang="pl-PL" sz="1100" dirty="0">
                <a:solidFill>
                  <a:schemeClr val="tx1">
                    <a:lumMod val="65000"/>
                    <a:lumOff val="35000"/>
                  </a:schemeClr>
                </a:solidFill>
              </a:rPr>
              <a:t>Sursa: https://www.pexels.com/pl-pl/zdjecie/zdjecie-ludzi-trzymajacych-sie-za-rece-3184421/</a:t>
            </a:r>
          </a:p>
        </p:txBody>
      </p:sp>
    </p:spTree>
    <p:extLst>
      <p:ext uri="{BB962C8B-B14F-4D97-AF65-F5344CB8AC3E}">
        <p14:creationId xmlns:p14="http://schemas.microsoft.com/office/powerpoint/2010/main" val="345104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4"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6">
            <a:alphaModFix amt="55000"/>
            <a:extLst>
              <a:ext uri="{28A0092B-C50C-407E-A947-70E740481C1C}">
                <a14:useLocalDpi xmlns:a14="http://schemas.microsoft.com/office/drawing/2010/main" val="0"/>
              </a:ext>
            </a:extLst>
          </a:blip>
          <a:srcRect l="27108" r="2931"/>
          <a:stretch/>
        </p:blipFill>
        <p:spPr>
          <a:xfrm>
            <a:off x="585842" y="196150"/>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lstStyle/>
          <a:p>
            <a:pPr algn="l"/>
            <a:r>
              <a:rPr lang="ro-RO" dirty="0">
                <a:solidFill>
                  <a:schemeClr val="tx1">
                    <a:lumMod val="65000"/>
                    <a:lumOff val="35000"/>
                  </a:schemeClr>
                </a:solidFill>
                <a:latin typeface="Century Gothic"/>
                <a:cs typeface="Century Gothic"/>
              </a:rPr>
              <a:t>Obiectivele învățării</a:t>
            </a:r>
            <a:endParaRPr lang="en-US"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274328" y="1909977"/>
            <a:ext cx="6639639" cy="4525963"/>
          </a:xfrm>
        </p:spPr>
        <p:txBody>
          <a:bodyPr>
            <a:noAutofit/>
          </a:bodyPr>
          <a:lstStyle/>
          <a:p>
            <a:r>
              <a:rPr lang="ro-RO" sz="1900" dirty="0">
                <a:solidFill>
                  <a:schemeClr val="tx1">
                    <a:lumMod val="65000"/>
                    <a:lumOff val="35000"/>
                  </a:schemeClr>
                </a:solidFill>
                <a:latin typeface="Century Gothic"/>
                <a:cs typeface="Century Gothic"/>
              </a:rPr>
              <a:t>Înțelegerea importanței abilităților sociale în inteligența emoțională;</a:t>
            </a:r>
          </a:p>
          <a:p>
            <a:r>
              <a:rPr lang="ro-RO" sz="1900" dirty="0">
                <a:solidFill>
                  <a:schemeClr val="tx1">
                    <a:lumMod val="65000"/>
                    <a:lumOff val="35000"/>
                  </a:schemeClr>
                </a:solidFill>
                <a:latin typeface="Century Gothic"/>
                <a:cs typeface="Century Gothic"/>
              </a:rPr>
              <a:t>Înțelegerea rolului empatiei la locul de muncă;</a:t>
            </a:r>
          </a:p>
          <a:p>
            <a:r>
              <a:rPr lang="ro-RO" sz="1900" dirty="0">
                <a:solidFill>
                  <a:schemeClr val="tx1">
                    <a:lumMod val="65000"/>
                    <a:lumOff val="35000"/>
                  </a:schemeClr>
                </a:solidFill>
                <a:latin typeface="Century Gothic"/>
                <a:cs typeface="Century Gothic"/>
              </a:rPr>
              <a:t>Învățarea unor tehnici de bază pentru îmbunătățirea empatiei în grupul nostru țintă de cursanți;</a:t>
            </a:r>
          </a:p>
          <a:p>
            <a:r>
              <a:rPr lang="ro-RO" sz="1900" dirty="0">
                <a:solidFill>
                  <a:schemeClr val="tx1">
                    <a:lumMod val="65000"/>
                    <a:lumOff val="35000"/>
                  </a:schemeClr>
                </a:solidFill>
                <a:latin typeface="Century Gothic"/>
                <a:cs typeface="Century Gothic"/>
              </a:rPr>
              <a:t>Abilitatea de a recunoaște și a putea da exemple de persoane empatice din grupul țintă de cursanți;</a:t>
            </a:r>
          </a:p>
          <a:p>
            <a:r>
              <a:rPr lang="ro-RO" sz="1900" dirty="0">
                <a:solidFill>
                  <a:schemeClr val="tx1">
                    <a:lumMod val="65000"/>
                    <a:lumOff val="35000"/>
                  </a:schemeClr>
                </a:solidFill>
                <a:latin typeface="Century Gothic"/>
                <a:cs typeface="Century Gothic"/>
              </a:rPr>
              <a:t>Înțelegerea modului în care conștientizarea organizațională se poate referi la grupul nostru țintă;</a:t>
            </a:r>
          </a:p>
          <a:p>
            <a:r>
              <a:rPr lang="ro-RO" sz="1900" dirty="0">
                <a:solidFill>
                  <a:schemeClr val="tx1">
                    <a:lumMod val="65000"/>
                    <a:lumOff val="35000"/>
                  </a:schemeClr>
                </a:solidFill>
                <a:latin typeface="Century Gothic"/>
                <a:cs typeface="Century Gothic"/>
              </a:rPr>
              <a:t>Exemple de planificare a acțiunilor pentru îmbunătățirea abilităților IE.</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A79A653B-7C05-4FD4-AB17-13C89AFC5DCA}"/>
              </a:ext>
            </a:extLst>
          </p:cNvPr>
          <p:cNvPicPr>
            <a:picLocks noChangeAspect="1"/>
          </p:cNvPicPr>
          <p:nvPr/>
        </p:nvPicPr>
        <p:blipFill>
          <a:blip r:embed="rId9"/>
          <a:stretch>
            <a:fillRect/>
          </a:stretch>
        </p:blipFill>
        <p:spPr>
          <a:xfrm>
            <a:off x="5286759" y="1105719"/>
            <a:ext cx="1158625" cy="772417"/>
          </a:xfrm>
          <a:prstGeom prst="rect">
            <a:avLst/>
          </a:prstGeom>
        </p:spPr>
      </p:pic>
    </p:spTree>
    <p:extLst>
      <p:ext uri="{BB962C8B-B14F-4D97-AF65-F5344CB8AC3E}">
        <p14:creationId xmlns:p14="http://schemas.microsoft.com/office/powerpoint/2010/main" val="188198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06799" y="215914"/>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ro-RO" sz="2800" dirty="0">
                <a:solidFill>
                  <a:schemeClr val="tx1">
                    <a:lumMod val="65000"/>
                    <a:lumOff val="35000"/>
                  </a:schemeClr>
                </a:solidFill>
                <a:latin typeface="Century Gothic"/>
                <a:cs typeface="Century Gothic"/>
              </a:rPr>
              <a:t>Competențe vizate prin acest modul</a:t>
            </a:r>
            <a:endParaRPr lang="en-GB" sz="2800"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657569" y="1799877"/>
            <a:ext cx="5939969" cy="1906361"/>
          </a:xfrm>
        </p:spPr>
        <p:txBody>
          <a:bodyPr>
            <a:noAutofit/>
          </a:bodyPr>
          <a:lstStyle/>
          <a:p>
            <a:r>
              <a:rPr lang="ro-RO" sz="1800" dirty="0">
                <a:solidFill>
                  <a:schemeClr val="tx1">
                    <a:lumMod val="65000"/>
                    <a:lumOff val="35000"/>
                  </a:schemeClr>
                </a:solidFill>
                <a:latin typeface="Century Gothic"/>
                <a:cs typeface="Century Gothic"/>
              </a:rPr>
              <a:t>Acceptarea punctelor de vedere ale celorlalți; </a:t>
            </a:r>
          </a:p>
          <a:p>
            <a:r>
              <a:rPr lang="ro-RO" sz="1800" dirty="0">
                <a:solidFill>
                  <a:schemeClr val="tx1">
                    <a:lumMod val="65000"/>
                    <a:lumOff val="35000"/>
                  </a:schemeClr>
                </a:solidFill>
                <a:latin typeface="Century Gothic"/>
                <a:cs typeface="Century Gothic"/>
              </a:rPr>
              <a:t>Demonstrarea empatiei și compasiunii;</a:t>
            </a:r>
          </a:p>
          <a:p>
            <a:r>
              <a:rPr lang="ro-RO" sz="1800" dirty="0">
                <a:solidFill>
                  <a:schemeClr val="tx1">
                    <a:lumMod val="65000"/>
                    <a:lumOff val="35000"/>
                  </a:schemeClr>
                </a:solidFill>
                <a:latin typeface="Century Gothic"/>
                <a:cs typeface="Century Gothic"/>
              </a:rPr>
              <a:t>Dezvoltarea relațiilor sociale pozitive;</a:t>
            </a:r>
          </a:p>
          <a:p>
            <a:r>
              <a:rPr lang="ro-RO" sz="1800" dirty="0">
                <a:solidFill>
                  <a:schemeClr val="tx1">
                    <a:lumMod val="65000"/>
                    <a:lumOff val="35000"/>
                  </a:schemeClr>
                </a:solidFill>
                <a:latin typeface="Century Gothic"/>
                <a:cs typeface="Century Gothic"/>
              </a:rPr>
              <a:t>Colaborarea și munca în echipă.</a:t>
            </a:r>
          </a:p>
          <a:p>
            <a:endParaRPr lang="en-US"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ACA1D53-DA02-49E2-9E34-E70EF56846C1}"/>
              </a:ext>
            </a:extLst>
          </p:cNvPr>
          <p:cNvPicPr>
            <a:picLocks noChangeAspect="1"/>
          </p:cNvPicPr>
          <p:nvPr/>
        </p:nvPicPr>
        <p:blipFill>
          <a:blip r:embed="rId8"/>
          <a:stretch>
            <a:fillRect/>
          </a:stretch>
        </p:blipFill>
        <p:spPr>
          <a:xfrm>
            <a:off x="3801208" y="3346011"/>
            <a:ext cx="2996698" cy="2996698"/>
          </a:xfrm>
          <a:prstGeom prst="rect">
            <a:avLst/>
          </a:prstGeom>
        </p:spPr>
      </p:pic>
    </p:spTree>
    <p:extLst>
      <p:ext uri="{BB962C8B-B14F-4D97-AF65-F5344CB8AC3E}">
        <p14:creationId xmlns:p14="http://schemas.microsoft.com/office/powerpoint/2010/main" val="369579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13229" y="145959"/>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56213" y="1674674"/>
            <a:ext cx="5603853" cy="1754326"/>
          </a:xfrm>
          <a:prstGeom prst="rect">
            <a:avLst/>
          </a:prstGeom>
          <a:noFill/>
        </p:spPr>
        <p:txBody>
          <a:bodyPr wrap="square" rtlCol="0">
            <a:spAutoFit/>
          </a:bodyPr>
          <a:lstStyle/>
          <a:p>
            <a:pPr algn="ctr" rtl="0" fontAlgn="base"/>
            <a:r>
              <a:rPr lang="ro-RO" sz="5400" b="1" i="0" dirty="0">
                <a:solidFill>
                  <a:srgbClr val="000000"/>
                </a:solidFill>
                <a:effectLst/>
                <a:latin typeface="Century Gothic" panose="020B0502020202020204" pitchFamily="34" charset="0"/>
              </a:rPr>
              <a:t>Evaluarea inițială</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17011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57200" y="288876"/>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249382" y="499130"/>
            <a:ext cx="6244216" cy="1257552"/>
          </a:xfrm>
        </p:spPr>
        <p:txBody>
          <a:bodyPr>
            <a:normAutofit lnSpcReduction="10000"/>
          </a:bodyPr>
          <a:lstStyle/>
          <a:p>
            <a:pPr marL="0" indent="0" algn="ctr">
              <a:buNone/>
            </a:pPr>
            <a:r>
              <a:rPr lang="it-IT" sz="2700" dirty="0">
                <a:solidFill>
                  <a:schemeClr val="tx1">
                    <a:lumMod val="65000"/>
                    <a:lumOff val="35000"/>
                  </a:schemeClr>
                </a:solidFill>
                <a:latin typeface="Century Gothic"/>
                <a:cs typeface="Century Gothic"/>
              </a:rPr>
              <a:t>Prezentare generală a competențelor sociale ale IE (inteligența emoțională)</a:t>
            </a:r>
            <a:endParaRPr lang="en-GB" sz="2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Content Placeholder 2">
            <a:extLst>
              <a:ext uri="{FF2B5EF4-FFF2-40B4-BE49-F238E27FC236}">
                <a16:creationId xmlns:a16="http://schemas.microsoft.com/office/drawing/2014/main" id="{D8E7C557-5F00-4371-B1B9-6AAFF9AF83A5}"/>
              </a:ext>
            </a:extLst>
          </p:cNvPr>
          <p:cNvSpPr txBox="1">
            <a:spLocks/>
          </p:cNvSpPr>
          <p:nvPr/>
        </p:nvSpPr>
        <p:spPr>
          <a:xfrm>
            <a:off x="685800" y="2037599"/>
            <a:ext cx="5939969" cy="26989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1700" dirty="0">
                <a:solidFill>
                  <a:schemeClr val="tx1">
                    <a:lumMod val="65000"/>
                    <a:lumOff val="35000"/>
                  </a:schemeClr>
                </a:solidFill>
                <a:latin typeface="Century Gothic"/>
                <a:cs typeface="Century Gothic"/>
              </a:rPr>
              <a:t>Definiția celor 2 competențe cheie ale IE</a:t>
            </a:r>
            <a:r>
              <a:rPr lang="ro-RO" sz="1700" dirty="0">
                <a:solidFill>
                  <a:schemeClr val="tx1">
                    <a:lumMod val="65000"/>
                    <a:lumOff val="35000"/>
                  </a:schemeClr>
                </a:solidFill>
                <a:latin typeface="Century Gothic"/>
                <a:cs typeface="Century Gothic"/>
              </a:rPr>
              <a:t>;</a:t>
            </a:r>
            <a:endParaRPr lang="en-GB" sz="1700" dirty="0">
              <a:solidFill>
                <a:schemeClr val="tx1">
                  <a:lumMod val="65000"/>
                  <a:lumOff val="35000"/>
                </a:schemeClr>
              </a:solidFill>
              <a:latin typeface="Century Gothic"/>
              <a:cs typeface="Century Gothic"/>
            </a:endParaRPr>
          </a:p>
          <a:p>
            <a:endParaRPr lang="en-GB" sz="1700" dirty="0">
              <a:solidFill>
                <a:schemeClr val="tx1">
                  <a:lumMod val="65000"/>
                  <a:lumOff val="35000"/>
                </a:schemeClr>
              </a:solidFill>
              <a:latin typeface="Century Gothic"/>
              <a:cs typeface="Century Gothic"/>
            </a:endParaRPr>
          </a:p>
          <a:p>
            <a:endParaRPr lang="en-GB" sz="1700" dirty="0">
              <a:solidFill>
                <a:schemeClr val="tx1">
                  <a:lumMod val="65000"/>
                  <a:lumOff val="35000"/>
                </a:schemeClr>
              </a:solidFill>
              <a:latin typeface="Century Gothic"/>
              <a:cs typeface="Century Gothic"/>
            </a:endParaRPr>
          </a:p>
          <a:p>
            <a:r>
              <a:rPr lang="it-IT" sz="1700" dirty="0">
                <a:solidFill>
                  <a:schemeClr val="tx1">
                    <a:lumMod val="65000"/>
                    <a:lumOff val="35000"/>
                  </a:schemeClr>
                </a:solidFill>
                <a:latin typeface="Century Gothic"/>
                <a:cs typeface="Century Gothic"/>
              </a:rPr>
              <a:t>Cercul de încredere al IE</a:t>
            </a:r>
            <a:r>
              <a:rPr lang="ro-RO" sz="1700" dirty="0">
                <a:solidFill>
                  <a:schemeClr val="tx1">
                    <a:lumMod val="65000"/>
                    <a:lumOff val="35000"/>
                  </a:schemeClr>
                </a:solidFill>
                <a:latin typeface="Century Gothic"/>
                <a:cs typeface="Century Gothic"/>
              </a:rPr>
              <a:t>.</a:t>
            </a:r>
            <a:endParaRPr lang="en-US" sz="1700" dirty="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76091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57200" y="288876"/>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249382" y="499130"/>
            <a:ext cx="6244216" cy="1522159"/>
          </a:xfrm>
        </p:spPr>
        <p:txBody>
          <a:bodyPr>
            <a:normAutofit/>
          </a:bodyPr>
          <a:lstStyle/>
          <a:p>
            <a:pPr marL="0" indent="0" algn="ctr">
              <a:buNone/>
            </a:pPr>
            <a:r>
              <a:rPr lang="it-IT" sz="2700" dirty="0">
                <a:solidFill>
                  <a:schemeClr val="tx1">
                    <a:lumMod val="65000"/>
                    <a:lumOff val="35000"/>
                  </a:schemeClr>
                </a:solidFill>
                <a:latin typeface="Century Gothic"/>
                <a:cs typeface="Century Gothic"/>
              </a:rPr>
              <a:t>Prezentare generală a competențelor sociale ale IE (inteligența emoțională)</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Content Placeholder 2">
            <a:extLst>
              <a:ext uri="{FF2B5EF4-FFF2-40B4-BE49-F238E27FC236}">
                <a16:creationId xmlns:a16="http://schemas.microsoft.com/office/drawing/2014/main" id="{D8E7C557-5F00-4371-B1B9-6AAFF9AF83A5}"/>
              </a:ext>
            </a:extLst>
          </p:cNvPr>
          <p:cNvSpPr txBox="1">
            <a:spLocks/>
          </p:cNvSpPr>
          <p:nvPr/>
        </p:nvSpPr>
        <p:spPr>
          <a:xfrm>
            <a:off x="685800" y="2134251"/>
            <a:ext cx="5939969" cy="6589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1700" dirty="0">
                <a:solidFill>
                  <a:schemeClr val="tx1">
                    <a:lumMod val="65000"/>
                    <a:lumOff val="35000"/>
                  </a:schemeClr>
                </a:solidFill>
                <a:latin typeface="Century Gothic"/>
                <a:cs typeface="Century Gothic"/>
              </a:rPr>
              <a:t>Definiția celor 2 competențe cheie ale IE</a:t>
            </a:r>
            <a:endParaRPr lang="en-GB" sz="1700" dirty="0">
              <a:solidFill>
                <a:schemeClr val="tx1">
                  <a:lumMod val="65000"/>
                  <a:lumOff val="35000"/>
                </a:schemeClr>
              </a:solidFill>
              <a:latin typeface="Century Gothic"/>
              <a:cs typeface="Century Gothic"/>
            </a:endParaRPr>
          </a:p>
          <a:p>
            <a:endParaRPr lang="en-GB" sz="1700" dirty="0">
              <a:solidFill>
                <a:schemeClr val="tx1">
                  <a:lumMod val="65000"/>
                  <a:lumOff val="35000"/>
                </a:schemeClr>
              </a:solidFill>
              <a:latin typeface="Century Gothic"/>
              <a:cs typeface="Century Gothic"/>
            </a:endParaRPr>
          </a:p>
          <a:p>
            <a:endParaRPr lang="en-GB" sz="1700" dirty="0">
              <a:solidFill>
                <a:schemeClr val="tx1">
                  <a:lumMod val="65000"/>
                  <a:lumOff val="35000"/>
                </a:schemeClr>
              </a:solidFill>
              <a:latin typeface="Century Gothic"/>
              <a:cs typeface="Century Gothic"/>
            </a:endParaRPr>
          </a:p>
        </p:txBody>
      </p:sp>
      <p:grpSp>
        <p:nvGrpSpPr>
          <p:cNvPr id="15" name="Ομάδα 14">
            <a:extLst>
              <a:ext uri="{FF2B5EF4-FFF2-40B4-BE49-F238E27FC236}">
                <a16:creationId xmlns:a16="http://schemas.microsoft.com/office/drawing/2014/main" id="{DD545D7B-6CEA-4952-BFA5-EDB081E7B2C9}"/>
              </a:ext>
            </a:extLst>
          </p:cNvPr>
          <p:cNvGrpSpPr/>
          <p:nvPr/>
        </p:nvGrpSpPr>
        <p:grpSpPr>
          <a:xfrm>
            <a:off x="631914" y="2984241"/>
            <a:ext cx="6047742" cy="2586534"/>
            <a:chOff x="0" y="-1"/>
            <a:chExt cx="6048374" cy="2143126"/>
          </a:xfrm>
        </p:grpSpPr>
        <p:sp>
          <p:nvSpPr>
            <p:cNvPr id="17" name="TextBox 4">
              <a:extLst>
                <a:ext uri="{FF2B5EF4-FFF2-40B4-BE49-F238E27FC236}">
                  <a16:creationId xmlns:a16="http://schemas.microsoft.com/office/drawing/2014/main" id="{53C6BBE9-CBD5-4454-85B0-CBBE7349BC4C}"/>
                </a:ext>
              </a:extLst>
            </p:cNvPr>
            <p:cNvSpPr txBox="1"/>
            <p:nvPr/>
          </p:nvSpPr>
          <p:spPr>
            <a:xfrm>
              <a:off x="0" y="134007"/>
              <a:ext cx="2169160" cy="798617"/>
            </a:xfrm>
            <a:prstGeom prst="rect">
              <a:avLst/>
            </a:prstGeom>
            <a:solidFill>
              <a:schemeClr val="bg1">
                <a:lumMod val="95000"/>
              </a:schemeClr>
            </a:solidFill>
            <a:ln w="12700">
              <a:solidFill>
                <a:schemeClr val="accent3">
                  <a:lumMod val="75000"/>
                </a:schemeClr>
              </a:solidFill>
            </a:ln>
          </p:spPr>
          <p:txBody>
            <a:bodyPr wrap="square" rtlCol="0" anchor="ctr">
              <a:spAutoFit/>
            </a:bodyPr>
            <a:lstStyle/>
            <a:p>
              <a:pPr marL="0" marR="0" algn="ctr">
                <a:lnSpc>
                  <a:spcPct val="107000"/>
                </a:lnSpc>
                <a:spcBef>
                  <a:spcPts val="0"/>
                </a:spcBef>
                <a:spcAft>
                  <a:spcPts val="300"/>
                </a:spcAft>
              </a:pPr>
              <a:r>
                <a:rPr lang="ro-RO" sz="1100" b="1" kern="1200" dirty="0">
                  <a:effectLst/>
                  <a:latin typeface="Calibri" panose="020F0502020204030204" pitchFamily="34" charset="0"/>
                  <a:ea typeface="Calibri" panose="020F0502020204030204" pitchFamily="34" charset="0"/>
                  <a:cs typeface="Times New Roman" panose="02020603050405020304" pitchFamily="18" charset="0"/>
                </a:rPr>
                <a:t>Competențele personale </a:t>
              </a:r>
              <a:r>
                <a:rPr lang="en-US" sz="1100" b="1" kern="12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ro-RO" sz="1000" kern="1200" dirty="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Abilitatea mea de a-mi conștientiza emoțiile și de a-mi gestiona comportamentul.</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6">
              <a:extLst>
                <a:ext uri="{FF2B5EF4-FFF2-40B4-BE49-F238E27FC236}">
                  <a16:creationId xmlns:a16="http://schemas.microsoft.com/office/drawing/2014/main" id="{71CE2AD4-FA65-4253-ACE2-BFCCC97BFE84}"/>
                </a:ext>
              </a:extLst>
            </p:cNvPr>
            <p:cNvSpPr txBox="1"/>
            <p:nvPr/>
          </p:nvSpPr>
          <p:spPr>
            <a:xfrm>
              <a:off x="0" y="1124926"/>
              <a:ext cx="2169160" cy="963277"/>
            </a:xfrm>
            <a:prstGeom prst="rect">
              <a:avLst/>
            </a:prstGeom>
            <a:solidFill>
              <a:schemeClr val="accent1">
                <a:lumMod val="40000"/>
                <a:lumOff val="60000"/>
              </a:schemeClr>
            </a:solidFill>
            <a:ln w="12700">
              <a:solidFill>
                <a:srgbClr val="0070C0"/>
              </a:solidFill>
            </a:ln>
          </p:spPr>
          <p:txBody>
            <a:bodyPr wrap="square" rtlCol="0" anchor="ctr">
              <a:spAutoFit/>
            </a:bodyPr>
            <a:lstStyle/>
            <a:p>
              <a:pPr marL="0" marR="0" algn="ctr">
                <a:lnSpc>
                  <a:spcPct val="107000"/>
                </a:lnSpc>
                <a:spcBef>
                  <a:spcPts val="0"/>
                </a:spcBef>
                <a:spcAft>
                  <a:spcPts val="300"/>
                </a:spcAft>
              </a:pPr>
              <a:r>
                <a:rPr lang="ro-RO"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Competențele</a:t>
              </a:r>
              <a:r>
                <a:rPr lang="en-US"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o-RO"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sociale</a:t>
              </a:r>
              <a:r>
                <a:rPr lang="en-US" sz="11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ro-RO" sz="1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Abilitatea mea de a-i înțelege pe ceilalți (inclusiv </a:t>
              </a:r>
              <a:r>
                <a:rPr lang="ro-RO" sz="10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stările lor de spirit</a:t>
              </a:r>
              <a:r>
                <a:rPr lang="ro-RO" sz="10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comportamentele și emoțiile) pentru a-mi îmbunătăți relațiile.</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Βέλος: Δεξιό 20">
              <a:extLst>
                <a:ext uri="{FF2B5EF4-FFF2-40B4-BE49-F238E27FC236}">
                  <a16:creationId xmlns:a16="http://schemas.microsoft.com/office/drawing/2014/main" id="{06182CB6-2B90-4881-B6FB-11502DD72C2D}"/>
                </a:ext>
              </a:extLst>
            </p:cNvPr>
            <p:cNvSpPr/>
            <p:nvPr/>
          </p:nvSpPr>
          <p:spPr>
            <a:xfrm>
              <a:off x="2169621" y="184143"/>
              <a:ext cx="615136" cy="487842"/>
            </a:xfrm>
            <a:prstGeom prs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Ορθογώνιο: Στρογγύλεμα γωνιών 21">
              <a:extLst>
                <a:ext uri="{FF2B5EF4-FFF2-40B4-BE49-F238E27FC236}">
                  <a16:creationId xmlns:a16="http://schemas.microsoft.com/office/drawing/2014/main" id="{C90C7580-B33E-47B2-B21F-A15C1C259E8F}"/>
                </a:ext>
              </a:extLst>
            </p:cNvPr>
            <p:cNvSpPr/>
            <p:nvPr/>
          </p:nvSpPr>
          <p:spPr>
            <a:xfrm>
              <a:off x="2816622" y="0"/>
              <a:ext cx="1507730" cy="914399"/>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ro-RO" sz="1100" b="1" kern="1200" dirty="0">
                  <a:solidFill>
                    <a:schemeClr val="tx1"/>
                  </a:solidFill>
                  <a:effectLst/>
                  <a:ea typeface="Calibri" panose="020F0502020204030204" pitchFamily="34" charset="0"/>
                  <a:cs typeface="Times New Roman" panose="02020603050405020304" pitchFamily="18" charset="0"/>
                </a:rPr>
                <a:t>Conștiința</a:t>
              </a:r>
              <a:r>
                <a:rPr lang="en-US" sz="1100" b="1" kern="1200" dirty="0">
                  <a:solidFill>
                    <a:schemeClr val="tx1"/>
                  </a:solidFill>
                  <a:effectLst/>
                  <a:ea typeface="Calibri" panose="020F0502020204030204" pitchFamily="34" charset="0"/>
                  <a:cs typeface="Times New Roman" panose="02020603050405020304" pitchFamily="18" charset="0"/>
                </a:rPr>
                <a:t> de sine</a:t>
              </a:r>
              <a:endParaRPr lang="ro-RO" sz="1100" b="1" kern="1200" dirty="0">
                <a:solidFill>
                  <a:schemeClr val="tx1"/>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300"/>
                </a:spcAft>
              </a:pPr>
              <a:r>
                <a:rPr lang="ro-RO" sz="1000" kern="1200" dirty="0">
                  <a:solidFill>
                    <a:srgbClr val="808080"/>
                  </a:solidFill>
                  <a:effectLst/>
                  <a:ea typeface="Calibri" panose="020F0502020204030204" pitchFamily="34" charset="0"/>
                  <a:cs typeface="Times New Roman" panose="02020603050405020304" pitchFamily="18" charset="0"/>
                </a:rPr>
                <a:t>Îmi percep și înțeleg cu exactitate emoțiile </a:t>
              </a:r>
              <a:r>
                <a:rPr lang="ro-RO" sz="1000" b="1" u="sng" kern="1200" dirty="0">
                  <a:solidFill>
                    <a:schemeClr val="tx1"/>
                  </a:solidFill>
                  <a:effectLst/>
                  <a:ea typeface="Calibri" panose="020F0502020204030204" pitchFamily="34" charset="0"/>
                  <a:cs typeface="Times New Roman" panose="02020603050405020304" pitchFamily="18" charset="0"/>
                </a:rPr>
                <a:t>mele</a:t>
              </a:r>
              <a:r>
                <a:rPr lang="en-US" sz="1000" kern="1200" dirty="0">
                  <a:solidFill>
                    <a:srgbClr val="808080"/>
                  </a:solidFill>
                  <a:effectLst/>
                  <a:ea typeface="Calibri" panose="020F0502020204030204" pitchFamily="34" charset="0"/>
                  <a:cs typeface="Times New Roman" panose="02020603050405020304" pitchFamily="18" charset="0"/>
                </a:rPr>
                <a:t>?</a:t>
              </a:r>
              <a:endParaRPr lang="en-GB" sz="1100" dirty="0">
                <a:effectLst/>
                <a:ea typeface="Calibri" panose="020F0502020204030204" pitchFamily="34" charset="0"/>
                <a:cs typeface="Times New Roman" panose="02020603050405020304" pitchFamily="18" charset="0"/>
              </a:endParaRPr>
            </a:p>
          </p:txBody>
        </p:sp>
        <p:sp>
          <p:nvSpPr>
            <p:cNvPr id="23" name="Ορθογώνιο: Στρογγύλεμα γωνιών 22">
              <a:extLst>
                <a:ext uri="{FF2B5EF4-FFF2-40B4-BE49-F238E27FC236}">
                  <a16:creationId xmlns:a16="http://schemas.microsoft.com/office/drawing/2014/main" id="{A7B89E73-5CE3-4603-81BA-6189D8F6DCF5}"/>
                </a:ext>
              </a:extLst>
            </p:cNvPr>
            <p:cNvSpPr/>
            <p:nvPr/>
          </p:nvSpPr>
          <p:spPr>
            <a:xfrm>
              <a:off x="4504100" y="-1"/>
              <a:ext cx="1468075" cy="94297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ro-RO" sz="1100" b="1" kern="1200" dirty="0">
                  <a:solidFill>
                    <a:schemeClr val="tx1"/>
                  </a:solidFill>
                  <a:effectLst/>
                  <a:ea typeface="Calibri" panose="020F0502020204030204" pitchFamily="34" charset="0"/>
                  <a:cs typeface="Times New Roman" panose="02020603050405020304" pitchFamily="18" charset="0"/>
                </a:rPr>
                <a:t>Autogestionarea</a:t>
              </a:r>
              <a:endParaRPr lang="en-GB" sz="1100" dirty="0">
                <a:solidFill>
                  <a:schemeClr val="tx1"/>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ro-RO" sz="1000" kern="1200" dirty="0">
                  <a:solidFill>
                    <a:srgbClr val="808080"/>
                  </a:solidFill>
                  <a:effectLst/>
                  <a:ea typeface="Calibri" panose="020F0502020204030204" pitchFamily="34" charset="0"/>
                  <a:cs typeface="Times New Roman" panose="02020603050405020304" pitchFamily="18" charset="0"/>
                </a:rPr>
                <a:t>Îmi gestionez emoțiile și comportamentele </a:t>
              </a:r>
              <a:r>
                <a:rPr lang="ro-RO" sz="1000" b="1" u="sng" kern="1200" dirty="0">
                  <a:solidFill>
                    <a:schemeClr val="tx1"/>
                  </a:solidFill>
                  <a:effectLst/>
                  <a:ea typeface="Calibri" panose="020F0502020204030204" pitchFamily="34" charset="0"/>
                  <a:cs typeface="Times New Roman" panose="02020603050405020304" pitchFamily="18" charset="0"/>
                </a:rPr>
                <a:t>mele</a:t>
              </a:r>
              <a:r>
                <a:rPr lang="ro-RO" sz="1000" kern="1200" dirty="0">
                  <a:solidFill>
                    <a:srgbClr val="808080"/>
                  </a:solidFill>
                  <a:effectLst/>
                  <a:ea typeface="Calibri" panose="020F0502020204030204" pitchFamily="34" charset="0"/>
                  <a:cs typeface="Times New Roman" panose="02020603050405020304" pitchFamily="18" charset="0"/>
                </a:rPr>
                <a:t> în mod productiv</a:t>
              </a:r>
              <a:r>
                <a:rPr lang="en-US" sz="1000" kern="1200" dirty="0">
                  <a:solidFill>
                    <a:srgbClr val="808080"/>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24" name="Ορθογώνιο: Στρογγύλεμα γωνιών 23">
              <a:extLst>
                <a:ext uri="{FF2B5EF4-FFF2-40B4-BE49-F238E27FC236}">
                  <a16:creationId xmlns:a16="http://schemas.microsoft.com/office/drawing/2014/main" id="{03B2D2E6-3F6C-4510-A3A9-8F57D7C0F750}"/>
                </a:ext>
              </a:extLst>
            </p:cNvPr>
            <p:cNvSpPr/>
            <p:nvPr/>
          </p:nvSpPr>
          <p:spPr>
            <a:xfrm>
              <a:off x="2811613" y="1009329"/>
              <a:ext cx="1512738" cy="1133796"/>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ro-RO" sz="1100" b="1" kern="1200" dirty="0">
                  <a:solidFill>
                    <a:srgbClr val="000000"/>
                  </a:solidFill>
                  <a:effectLst/>
                  <a:ea typeface="Calibri" panose="020F0502020204030204" pitchFamily="34" charset="0"/>
                  <a:cs typeface="Times New Roman" panose="02020603050405020304" pitchFamily="18" charset="0"/>
                </a:rPr>
                <a:t>Conștientizarea</a:t>
              </a:r>
              <a:r>
                <a:rPr lang="en-US" sz="1100" b="1" kern="1200" dirty="0">
                  <a:solidFill>
                    <a:srgbClr val="000000"/>
                  </a:solidFill>
                  <a:effectLst/>
                  <a:ea typeface="Calibri" panose="020F0502020204030204" pitchFamily="34" charset="0"/>
                  <a:cs typeface="Times New Roman" panose="02020603050405020304" pitchFamily="18" charset="0"/>
                </a:rPr>
                <a:t> </a:t>
              </a:r>
              <a:r>
                <a:rPr lang="ro-RO" sz="1100" b="1" kern="1200" dirty="0">
                  <a:solidFill>
                    <a:srgbClr val="000000"/>
                  </a:solidFill>
                  <a:effectLst/>
                  <a:ea typeface="Calibri" panose="020F0502020204030204" pitchFamily="34" charset="0"/>
                  <a:cs typeface="Times New Roman" panose="02020603050405020304" pitchFamily="18" charset="0"/>
                </a:rPr>
                <a:t>socială</a:t>
              </a:r>
            </a:p>
            <a:p>
              <a:pPr marL="0" marR="0" algn="ctr">
                <a:lnSpc>
                  <a:spcPct val="107000"/>
                </a:lnSpc>
                <a:spcBef>
                  <a:spcPts val="0"/>
                </a:spcBef>
                <a:spcAft>
                  <a:spcPts val="300"/>
                </a:spcAft>
              </a:pPr>
              <a:r>
                <a:rPr lang="ro-RO" sz="1000" kern="1200" dirty="0">
                  <a:solidFill>
                    <a:srgbClr val="000000"/>
                  </a:solidFill>
                  <a:effectLst/>
                  <a:ea typeface="Calibri" panose="020F0502020204030204" pitchFamily="34" charset="0"/>
                  <a:cs typeface="Times New Roman" panose="02020603050405020304" pitchFamily="18" charset="0"/>
                </a:rPr>
                <a:t>Percep și înțeleg cu exactitate emoțiile și comportamentele </a:t>
              </a:r>
              <a:r>
                <a:rPr lang="ro-RO" sz="1000" b="1" u="sng" kern="1200" dirty="0">
                  <a:solidFill>
                    <a:srgbClr val="000000"/>
                  </a:solidFill>
                  <a:effectLst/>
                  <a:ea typeface="Calibri" panose="020F0502020204030204" pitchFamily="34" charset="0"/>
                  <a:cs typeface="Times New Roman" panose="02020603050405020304" pitchFamily="18" charset="0"/>
                </a:rPr>
                <a:t>altora</a:t>
              </a:r>
              <a:r>
                <a:rPr lang="en-US" sz="1000" kern="1200" dirty="0">
                  <a:solidFill>
                    <a:srgbClr val="000000"/>
                  </a:solidFill>
                  <a:effectLst/>
                  <a:ea typeface="Calibri" panose="020F0502020204030204" pitchFamily="34" charset="0"/>
                  <a:cs typeface="Times New Roman" panose="02020603050405020304" pitchFamily="18" charset="0"/>
                </a:rPr>
                <a:t>?</a:t>
              </a:r>
              <a:endParaRPr lang="en-GB" sz="1100" dirty="0">
                <a:effectLst/>
                <a:ea typeface="Calibri" panose="020F0502020204030204" pitchFamily="34" charset="0"/>
                <a:cs typeface="Times New Roman" panose="02020603050405020304" pitchFamily="18" charset="0"/>
              </a:endParaRPr>
            </a:p>
          </p:txBody>
        </p:sp>
        <p:sp>
          <p:nvSpPr>
            <p:cNvPr id="25" name="Ορθογώνιο: Στρογγύλεμα γωνιών 24">
              <a:extLst>
                <a:ext uri="{FF2B5EF4-FFF2-40B4-BE49-F238E27FC236}">
                  <a16:creationId xmlns:a16="http://schemas.microsoft.com/office/drawing/2014/main" id="{6D407766-80C8-43D9-92D3-649F6EEC7FDB}"/>
                </a:ext>
              </a:extLst>
            </p:cNvPr>
            <p:cNvSpPr/>
            <p:nvPr/>
          </p:nvSpPr>
          <p:spPr>
            <a:xfrm>
              <a:off x="4503421" y="1009798"/>
              <a:ext cx="1544953" cy="1133327"/>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300"/>
                </a:spcAft>
              </a:pPr>
              <a:r>
                <a:rPr lang="ro-RO" sz="1100" b="1" kern="1200" dirty="0">
                  <a:solidFill>
                    <a:srgbClr val="000000"/>
                  </a:solidFill>
                  <a:effectLst/>
                  <a:ea typeface="Calibri" panose="020F0502020204030204" pitchFamily="34" charset="0"/>
                  <a:cs typeface="Times New Roman" panose="02020603050405020304" pitchFamily="18" charset="0"/>
                </a:rPr>
                <a:t>Managementul relațiilor sociale</a:t>
              </a:r>
              <a:endParaRPr lang="ro-RO"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ro-RO" sz="1000" kern="1200" dirty="0">
                  <a:solidFill>
                    <a:srgbClr val="000000"/>
                  </a:solidFill>
                  <a:effectLst/>
                  <a:ea typeface="Calibri" panose="020F0502020204030204" pitchFamily="34" charset="0"/>
                  <a:cs typeface="Times New Roman" panose="02020603050405020304" pitchFamily="18" charset="0"/>
                </a:rPr>
                <a:t>Cum îi afectez pe </a:t>
              </a:r>
              <a:r>
                <a:rPr lang="ro-RO" sz="1000" b="1" u="sng" kern="1200" dirty="0">
                  <a:solidFill>
                    <a:srgbClr val="000000"/>
                  </a:solidFill>
                  <a:effectLst/>
                  <a:ea typeface="Calibri" panose="020F0502020204030204" pitchFamily="34" charset="0"/>
                  <a:cs typeface="Times New Roman" panose="02020603050405020304" pitchFamily="18" charset="0"/>
                </a:rPr>
                <a:t>ceilalți</a:t>
              </a:r>
              <a:r>
                <a:rPr lang="en-US" sz="1000" kern="1200" dirty="0">
                  <a:solidFill>
                    <a:srgbClr val="000000"/>
                  </a:solidFill>
                  <a:effectLst/>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ro-RO" sz="1000" kern="1200" dirty="0">
                  <a:solidFill>
                    <a:srgbClr val="000000"/>
                  </a:solidFill>
                  <a:effectLst/>
                  <a:ea typeface="Calibri" panose="020F0502020204030204" pitchFamily="34" charset="0"/>
                  <a:cs typeface="Times New Roman" panose="02020603050405020304" pitchFamily="18" charset="0"/>
                </a:rPr>
                <a:t>Lucrez eficient cu </a:t>
              </a:r>
              <a:r>
                <a:rPr lang="ro-RO" sz="1000" b="1" u="sng" kern="1200" dirty="0">
                  <a:solidFill>
                    <a:srgbClr val="000000"/>
                  </a:solidFill>
                  <a:effectLst/>
                  <a:ea typeface="Calibri" panose="020F0502020204030204" pitchFamily="34" charset="0"/>
                  <a:cs typeface="Times New Roman" panose="02020603050405020304" pitchFamily="18" charset="0"/>
                </a:rPr>
                <a:t>ceilalți</a:t>
              </a:r>
              <a:r>
                <a:rPr lang="en-US" sz="1000" kern="1200" dirty="0">
                  <a:solidFill>
                    <a:srgbClr val="000000"/>
                  </a:solidFill>
                  <a:effectLst/>
                  <a:ea typeface="Calibri" panose="020F0502020204030204" pitchFamily="34" charset="0"/>
                  <a:cs typeface="Times New Roman" panose="02020603050405020304" pitchFamily="18" charset="0"/>
                </a:rPr>
                <a:t>?</a:t>
              </a:r>
              <a:endParaRPr lang="en-GB" sz="1100" dirty="0">
                <a:effectLst/>
                <a:ea typeface="Calibri" panose="020F0502020204030204" pitchFamily="34" charset="0"/>
                <a:cs typeface="Times New Roman" panose="02020603050405020304" pitchFamily="18" charset="0"/>
              </a:endParaRPr>
            </a:p>
          </p:txBody>
        </p:sp>
        <p:sp>
          <p:nvSpPr>
            <p:cNvPr id="26" name="Βέλος: Δεξιό 25">
              <a:extLst>
                <a:ext uri="{FF2B5EF4-FFF2-40B4-BE49-F238E27FC236}">
                  <a16:creationId xmlns:a16="http://schemas.microsoft.com/office/drawing/2014/main" id="{3DBCD767-F3F9-47CC-AD81-8FCE45C290EB}"/>
                </a:ext>
              </a:extLst>
            </p:cNvPr>
            <p:cNvSpPr/>
            <p:nvPr/>
          </p:nvSpPr>
          <p:spPr>
            <a:xfrm>
              <a:off x="2169621" y="1221929"/>
              <a:ext cx="615136" cy="487842"/>
            </a:xfrm>
            <a:prstGeom prst="rightArrow">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spTree>
    <p:extLst>
      <p:ext uri="{BB962C8B-B14F-4D97-AF65-F5344CB8AC3E}">
        <p14:creationId xmlns:p14="http://schemas.microsoft.com/office/powerpoint/2010/main" val="247993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457200" y="288876"/>
            <a:ext cx="6397170" cy="6310203"/>
          </a:xfrm>
          <a:prstGeom prst="rect">
            <a:avLst/>
          </a:prstGeom>
        </p:spPr>
      </p:pic>
      <p:sp>
        <p:nvSpPr>
          <p:cNvPr id="12" name="Rectangle 11"/>
          <p:cNvSpPr/>
          <p:nvPr/>
        </p:nvSpPr>
        <p:spPr>
          <a:xfrm>
            <a:off x="2658533" y="6342709"/>
            <a:ext cx="3801533" cy="369332"/>
          </a:xfrm>
          <a:prstGeom prst="rect">
            <a:avLst/>
          </a:prstGeom>
        </p:spPr>
        <p:txBody>
          <a:bodyPr wrap="square">
            <a:spAutoFit/>
          </a:bodyPr>
          <a:lstStyle/>
          <a:p>
            <a:pPr algn="just"/>
            <a:r>
              <a:rPr lang="ro-RO" sz="600" dirty="0">
                <a:solidFill>
                  <a:schemeClr val="bg1">
                    <a:lumMod val="50000"/>
                  </a:schemeClr>
                </a:solidFill>
              </a:rPr>
              <a:t>Acest proiect (2019-1-RO01-KA204-063136) a fost finanțat cu sprijinul Comisiei Europene. Această publicație reflectă numai punctul de vedere al autorului, iar Comisia nu poate fi trasă la răspundere pentru orice utilizare a informațiilor conținute în aceasta</a:t>
            </a:r>
            <a:r>
              <a:rPr lang="en-GB" sz="600" dirty="0">
                <a:solidFill>
                  <a:schemeClr val="bg1">
                    <a:lumMod val="50000"/>
                  </a:schemeClr>
                </a:solidFill>
              </a:rPr>
              <a:t>.</a:t>
            </a:r>
            <a:endParaRPr lang="pt-PT" sz="600" dirty="0">
              <a:solidFill>
                <a:schemeClr val="bg1">
                  <a:lumMod val="50000"/>
                </a:schemeClr>
              </a:solidFill>
            </a:endParaRPr>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249382" y="499130"/>
            <a:ext cx="6697742" cy="1165805"/>
          </a:xfrm>
        </p:spPr>
        <p:txBody>
          <a:bodyPr>
            <a:normAutofit/>
          </a:bodyPr>
          <a:lstStyle/>
          <a:p>
            <a:pPr marL="0" indent="0">
              <a:buNone/>
            </a:pPr>
            <a:r>
              <a:rPr lang="en-GB" sz="2700" dirty="0">
                <a:solidFill>
                  <a:schemeClr val="tx1">
                    <a:lumMod val="65000"/>
                    <a:lumOff val="35000"/>
                  </a:schemeClr>
                </a:solidFill>
                <a:latin typeface="Century Gothic"/>
                <a:cs typeface="Century Gothic"/>
              </a:rPr>
              <a:t>Overview of the Social Competences in Emotional Intelligence</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4" name="Content Placeholder 2">
            <a:extLst>
              <a:ext uri="{FF2B5EF4-FFF2-40B4-BE49-F238E27FC236}">
                <a16:creationId xmlns:a16="http://schemas.microsoft.com/office/drawing/2014/main" id="{D8E7C557-5F00-4371-B1B9-6AAFF9AF83A5}"/>
              </a:ext>
            </a:extLst>
          </p:cNvPr>
          <p:cNvSpPr txBox="1">
            <a:spLocks/>
          </p:cNvSpPr>
          <p:nvPr/>
        </p:nvSpPr>
        <p:spPr>
          <a:xfrm>
            <a:off x="653606" y="1496462"/>
            <a:ext cx="5939969" cy="9592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o-RO" sz="1700" dirty="0">
                <a:solidFill>
                  <a:schemeClr val="tx1">
                    <a:lumMod val="65000"/>
                    <a:lumOff val="35000"/>
                  </a:schemeClr>
                </a:solidFill>
                <a:latin typeface="Century Gothic"/>
                <a:cs typeface="Century Gothic"/>
              </a:rPr>
              <a:t>Cercul de încredere al IE:</a:t>
            </a:r>
            <a:endParaRPr lang="en-US" sz="1700" dirty="0">
              <a:solidFill>
                <a:schemeClr val="tx1">
                  <a:lumMod val="65000"/>
                  <a:lumOff val="35000"/>
                </a:schemeClr>
              </a:solidFill>
              <a:latin typeface="Century Gothic"/>
              <a:cs typeface="Century Gothic"/>
            </a:endParaRPr>
          </a:p>
        </p:txBody>
      </p:sp>
      <p:grpSp>
        <p:nvGrpSpPr>
          <p:cNvPr id="15" name="Ομάδα 14">
            <a:extLst>
              <a:ext uri="{FF2B5EF4-FFF2-40B4-BE49-F238E27FC236}">
                <a16:creationId xmlns:a16="http://schemas.microsoft.com/office/drawing/2014/main" id="{9895E5C5-2B1E-4988-B3DB-7BA3F9690F05}"/>
              </a:ext>
            </a:extLst>
          </p:cNvPr>
          <p:cNvGrpSpPr/>
          <p:nvPr/>
        </p:nvGrpSpPr>
        <p:grpSpPr>
          <a:xfrm>
            <a:off x="1475183" y="1875189"/>
            <a:ext cx="4186083" cy="4295774"/>
            <a:chOff x="48130" y="67603"/>
            <a:chExt cx="4764654" cy="4954449"/>
          </a:xfrm>
        </p:grpSpPr>
        <p:sp>
          <p:nvSpPr>
            <p:cNvPr id="17" name="Οβάλ 16">
              <a:extLst>
                <a:ext uri="{FF2B5EF4-FFF2-40B4-BE49-F238E27FC236}">
                  <a16:creationId xmlns:a16="http://schemas.microsoft.com/office/drawing/2014/main" id="{B9F6AE8E-D074-47A9-A70A-4ADFD29B1F1C}"/>
                </a:ext>
              </a:extLst>
            </p:cNvPr>
            <p:cNvSpPr/>
            <p:nvPr/>
          </p:nvSpPr>
          <p:spPr>
            <a:xfrm>
              <a:off x="48130" y="67603"/>
              <a:ext cx="4764654" cy="495444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0" name="Οβάλ 19">
              <a:extLst>
                <a:ext uri="{FF2B5EF4-FFF2-40B4-BE49-F238E27FC236}">
                  <a16:creationId xmlns:a16="http://schemas.microsoft.com/office/drawing/2014/main" id="{428A39CB-FA7A-4644-A486-C8D2E70425A9}"/>
                </a:ext>
              </a:extLst>
            </p:cNvPr>
            <p:cNvSpPr/>
            <p:nvPr/>
          </p:nvSpPr>
          <p:spPr>
            <a:xfrm>
              <a:off x="581935" y="666387"/>
              <a:ext cx="3663102" cy="3781586"/>
            </a:xfrm>
            <a:prstGeom prst="ellipse">
              <a:avLst/>
            </a:prstGeom>
            <a:solidFill>
              <a:srgbClr val="7E00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1" name="TextBox 4">
              <a:extLst>
                <a:ext uri="{FF2B5EF4-FFF2-40B4-BE49-F238E27FC236}">
                  <a16:creationId xmlns:a16="http://schemas.microsoft.com/office/drawing/2014/main" id="{896E7D15-408B-4FD8-BDEA-355FE1BFE175}"/>
                </a:ext>
              </a:extLst>
            </p:cNvPr>
            <p:cNvSpPr txBox="1"/>
            <p:nvPr/>
          </p:nvSpPr>
          <p:spPr>
            <a:xfrm>
              <a:off x="1440809" y="231785"/>
              <a:ext cx="1677996" cy="341042"/>
            </a:xfrm>
            <a:prstGeom prst="rect">
              <a:avLst/>
            </a:prstGeom>
            <a:solidFill>
              <a:schemeClr val="accent2">
                <a:lumMod val="75000"/>
              </a:schemeClr>
            </a:solidFill>
          </p:spPr>
          <p:txBody>
            <a:bodyPr wrap="square" rtlCol="0">
              <a:noAutofit/>
            </a:bodyPr>
            <a:lstStyle/>
            <a:p>
              <a:pPr marL="0" marR="0" algn="ctr">
                <a:lnSpc>
                  <a:spcPct val="107000"/>
                </a:lnSpc>
                <a:spcBef>
                  <a:spcPts val="0"/>
                </a:spcBef>
                <a:spcAft>
                  <a:spcPts val="800"/>
                </a:spcAft>
              </a:pPr>
              <a:r>
                <a:rPr lang="ro-RO"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Managementul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5">
              <a:extLst>
                <a:ext uri="{FF2B5EF4-FFF2-40B4-BE49-F238E27FC236}">
                  <a16:creationId xmlns:a16="http://schemas.microsoft.com/office/drawing/2014/main" id="{03CABF86-8473-41D8-A817-D3C00441171B}"/>
                </a:ext>
              </a:extLst>
            </p:cNvPr>
            <p:cNvSpPr txBox="1"/>
            <p:nvPr/>
          </p:nvSpPr>
          <p:spPr>
            <a:xfrm>
              <a:off x="1624244" y="830474"/>
              <a:ext cx="1581734" cy="376654"/>
            </a:xfrm>
            <a:prstGeom prst="rect">
              <a:avLst/>
            </a:prstGeom>
            <a:solidFill>
              <a:srgbClr val="7E0018"/>
            </a:solidFill>
          </p:spPr>
          <p:txBody>
            <a:bodyPr wrap="square" rtlCol="0">
              <a:noAutofit/>
            </a:bodyPr>
            <a:lstStyle/>
            <a:p>
              <a:pPr marL="0" marR="0" algn="ctr">
                <a:lnSpc>
                  <a:spcPct val="107000"/>
                </a:lnSpc>
                <a:spcBef>
                  <a:spcPts val="0"/>
                </a:spcBef>
                <a:spcAft>
                  <a:spcPts val="800"/>
                </a:spcAft>
              </a:pPr>
              <a:r>
                <a:rPr lang="ro-RO" sz="16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Conștientizare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Οβάλ 22">
              <a:extLst>
                <a:ext uri="{FF2B5EF4-FFF2-40B4-BE49-F238E27FC236}">
                  <a16:creationId xmlns:a16="http://schemas.microsoft.com/office/drawing/2014/main" id="{B80954E2-F0C6-42A6-A5BD-E423FA60EBB1}"/>
                </a:ext>
              </a:extLst>
            </p:cNvPr>
            <p:cNvSpPr/>
            <p:nvPr/>
          </p:nvSpPr>
          <p:spPr>
            <a:xfrm>
              <a:off x="1192137" y="1216881"/>
              <a:ext cx="2484969" cy="2627504"/>
            </a:xfrm>
            <a:prstGeom prst="ellipse">
              <a:avLst/>
            </a:prstGeom>
            <a:solidFill>
              <a:srgbClr val="F9AF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4" name="TextBox 6">
              <a:extLst>
                <a:ext uri="{FF2B5EF4-FFF2-40B4-BE49-F238E27FC236}">
                  <a16:creationId xmlns:a16="http://schemas.microsoft.com/office/drawing/2014/main" id="{E84AC204-93F7-4FA3-B90D-3E857417998B}"/>
                </a:ext>
              </a:extLst>
            </p:cNvPr>
            <p:cNvSpPr txBox="1"/>
            <p:nvPr/>
          </p:nvSpPr>
          <p:spPr>
            <a:xfrm>
              <a:off x="1946397" y="1401113"/>
              <a:ext cx="795655" cy="338394"/>
            </a:xfrm>
            <a:prstGeom prst="rect">
              <a:avLst/>
            </a:prstGeom>
            <a:solidFill>
              <a:srgbClr val="F9AF2B"/>
            </a:solidFill>
          </p:spPr>
          <p:txBody>
            <a:bodyPr wrap="square" rtlCol="0">
              <a:noAutofit/>
            </a:bodyPr>
            <a:lstStyle/>
            <a:p>
              <a:pPr marL="0" marR="0" algn="ctr">
                <a:lnSpc>
                  <a:spcPct val="107000"/>
                </a:lnSpc>
                <a:spcBef>
                  <a:spcPts val="0"/>
                </a:spcBef>
                <a:spcAft>
                  <a:spcPts val="800"/>
                </a:spcAft>
              </a:pPr>
              <a:r>
                <a:rPr lang="ro-RO"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a:t>
              </a:r>
              <a:r>
                <a:rPr lang="ro-RO"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Οβάλ 24">
              <a:extLst>
                <a:ext uri="{FF2B5EF4-FFF2-40B4-BE49-F238E27FC236}">
                  <a16:creationId xmlns:a16="http://schemas.microsoft.com/office/drawing/2014/main" id="{00FFDDF0-9459-4642-B977-272D797149D1}"/>
                </a:ext>
              </a:extLst>
            </p:cNvPr>
            <p:cNvSpPr/>
            <p:nvPr/>
          </p:nvSpPr>
          <p:spPr>
            <a:xfrm>
              <a:off x="1688305" y="1748029"/>
              <a:ext cx="1538288" cy="1498600"/>
            </a:xfrm>
            <a:prstGeom prst="ellipse">
              <a:avLst/>
            </a:prstGeom>
            <a:solidFill>
              <a:srgbClr val="E22A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6" name="TextBox 9">
              <a:extLst>
                <a:ext uri="{FF2B5EF4-FFF2-40B4-BE49-F238E27FC236}">
                  <a16:creationId xmlns:a16="http://schemas.microsoft.com/office/drawing/2014/main" id="{18593F91-B496-4652-89E0-F40767F8B084}"/>
                </a:ext>
              </a:extLst>
            </p:cNvPr>
            <p:cNvSpPr txBox="1"/>
            <p:nvPr/>
          </p:nvSpPr>
          <p:spPr>
            <a:xfrm>
              <a:off x="1776609" y="3246630"/>
              <a:ext cx="1360806" cy="382396"/>
            </a:xfrm>
            <a:prstGeom prst="rect">
              <a:avLst/>
            </a:prstGeom>
            <a:solidFill>
              <a:srgbClr val="F9AF2B"/>
            </a:solidFill>
          </p:spPr>
          <p:txBody>
            <a:bodyPr wrap="square" rtlCol="0">
              <a:noAutofit/>
            </a:bodyPr>
            <a:lstStyle/>
            <a:p>
              <a:pPr marL="0" marR="0" algn="ctr">
                <a:lnSpc>
                  <a:spcPct val="107000"/>
                </a:lnSpc>
                <a:spcBef>
                  <a:spcPts val="0"/>
                </a:spcBef>
                <a:spcAft>
                  <a:spcPts val="800"/>
                </a:spcAft>
              </a:pPr>
              <a:r>
                <a:rPr lang="ro-RO"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gestionare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10">
              <a:extLst>
                <a:ext uri="{FF2B5EF4-FFF2-40B4-BE49-F238E27FC236}">
                  <a16:creationId xmlns:a16="http://schemas.microsoft.com/office/drawing/2014/main" id="{4974796D-D763-49AC-A841-71F809588CA1}"/>
                </a:ext>
              </a:extLst>
            </p:cNvPr>
            <p:cNvSpPr txBox="1"/>
            <p:nvPr/>
          </p:nvSpPr>
          <p:spPr>
            <a:xfrm>
              <a:off x="1790849" y="3878461"/>
              <a:ext cx="1405255" cy="416518"/>
            </a:xfrm>
            <a:prstGeom prst="rect">
              <a:avLst/>
            </a:prstGeom>
            <a:solidFill>
              <a:srgbClr val="7E0018"/>
            </a:solidFill>
          </p:spPr>
          <p:txBody>
            <a:bodyPr wrap="square" rtlCol="0">
              <a:noAutofit/>
            </a:bodyPr>
            <a:lstStyle/>
            <a:p>
              <a:pPr marL="0" marR="0" algn="ctr">
                <a:lnSpc>
                  <a:spcPct val="107000"/>
                </a:lnSpc>
                <a:spcBef>
                  <a:spcPts val="0"/>
                </a:spcBef>
                <a:spcAft>
                  <a:spcPts val="800"/>
                </a:spcAft>
              </a:pPr>
              <a:r>
                <a:rPr lang="ro-RO" sz="16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socială</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11">
              <a:extLst>
                <a:ext uri="{FF2B5EF4-FFF2-40B4-BE49-F238E27FC236}">
                  <a16:creationId xmlns:a16="http://schemas.microsoft.com/office/drawing/2014/main" id="{282092E5-C392-441C-8BFF-C41815EF1172}"/>
                </a:ext>
              </a:extLst>
            </p:cNvPr>
            <p:cNvSpPr txBox="1"/>
            <p:nvPr/>
          </p:nvSpPr>
          <p:spPr>
            <a:xfrm>
              <a:off x="1621088" y="4516097"/>
              <a:ext cx="1713230" cy="341772"/>
            </a:xfrm>
            <a:prstGeom prst="rect">
              <a:avLst/>
            </a:prstGeom>
            <a:solidFill>
              <a:schemeClr val="accent2">
                <a:lumMod val="75000"/>
              </a:schemeClr>
            </a:solidFill>
          </p:spPr>
          <p:txBody>
            <a:bodyPr wrap="square" rtlCol="0">
              <a:noAutofit/>
            </a:bodyPr>
            <a:lstStyle/>
            <a:p>
              <a:pPr marL="0" marR="0" algn="ctr">
                <a:lnSpc>
                  <a:spcPct val="107000"/>
                </a:lnSpc>
                <a:spcBef>
                  <a:spcPts val="0"/>
                </a:spcBef>
                <a:spcAft>
                  <a:spcPts val="800"/>
                </a:spcAft>
              </a:pPr>
              <a:r>
                <a:rPr lang="ro-RO" sz="1600" b="1" dirty="0">
                  <a:latin typeface="Calibri" panose="020F0502020204030204" pitchFamily="34" charset="0"/>
                  <a:ea typeface="Calibri" panose="020F0502020204030204" pitchFamily="34" charset="0"/>
                  <a:cs typeface="Times New Roman" panose="02020603050405020304" pitchFamily="18" charset="0"/>
                </a:rPr>
                <a:t>r</a:t>
              </a:r>
              <a:r>
                <a:rPr lang="ro-RO" sz="1600" b="1" dirty="0">
                  <a:effectLst/>
                  <a:latin typeface="Calibri" panose="020F0502020204030204" pitchFamily="34" charset="0"/>
                  <a:ea typeface="Calibri" panose="020F0502020204030204" pitchFamily="34" charset="0"/>
                  <a:cs typeface="Times New Roman" panose="02020603050405020304" pitchFamily="18" charset="0"/>
                </a:rPr>
                <a:t>elațiilor</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7">
              <a:extLst>
                <a:ext uri="{FF2B5EF4-FFF2-40B4-BE49-F238E27FC236}">
                  <a16:creationId xmlns:a16="http://schemas.microsoft.com/office/drawing/2014/main" id="{23D4DD48-292B-49C5-B5D0-51D68A2FD57E}"/>
                </a:ext>
              </a:extLst>
            </p:cNvPr>
            <p:cNvSpPr txBox="1"/>
            <p:nvPr/>
          </p:nvSpPr>
          <p:spPr>
            <a:xfrm>
              <a:off x="1841208" y="2205265"/>
              <a:ext cx="1192536" cy="396635"/>
            </a:xfrm>
            <a:prstGeom prst="rect">
              <a:avLst/>
            </a:prstGeom>
            <a:solidFill>
              <a:srgbClr val="E22A49"/>
            </a:solidFill>
          </p:spPr>
          <p:txBody>
            <a:bodyPr wrap="square" rtlCol="0">
              <a:noAutofit/>
            </a:bodyPr>
            <a:lstStyle/>
            <a:p>
              <a:pPr marL="0" marR="0" algn="ctr">
                <a:lnSpc>
                  <a:spcPct val="107000"/>
                </a:lnSpc>
                <a:spcBef>
                  <a:spcPts val="0"/>
                </a:spcBef>
                <a:spcAft>
                  <a:spcPts val="800"/>
                </a:spcAft>
              </a:pPr>
              <a:r>
                <a:rPr lang="ro-RO" sz="16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Conștiința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8">
              <a:extLst>
                <a:ext uri="{FF2B5EF4-FFF2-40B4-BE49-F238E27FC236}">
                  <a16:creationId xmlns:a16="http://schemas.microsoft.com/office/drawing/2014/main" id="{7891B087-C15E-45D3-89E9-EDE9B4335883}"/>
                </a:ext>
              </a:extLst>
            </p:cNvPr>
            <p:cNvSpPr txBox="1"/>
            <p:nvPr/>
          </p:nvSpPr>
          <p:spPr>
            <a:xfrm>
              <a:off x="1936304" y="2666457"/>
              <a:ext cx="1072963" cy="394950"/>
            </a:xfrm>
            <a:prstGeom prst="rect">
              <a:avLst/>
            </a:prstGeom>
            <a:solidFill>
              <a:srgbClr val="E22A49"/>
            </a:solidFill>
          </p:spPr>
          <p:txBody>
            <a:bodyPr wrap="square" rtlCol="0">
              <a:noAutofit/>
            </a:bodyPr>
            <a:lstStyle/>
            <a:p>
              <a:pPr marL="0" marR="0" algn="ctr">
                <a:lnSpc>
                  <a:spcPct val="107000"/>
                </a:lnSpc>
                <a:spcBef>
                  <a:spcPts val="0"/>
                </a:spcBef>
                <a:spcAft>
                  <a:spcPts val="800"/>
                </a:spcAft>
              </a:pPr>
              <a:r>
                <a:rPr lang="ro-RO" sz="16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sine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Βέλος: Δεξιό 30">
              <a:extLst>
                <a:ext uri="{FF2B5EF4-FFF2-40B4-BE49-F238E27FC236}">
                  <a16:creationId xmlns:a16="http://schemas.microsoft.com/office/drawing/2014/main" id="{C6AB19D2-23EB-46E4-9CCE-99B62440E893}"/>
                </a:ext>
              </a:extLst>
            </p:cNvPr>
            <p:cNvSpPr/>
            <p:nvPr/>
          </p:nvSpPr>
          <p:spPr>
            <a:xfrm rot="19186845">
              <a:off x="2752474" y="1888055"/>
              <a:ext cx="543224" cy="231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2" name="Βέλος: Δεξιό 31">
              <a:extLst>
                <a:ext uri="{FF2B5EF4-FFF2-40B4-BE49-F238E27FC236}">
                  <a16:creationId xmlns:a16="http://schemas.microsoft.com/office/drawing/2014/main" id="{235C5FA4-73D3-4959-B380-F53380985A9C}"/>
                </a:ext>
              </a:extLst>
            </p:cNvPr>
            <p:cNvSpPr/>
            <p:nvPr/>
          </p:nvSpPr>
          <p:spPr>
            <a:xfrm rot="13116335">
              <a:off x="1617685" y="1858315"/>
              <a:ext cx="543224" cy="231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3" name="Βέλος: Δεξιό 32">
              <a:extLst>
                <a:ext uri="{FF2B5EF4-FFF2-40B4-BE49-F238E27FC236}">
                  <a16:creationId xmlns:a16="http://schemas.microsoft.com/office/drawing/2014/main" id="{9903F722-307C-4651-B5AD-7E76CAD366F7}"/>
                </a:ext>
              </a:extLst>
            </p:cNvPr>
            <p:cNvSpPr/>
            <p:nvPr/>
          </p:nvSpPr>
          <p:spPr>
            <a:xfrm rot="2285618">
              <a:off x="3218736" y="3219663"/>
              <a:ext cx="543224" cy="231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4" name="Βέλος: Δεξιό 33">
              <a:extLst>
                <a:ext uri="{FF2B5EF4-FFF2-40B4-BE49-F238E27FC236}">
                  <a16:creationId xmlns:a16="http://schemas.microsoft.com/office/drawing/2014/main" id="{F7CB9587-8CFB-4770-800C-301F7E169F43}"/>
                </a:ext>
              </a:extLst>
            </p:cNvPr>
            <p:cNvSpPr/>
            <p:nvPr/>
          </p:nvSpPr>
          <p:spPr>
            <a:xfrm rot="7932117">
              <a:off x="1289241" y="3330712"/>
              <a:ext cx="543224" cy="231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5" name="Βέλος: Δεξιό 34">
              <a:extLst>
                <a:ext uri="{FF2B5EF4-FFF2-40B4-BE49-F238E27FC236}">
                  <a16:creationId xmlns:a16="http://schemas.microsoft.com/office/drawing/2014/main" id="{0E195C31-FB78-498C-9807-A3BB91E01B64}"/>
                </a:ext>
              </a:extLst>
            </p:cNvPr>
            <p:cNvSpPr/>
            <p:nvPr/>
          </p:nvSpPr>
          <p:spPr>
            <a:xfrm>
              <a:off x="4012388" y="2281670"/>
              <a:ext cx="543224" cy="231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6" name="Βέλος: Δεξιό 35">
              <a:extLst>
                <a:ext uri="{FF2B5EF4-FFF2-40B4-BE49-F238E27FC236}">
                  <a16:creationId xmlns:a16="http://schemas.microsoft.com/office/drawing/2014/main" id="{DBA5BC10-D261-4B59-B4C1-5C192705565E}"/>
                </a:ext>
              </a:extLst>
            </p:cNvPr>
            <p:cNvSpPr/>
            <p:nvPr/>
          </p:nvSpPr>
          <p:spPr>
            <a:xfrm rot="10800000">
              <a:off x="280740" y="2185092"/>
              <a:ext cx="543224" cy="2319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spTree>
    <p:extLst>
      <p:ext uri="{BB962C8B-B14F-4D97-AF65-F5344CB8AC3E}">
        <p14:creationId xmlns:p14="http://schemas.microsoft.com/office/powerpoint/2010/main" val="1146139775"/>
      </p:ext>
    </p:extLst>
  </p:cSld>
  <p:clrMapOvr>
    <a:masterClrMapping/>
  </p:clrMapOvr>
</p:sld>
</file>

<file path=ppt/theme/theme1.xml><?xml version="1.0" encoding="utf-8"?>
<a:theme xmlns:a="http://schemas.openxmlformats.org/drawingml/2006/main" name="JIMINY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JIMINY_PPT_TEMPLATE</Template>
  <TotalTime>1438</TotalTime>
  <Words>1952</Words>
  <Application>Microsoft Office PowerPoint</Application>
  <PresentationFormat>Expunere pe ecran (4:3)</PresentationFormat>
  <Paragraphs>204</Paragraphs>
  <Slides>24</Slides>
  <Notes>2</Notes>
  <HiddenSlides>0</HiddenSlides>
  <MMClips>0</MMClips>
  <ScaleCrop>false</ScaleCrop>
  <HeadingPairs>
    <vt:vector size="6" baseType="variant">
      <vt:variant>
        <vt:lpstr>Fonturi utilizate</vt:lpstr>
      </vt:variant>
      <vt:variant>
        <vt:i4>7</vt:i4>
      </vt:variant>
      <vt:variant>
        <vt:lpstr>Temă</vt:lpstr>
      </vt:variant>
      <vt:variant>
        <vt:i4>1</vt:i4>
      </vt:variant>
      <vt:variant>
        <vt:lpstr>Titluri diapozitive</vt:lpstr>
      </vt:variant>
      <vt:variant>
        <vt:i4>24</vt:i4>
      </vt:variant>
    </vt:vector>
  </HeadingPairs>
  <TitlesOfParts>
    <vt:vector size="32" baseType="lpstr">
      <vt:lpstr>Arial</vt:lpstr>
      <vt:lpstr>Arial Narrow</vt:lpstr>
      <vt:lpstr>Calibri</vt:lpstr>
      <vt:lpstr>Century Gothic</vt:lpstr>
      <vt:lpstr>Kinfolk Pro Rough</vt:lpstr>
      <vt:lpstr>Symbol</vt:lpstr>
      <vt:lpstr>Wingdings</vt:lpstr>
      <vt:lpstr>JIMINY_PPT_TEMPLATE</vt:lpstr>
      <vt:lpstr>Modulul 1 INTELIGENȚA EMOȚIONALĂ</vt:lpstr>
      <vt:lpstr>Planul de formare</vt:lpstr>
      <vt:lpstr>Bine ați venit!</vt:lpstr>
      <vt:lpstr>Obiectivele învățării</vt:lpstr>
      <vt:lpstr>Competențe vizate prin acest modul</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Activitate de desen</vt:lpstr>
      <vt:lpstr>Prezentare PowerPoint</vt:lpstr>
      <vt:lpstr>Prezentare PowerPoint</vt:lpstr>
      <vt:lpstr>Prezentare PowerPoint</vt:lpstr>
      <vt:lpstr>Prezentare PowerPoint</vt:lpstr>
      <vt:lpstr>Prezentare PowerPoint</vt:lpstr>
      <vt:lpstr>Prezentare PowerPoint</vt:lpstr>
      <vt:lpstr>Lectură și dezvoltare ulterioară</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 Nunes</dc:creator>
  <cp:lastModifiedBy>Magda Faraoanu</cp:lastModifiedBy>
  <cp:revision>63</cp:revision>
  <dcterms:created xsi:type="dcterms:W3CDTF">2019-11-21T09:42:05Z</dcterms:created>
  <dcterms:modified xsi:type="dcterms:W3CDTF">2021-06-29T10:36:21Z</dcterms:modified>
</cp:coreProperties>
</file>