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8" r:id="rId3"/>
    <p:sldId id="257" r:id="rId4"/>
    <p:sldId id="335" r:id="rId5"/>
    <p:sldId id="297" r:id="rId6"/>
    <p:sldId id="309" r:id="rId7"/>
    <p:sldId id="271" r:id="rId8"/>
    <p:sldId id="296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58" r:id="rId20"/>
    <p:sldId id="347" r:id="rId21"/>
    <p:sldId id="348" r:id="rId22"/>
    <p:sldId id="349" r:id="rId23"/>
    <p:sldId id="350" r:id="rId24"/>
    <p:sldId id="351" r:id="rId25"/>
    <p:sldId id="357" r:id="rId26"/>
    <p:sldId id="352" r:id="rId27"/>
    <p:sldId id="354" r:id="rId28"/>
    <p:sldId id="355" r:id="rId29"/>
    <p:sldId id="331" r:id="rId30"/>
    <p:sldId id="356" r:id="rId31"/>
    <p:sldId id="334" r:id="rId32"/>
    <p:sldId id="270" r:id="rId33"/>
    <p:sldId id="258" r:id="rId3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627"/>
    <a:srgbClr val="E9A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2" autoAdjust="0"/>
  </p:normalViewPr>
  <p:slideViewPr>
    <p:cSldViewPr snapToGrid="0" snapToObjects="1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32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7B854-955B-4572-BFCD-5EA027FE0170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2D3A55EF-D68D-496B-B1E9-6DE438608E6A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Inteligența emoțională</a:t>
          </a:r>
        </a:p>
      </dgm:t>
    </dgm:pt>
    <dgm:pt modelId="{ACC26279-52C1-481A-9A9D-A2513558FDC1}" type="parTrans" cxnId="{7F439AD7-237D-44E6-9781-F81D8C1B23F8}">
      <dgm:prSet/>
      <dgm:spPr/>
      <dgm:t>
        <a:bodyPr/>
        <a:lstStyle/>
        <a:p>
          <a:endParaRPr lang="ro-RO"/>
        </a:p>
      </dgm:t>
    </dgm:pt>
    <dgm:pt modelId="{3F45AA3D-B445-46B3-B223-64447DD60975}" type="sibTrans" cxnId="{7F439AD7-237D-44E6-9781-F81D8C1B23F8}">
      <dgm:prSet/>
      <dgm:spPr/>
      <dgm:t>
        <a:bodyPr/>
        <a:lstStyle/>
        <a:p>
          <a:endParaRPr lang="ro-RO"/>
        </a:p>
      </dgm:t>
    </dgm:pt>
    <dgm:pt modelId="{8A8BE0CD-56B4-4B35-BB21-749730C43103}">
      <dgm:prSet phldrT="[Text]"/>
      <dgm:spPr/>
      <dgm:t>
        <a:bodyPr/>
        <a:lstStyle/>
        <a:p>
          <a:r>
            <a:rPr lang="ro-RO" b="1" dirty="0">
              <a:latin typeface="Century Gothic" panose="020B0502020202020204" pitchFamily="34" charset="0"/>
            </a:rPr>
            <a:t>Inteligența emoțională (EQ) și importanța ei</a:t>
          </a:r>
        </a:p>
      </dgm:t>
    </dgm:pt>
    <dgm:pt modelId="{4E4807C2-2AC7-4B0A-975B-59C0ED6779D3}" type="parTrans" cxnId="{E3EDA994-491A-4D47-8E77-EDA0F21D6BD0}">
      <dgm:prSet/>
      <dgm:spPr/>
      <dgm:t>
        <a:bodyPr/>
        <a:lstStyle/>
        <a:p>
          <a:endParaRPr lang="ro-RO"/>
        </a:p>
      </dgm:t>
    </dgm:pt>
    <dgm:pt modelId="{75EDE93F-90B9-4239-872F-901326AD965B}" type="sibTrans" cxnId="{E3EDA994-491A-4D47-8E77-EDA0F21D6BD0}">
      <dgm:prSet/>
      <dgm:spPr/>
      <dgm:t>
        <a:bodyPr/>
        <a:lstStyle/>
        <a:p>
          <a:endParaRPr lang="ro-RO"/>
        </a:p>
      </dgm:t>
    </dgm:pt>
    <dgm:pt modelId="{EB01E562-9603-40B2-961E-82EF6765CCE9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Beneficiile de a avea un EQ ridicat</a:t>
          </a:r>
        </a:p>
      </dgm:t>
    </dgm:pt>
    <dgm:pt modelId="{6BDE713A-F552-4065-B958-0E84FC381116}" type="parTrans" cxnId="{BBD85F90-2E98-490C-AC86-81400525208B}">
      <dgm:prSet/>
      <dgm:spPr/>
      <dgm:t>
        <a:bodyPr/>
        <a:lstStyle/>
        <a:p>
          <a:endParaRPr lang="ro-RO"/>
        </a:p>
      </dgm:t>
    </dgm:pt>
    <dgm:pt modelId="{6B506968-EF5B-4578-B3D1-06E5B8EE2C5D}" type="sibTrans" cxnId="{BBD85F90-2E98-490C-AC86-81400525208B}">
      <dgm:prSet/>
      <dgm:spPr/>
      <dgm:t>
        <a:bodyPr/>
        <a:lstStyle/>
        <a:p>
          <a:endParaRPr lang="ro-RO"/>
        </a:p>
      </dgm:t>
    </dgm:pt>
    <dgm:pt modelId="{72A2CDFF-B8A9-4CEF-8560-9E1AAF6C8C36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Conștiința de sine</a:t>
          </a:r>
        </a:p>
      </dgm:t>
    </dgm:pt>
    <dgm:pt modelId="{0084B506-1433-4ABB-A5EF-8B4349195274}" type="parTrans" cxnId="{38FD507F-9CA8-4C81-8772-44AC04B60EC0}">
      <dgm:prSet/>
      <dgm:spPr/>
      <dgm:t>
        <a:bodyPr/>
        <a:lstStyle/>
        <a:p>
          <a:endParaRPr lang="ro-RO"/>
        </a:p>
      </dgm:t>
    </dgm:pt>
    <dgm:pt modelId="{D744EEAB-6C68-45FB-B24C-AA0E34B43F82}" type="sibTrans" cxnId="{38FD507F-9CA8-4C81-8772-44AC04B60EC0}">
      <dgm:prSet/>
      <dgm:spPr/>
      <dgm:t>
        <a:bodyPr/>
        <a:lstStyle/>
        <a:p>
          <a:endParaRPr lang="ro-RO"/>
        </a:p>
      </dgm:t>
    </dgm:pt>
    <dgm:pt modelId="{ABEFC61C-04D0-48FF-98E0-4F62CBF704AC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Conștiința de sine și importanța ei</a:t>
          </a:r>
        </a:p>
      </dgm:t>
    </dgm:pt>
    <dgm:pt modelId="{FA8627CA-3754-4BAF-8F4F-B56D70985450}" type="parTrans" cxnId="{495C1ABC-0EB0-4FFB-969F-E700CC92914B}">
      <dgm:prSet/>
      <dgm:spPr/>
      <dgm:t>
        <a:bodyPr/>
        <a:lstStyle/>
        <a:p>
          <a:endParaRPr lang="ro-RO"/>
        </a:p>
      </dgm:t>
    </dgm:pt>
    <dgm:pt modelId="{4217781E-B6B1-4CFA-BE6D-47809AFECA20}" type="sibTrans" cxnId="{495C1ABC-0EB0-4FFB-969F-E700CC92914B}">
      <dgm:prSet/>
      <dgm:spPr/>
      <dgm:t>
        <a:bodyPr/>
        <a:lstStyle/>
        <a:p>
          <a:endParaRPr lang="ro-RO"/>
        </a:p>
      </dgm:t>
    </dgm:pt>
    <dgm:pt modelId="{11DF3403-2EF8-44D7-9B47-5A999B4B981B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Fereastra lui </a:t>
          </a:r>
          <a:r>
            <a:rPr lang="ro-RO" b="1" noProof="0" dirty="0" err="1">
              <a:latin typeface="Century Gothic" panose="020B0502020202020204" pitchFamily="34" charset="0"/>
            </a:rPr>
            <a:t>Johari</a:t>
          </a:r>
          <a:r>
            <a:rPr lang="ro-RO" b="1" noProof="0" dirty="0">
              <a:latin typeface="Century Gothic" panose="020B0502020202020204" pitchFamily="34" charset="0"/>
            </a:rPr>
            <a:t> și modul de utilizare a acestei metode</a:t>
          </a:r>
        </a:p>
      </dgm:t>
    </dgm:pt>
    <dgm:pt modelId="{DEAB09E5-E6D6-4A56-9B1B-D0A888789705}" type="parTrans" cxnId="{A5BADBF8-B980-4A56-A64B-BA3DE34CCA12}">
      <dgm:prSet/>
      <dgm:spPr/>
      <dgm:t>
        <a:bodyPr/>
        <a:lstStyle/>
        <a:p>
          <a:endParaRPr lang="ro-RO"/>
        </a:p>
      </dgm:t>
    </dgm:pt>
    <dgm:pt modelId="{F5A9BD1C-3709-4383-98A3-B98AB8B58815}" type="sibTrans" cxnId="{A5BADBF8-B980-4A56-A64B-BA3DE34CCA12}">
      <dgm:prSet/>
      <dgm:spPr/>
      <dgm:t>
        <a:bodyPr/>
        <a:lstStyle/>
        <a:p>
          <a:endParaRPr lang="ro-RO"/>
        </a:p>
      </dgm:t>
    </dgm:pt>
    <dgm:pt modelId="{61646480-B925-4E28-AB74-A106CD4A5596}">
      <dgm:prSet phldrT="[Text]"/>
      <dgm:spPr/>
      <dgm:t>
        <a:bodyPr/>
        <a:lstStyle/>
        <a:p>
          <a:r>
            <a:rPr lang="ro-RO" b="1" dirty="0">
              <a:latin typeface="Century Gothic" panose="020B0502020202020204" pitchFamily="34" charset="0"/>
            </a:rPr>
            <a:t>Autogestionarea</a:t>
          </a:r>
        </a:p>
      </dgm:t>
    </dgm:pt>
    <dgm:pt modelId="{44BFB792-3CC3-4325-8764-B93E42D7697B}" type="parTrans" cxnId="{DE136227-EAC5-43FD-A8E2-16E5EA573960}">
      <dgm:prSet/>
      <dgm:spPr/>
      <dgm:t>
        <a:bodyPr/>
        <a:lstStyle/>
        <a:p>
          <a:endParaRPr lang="ro-RO"/>
        </a:p>
      </dgm:t>
    </dgm:pt>
    <dgm:pt modelId="{7FA663A1-372B-487E-BBB7-4D0FB1E2397F}" type="sibTrans" cxnId="{DE136227-EAC5-43FD-A8E2-16E5EA573960}">
      <dgm:prSet/>
      <dgm:spPr/>
      <dgm:t>
        <a:bodyPr/>
        <a:lstStyle/>
        <a:p>
          <a:endParaRPr lang="ro-RO"/>
        </a:p>
      </dgm:t>
    </dgm:pt>
    <dgm:pt modelId="{A24EC191-C876-4245-BDFD-FD3F467AC947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Autogestionarea și importanța ei</a:t>
          </a:r>
        </a:p>
      </dgm:t>
    </dgm:pt>
    <dgm:pt modelId="{EB47190D-C553-4C74-A13C-9DA352BD0A79}" type="parTrans" cxnId="{A1A5FBBF-28EC-4165-B314-17D19ECAB6AD}">
      <dgm:prSet/>
      <dgm:spPr/>
      <dgm:t>
        <a:bodyPr/>
        <a:lstStyle/>
        <a:p>
          <a:endParaRPr lang="ro-RO"/>
        </a:p>
      </dgm:t>
    </dgm:pt>
    <dgm:pt modelId="{A08A3D4F-72B1-4EAE-B1EE-8FBE5AB6C526}" type="sibTrans" cxnId="{A1A5FBBF-28EC-4165-B314-17D19ECAB6AD}">
      <dgm:prSet/>
      <dgm:spPr/>
      <dgm:t>
        <a:bodyPr/>
        <a:lstStyle/>
        <a:p>
          <a:endParaRPr lang="ro-RO"/>
        </a:p>
      </dgm:t>
    </dgm:pt>
    <dgm:pt modelId="{9462DFA1-308C-4244-96BE-B04CFB057DC8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Abilități de autogestionare și modalități de dezvoltare a acestora</a:t>
          </a:r>
        </a:p>
      </dgm:t>
    </dgm:pt>
    <dgm:pt modelId="{1C3CEDCD-FE90-4306-BA23-4EF0908AEB73}" type="parTrans" cxnId="{80F970AB-733B-4F2F-8ED8-EB630B1E1CB4}">
      <dgm:prSet/>
      <dgm:spPr/>
      <dgm:t>
        <a:bodyPr/>
        <a:lstStyle/>
        <a:p>
          <a:endParaRPr lang="ro-RO"/>
        </a:p>
      </dgm:t>
    </dgm:pt>
    <dgm:pt modelId="{C878F619-DD90-430C-B5F8-87A9809608F0}" type="sibTrans" cxnId="{80F970AB-733B-4F2F-8ED8-EB630B1E1CB4}">
      <dgm:prSet/>
      <dgm:spPr/>
      <dgm:t>
        <a:bodyPr/>
        <a:lstStyle/>
        <a:p>
          <a:endParaRPr lang="ro-RO"/>
        </a:p>
      </dgm:t>
    </dgm:pt>
    <dgm:pt modelId="{6DC26AEF-7F57-4683-930F-A2C9E6E44878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Componentele EQ</a:t>
          </a:r>
        </a:p>
      </dgm:t>
    </dgm:pt>
    <dgm:pt modelId="{91583D2C-E048-4A99-97BF-936D27165E4E}" type="parTrans" cxnId="{A1A8AC9B-85F9-4C9B-9620-1498B057DA77}">
      <dgm:prSet/>
      <dgm:spPr/>
      <dgm:t>
        <a:bodyPr/>
        <a:lstStyle/>
        <a:p>
          <a:endParaRPr lang="ro-RO"/>
        </a:p>
      </dgm:t>
    </dgm:pt>
    <dgm:pt modelId="{8F128F7A-063D-4713-99EE-4608C158BB56}" type="sibTrans" cxnId="{A1A8AC9B-85F9-4C9B-9620-1498B057DA77}">
      <dgm:prSet/>
      <dgm:spPr/>
      <dgm:t>
        <a:bodyPr/>
        <a:lstStyle/>
        <a:p>
          <a:endParaRPr lang="ro-RO"/>
        </a:p>
      </dgm:t>
    </dgm:pt>
    <dgm:pt modelId="{A89252C0-67A4-4B34-AC54-83A3909455D8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Scala de maturitate emoțională Friedmann</a:t>
          </a:r>
        </a:p>
      </dgm:t>
    </dgm:pt>
    <dgm:pt modelId="{6A75AC01-3229-45C4-9786-DE9427049E98}" type="parTrans" cxnId="{B482755D-9C07-41A5-8BE1-18408A5131C3}">
      <dgm:prSet/>
      <dgm:spPr/>
      <dgm:t>
        <a:bodyPr/>
        <a:lstStyle/>
        <a:p>
          <a:endParaRPr lang="ro-RO"/>
        </a:p>
      </dgm:t>
    </dgm:pt>
    <dgm:pt modelId="{E794BB66-45A4-4D75-8905-11EDBBA1902F}" type="sibTrans" cxnId="{B482755D-9C07-41A5-8BE1-18408A5131C3}">
      <dgm:prSet/>
      <dgm:spPr/>
      <dgm:t>
        <a:bodyPr/>
        <a:lstStyle/>
        <a:p>
          <a:endParaRPr lang="ro-RO"/>
        </a:p>
      </dgm:t>
    </dgm:pt>
    <dgm:pt modelId="{EC57A14E-1CB8-42D2-90EC-383BE87A3AA0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Metode / Instrumente pentru dezvoltarea EQ</a:t>
          </a:r>
        </a:p>
      </dgm:t>
    </dgm:pt>
    <dgm:pt modelId="{8C21C2FC-C269-4163-927B-08BF6E074F6E}" type="parTrans" cxnId="{706709F4-8C5B-43B0-896C-1743F9B4F6EA}">
      <dgm:prSet/>
      <dgm:spPr/>
      <dgm:t>
        <a:bodyPr/>
        <a:lstStyle/>
        <a:p>
          <a:endParaRPr lang="ro-RO"/>
        </a:p>
      </dgm:t>
    </dgm:pt>
    <dgm:pt modelId="{2C8A6A37-2090-4B07-9CA6-7AF7EB4985F5}" type="sibTrans" cxnId="{706709F4-8C5B-43B0-896C-1743F9B4F6EA}">
      <dgm:prSet/>
      <dgm:spPr/>
      <dgm:t>
        <a:bodyPr/>
        <a:lstStyle/>
        <a:p>
          <a:endParaRPr lang="ro-RO"/>
        </a:p>
      </dgm:t>
    </dgm:pt>
    <dgm:pt modelId="{7926C063-FAC2-409D-9718-88FAF7763F7B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Categoriile conștientizării de sine și metode / instrumente de dezvoltare a acesteia</a:t>
          </a:r>
        </a:p>
      </dgm:t>
    </dgm:pt>
    <dgm:pt modelId="{FF634257-DF92-4944-9FD5-F96C87815676}" type="parTrans" cxnId="{FD86E15C-6F2F-4D6C-B83E-E616EEF76395}">
      <dgm:prSet/>
      <dgm:spPr/>
      <dgm:t>
        <a:bodyPr/>
        <a:lstStyle/>
        <a:p>
          <a:endParaRPr lang="ro-RO"/>
        </a:p>
      </dgm:t>
    </dgm:pt>
    <dgm:pt modelId="{3A06DC38-4CEA-4CE4-A62F-8FB7DC73FD85}" type="sibTrans" cxnId="{FD86E15C-6F2F-4D6C-B83E-E616EEF76395}">
      <dgm:prSet/>
      <dgm:spPr/>
      <dgm:t>
        <a:bodyPr/>
        <a:lstStyle/>
        <a:p>
          <a:endParaRPr lang="ro-RO"/>
        </a:p>
      </dgm:t>
    </dgm:pt>
    <dgm:pt modelId="{D2DDD1FB-8296-42DE-BC79-5D7BFDDFFBAE}">
      <dgm:prSet phldrT="[Text]"/>
      <dgm:spPr/>
      <dgm:t>
        <a:bodyPr/>
        <a:lstStyle/>
        <a:p>
          <a:r>
            <a:rPr lang="ro-RO" b="1" noProof="0" dirty="0">
              <a:latin typeface="Century Gothic" panose="020B0502020202020204" pitchFamily="34" charset="0"/>
            </a:rPr>
            <a:t>Testul celor 16 tipuri de personalitate pentru autocunoaștere</a:t>
          </a:r>
        </a:p>
      </dgm:t>
    </dgm:pt>
    <dgm:pt modelId="{9D6CD4DE-D1D8-4B0F-86AD-560C363E2E2B}" type="parTrans" cxnId="{5845E2AC-35F3-40FB-9D66-9917A408170D}">
      <dgm:prSet/>
      <dgm:spPr/>
      <dgm:t>
        <a:bodyPr/>
        <a:lstStyle/>
        <a:p>
          <a:endParaRPr lang="ro-RO"/>
        </a:p>
      </dgm:t>
    </dgm:pt>
    <dgm:pt modelId="{F3504752-E5E7-4A5C-BB2D-1230F189B8F9}" type="sibTrans" cxnId="{5845E2AC-35F3-40FB-9D66-9917A408170D}">
      <dgm:prSet/>
      <dgm:spPr/>
      <dgm:t>
        <a:bodyPr/>
        <a:lstStyle/>
        <a:p>
          <a:endParaRPr lang="ro-RO"/>
        </a:p>
      </dgm:t>
    </dgm:pt>
    <dgm:pt modelId="{18802F36-A174-4A75-8F27-4F02BF18BAF7}" type="pres">
      <dgm:prSet presAssocID="{E4D7B854-955B-4572-BFCD-5EA027FE0170}" presName="linearFlow" presStyleCnt="0">
        <dgm:presLayoutVars>
          <dgm:dir/>
          <dgm:animLvl val="lvl"/>
          <dgm:resizeHandles val="exact"/>
        </dgm:presLayoutVars>
      </dgm:prSet>
      <dgm:spPr/>
    </dgm:pt>
    <dgm:pt modelId="{D8F68E76-B4B3-4791-9316-A667BF3AE041}" type="pres">
      <dgm:prSet presAssocID="{2D3A55EF-D68D-496B-B1E9-6DE438608E6A}" presName="composite" presStyleCnt="0"/>
      <dgm:spPr/>
    </dgm:pt>
    <dgm:pt modelId="{EFC65918-95FD-48B7-9872-DD9B370D5FE4}" type="pres">
      <dgm:prSet presAssocID="{2D3A55EF-D68D-496B-B1E9-6DE438608E6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4C3787A-ECC5-4EB9-836B-FE9ACE2BCDE4}" type="pres">
      <dgm:prSet presAssocID="{2D3A55EF-D68D-496B-B1E9-6DE438608E6A}" presName="descendantText" presStyleLbl="alignAcc1" presStyleIdx="0" presStyleCnt="3" custScaleY="117827">
        <dgm:presLayoutVars>
          <dgm:bulletEnabled val="1"/>
        </dgm:presLayoutVars>
      </dgm:prSet>
      <dgm:spPr/>
    </dgm:pt>
    <dgm:pt modelId="{B87EF8CC-0961-4A3B-B40D-70A94C37BA67}" type="pres">
      <dgm:prSet presAssocID="{3F45AA3D-B445-46B3-B223-64447DD60975}" presName="sp" presStyleCnt="0"/>
      <dgm:spPr/>
    </dgm:pt>
    <dgm:pt modelId="{E5CB8434-2EF4-485A-838E-8D4535EF4CBD}" type="pres">
      <dgm:prSet presAssocID="{72A2CDFF-B8A9-4CEF-8560-9E1AAF6C8C36}" presName="composite" presStyleCnt="0"/>
      <dgm:spPr/>
    </dgm:pt>
    <dgm:pt modelId="{182A1EBB-70EC-42CD-9AA1-F062EA2FFB38}" type="pres">
      <dgm:prSet presAssocID="{72A2CDFF-B8A9-4CEF-8560-9E1AAF6C8C3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26CE48-8825-45DF-9524-90701801932B}" type="pres">
      <dgm:prSet presAssocID="{72A2CDFF-B8A9-4CEF-8560-9E1AAF6C8C36}" presName="descendantText" presStyleLbl="alignAcc1" presStyleIdx="1" presStyleCnt="3">
        <dgm:presLayoutVars>
          <dgm:bulletEnabled val="1"/>
        </dgm:presLayoutVars>
      </dgm:prSet>
      <dgm:spPr/>
    </dgm:pt>
    <dgm:pt modelId="{4FD5FCA2-83D2-46FD-AD1E-35D2B611771E}" type="pres">
      <dgm:prSet presAssocID="{D744EEAB-6C68-45FB-B24C-AA0E34B43F82}" presName="sp" presStyleCnt="0"/>
      <dgm:spPr/>
    </dgm:pt>
    <dgm:pt modelId="{68F38FEC-E8D7-498A-9824-0D3B90D04B50}" type="pres">
      <dgm:prSet presAssocID="{61646480-B925-4E28-AB74-A106CD4A5596}" presName="composite" presStyleCnt="0"/>
      <dgm:spPr/>
    </dgm:pt>
    <dgm:pt modelId="{BCB14DF0-22F8-4924-B64A-56C6B7741785}" type="pres">
      <dgm:prSet presAssocID="{61646480-B925-4E28-AB74-A106CD4A559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EDB48CA-7DE8-4369-999B-D52B1BE805D6}" type="pres">
      <dgm:prSet presAssocID="{61646480-B925-4E28-AB74-A106CD4A559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CFF9F04-5CE6-4199-83E5-AB655FA8C464}" type="presOf" srcId="{61646480-B925-4E28-AB74-A106CD4A5596}" destId="{BCB14DF0-22F8-4924-B64A-56C6B7741785}" srcOrd="0" destOrd="0" presId="urn:microsoft.com/office/officeart/2005/8/layout/chevron2"/>
    <dgm:cxn modelId="{DE136227-EAC5-43FD-A8E2-16E5EA573960}" srcId="{E4D7B854-955B-4572-BFCD-5EA027FE0170}" destId="{61646480-B925-4E28-AB74-A106CD4A5596}" srcOrd="2" destOrd="0" parTransId="{44BFB792-3CC3-4325-8764-B93E42D7697B}" sibTransId="{7FA663A1-372B-487E-BBB7-4D0FB1E2397F}"/>
    <dgm:cxn modelId="{B5954D27-89C6-4FD4-A7F5-2D3829B202B9}" type="presOf" srcId="{2D3A55EF-D68D-496B-B1E9-6DE438608E6A}" destId="{EFC65918-95FD-48B7-9872-DD9B370D5FE4}" srcOrd="0" destOrd="0" presId="urn:microsoft.com/office/officeart/2005/8/layout/chevron2"/>
    <dgm:cxn modelId="{FD86E15C-6F2F-4D6C-B83E-E616EEF76395}" srcId="{72A2CDFF-B8A9-4CEF-8560-9E1AAF6C8C36}" destId="{7926C063-FAC2-409D-9718-88FAF7763F7B}" srcOrd="2" destOrd="0" parTransId="{FF634257-DF92-4944-9FD5-F96C87815676}" sibTransId="{3A06DC38-4CEA-4CE4-A62F-8FB7DC73FD85}"/>
    <dgm:cxn modelId="{B482755D-9C07-41A5-8BE1-18408A5131C3}" srcId="{2D3A55EF-D68D-496B-B1E9-6DE438608E6A}" destId="{A89252C0-67A4-4B34-AC54-83A3909455D8}" srcOrd="3" destOrd="0" parTransId="{6A75AC01-3229-45C4-9786-DE9427049E98}" sibTransId="{E794BB66-45A4-4D75-8905-11EDBBA1902F}"/>
    <dgm:cxn modelId="{B22B165E-93BC-4B7A-B642-33F64F308CD1}" type="presOf" srcId="{11DF3403-2EF8-44D7-9B47-5A999B4B981B}" destId="{B126CE48-8825-45DF-9524-90701801932B}" srcOrd="0" destOrd="1" presId="urn:microsoft.com/office/officeart/2005/8/layout/chevron2"/>
    <dgm:cxn modelId="{66DB356A-605A-47B8-BC9F-C4561DEE1A56}" type="presOf" srcId="{8A8BE0CD-56B4-4B35-BB21-749730C43103}" destId="{74C3787A-ECC5-4EB9-836B-FE9ACE2BCDE4}" srcOrd="0" destOrd="0" presId="urn:microsoft.com/office/officeart/2005/8/layout/chevron2"/>
    <dgm:cxn modelId="{16CBD44A-3660-4767-8AB4-723FE853BC74}" type="presOf" srcId="{ABEFC61C-04D0-48FF-98E0-4F62CBF704AC}" destId="{B126CE48-8825-45DF-9524-90701801932B}" srcOrd="0" destOrd="0" presId="urn:microsoft.com/office/officeart/2005/8/layout/chevron2"/>
    <dgm:cxn modelId="{5F835450-1FA3-47F7-B45B-607FA7C314DE}" type="presOf" srcId="{7926C063-FAC2-409D-9718-88FAF7763F7B}" destId="{B126CE48-8825-45DF-9524-90701801932B}" srcOrd="0" destOrd="2" presId="urn:microsoft.com/office/officeart/2005/8/layout/chevron2"/>
    <dgm:cxn modelId="{D926F173-5750-457F-8216-E9625E021255}" type="presOf" srcId="{E4D7B854-955B-4572-BFCD-5EA027FE0170}" destId="{18802F36-A174-4A75-8F27-4F02BF18BAF7}" srcOrd="0" destOrd="0" presId="urn:microsoft.com/office/officeart/2005/8/layout/chevron2"/>
    <dgm:cxn modelId="{7477D67D-0F54-4A94-8B93-08E080A95940}" type="presOf" srcId="{72A2CDFF-B8A9-4CEF-8560-9E1AAF6C8C36}" destId="{182A1EBB-70EC-42CD-9AA1-F062EA2FFB38}" srcOrd="0" destOrd="0" presId="urn:microsoft.com/office/officeart/2005/8/layout/chevron2"/>
    <dgm:cxn modelId="{38FD507F-9CA8-4C81-8772-44AC04B60EC0}" srcId="{E4D7B854-955B-4572-BFCD-5EA027FE0170}" destId="{72A2CDFF-B8A9-4CEF-8560-9E1AAF6C8C36}" srcOrd="1" destOrd="0" parTransId="{0084B506-1433-4ABB-A5EF-8B4349195274}" sibTransId="{D744EEAB-6C68-45FB-B24C-AA0E34B43F82}"/>
    <dgm:cxn modelId="{BBD85F90-2E98-490C-AC86-81400525208B}" srcId="{2D3A55EF-D68D-496B-B1E9-6DE438608E6A}" destId="{EB01E562-9603-40B2-961E-82EF6765CCE9}" srcOrd="2" destOrd="0" parTransId="{6BDE713A-F552-4065-B958-0E84FC381116}" sibTransId="{6B506968-EF5B-4578-B3D1-06E5B8EE2C5D}"/>
    <dgm:cxn modelId="{E3EDA994-491A-4D47-8E77-EDA0F21D6BD0}" srcId="{2D3A55EF-D68D-496B-B1E9-6DE438608E6A}" destId="{8A8BE0CD-56B4-4B35-BB21-749730C43103}" srcOrd="0" destOrd="0" parTransId="{4E4807C2-2AC7-4B0A-975B-59C0ED6779D3}" sibTransId="{75EDE93F-90B9-4239-872F-901326AD965B}"/>
    <dgm:cxn modelId="{16E99595-8380-4FF5-A160-67424466449C}" type="presOf" srcId="{D2DDD1FB-8296-42DE-BC79-5D7BFDDFFBAE}" destId="{B126CE48-8825-45DF-9524-90701801932B}" srcOrd="0" destOrd="3" presId="urn:microsoft.com/office/officeart/2005/8/layout/chevron2"/>
    <dgm:cxn modelId="{9CED2496-8DA3-42C5-8783-54C440D2EFB5}" type="presOf" srcId="{A24EC191-C876-4245-BDFD-FD3F467AC947}" destId="{5EDB48CA-7DE8-4369-999B-D52B1BE805D6}" srcOrd="0" destOrd="0" presId="urn:microsoft.com/office/officeart/2005/8/layout/chevron2"/>
    <dgm:cxn modelId="{781EA597-9C65-4F7A-B16B-5302BF9963A8}" type="presOf" srcId="{6DC26AEF-7F57-4683-930F-A2C9E6E44878}" destId="{74C3787A-ECC5-4EB9-836B-FE9ACE2BCDE4}" srcOrd="0" destOrd="1" presId="urn:microsoft.com/office/officeart/2005/8/layout/chevron2"/>
    <dgm:cxn modelId="{F6075199-6F54-4912-AE80-34C1F9F0C4D5}" type="presOf" srcId="{EC57A14E-1CB8-42D2-90EC-383BE87A3AA0}" destId="{74C3787A-ECC5-4EB9-836B-FE9ACE2BCDE4}" srcOrd="0" destOrd="4" presId="urn:microsoft.com/office/officeart/2005/8/layout/chevron2"/>
    <dgm:cxn modelId="{A1A8AC9B-85F9-4C9B-9620-1498B057DA77}" srcId="{2D3A55EF-D68D-496B-B1E9-6DE438608E6A}" destId="{6DC26AEF-7F57-4683-930F-A2C9E6E44878}" srcOrd="1" destOrd="0" parTransId="{91583D2C-E048-4A99-97BF-936D27165E4E}" sibTransId="{8F128F7A-063D-4713-99EE-4608C158BB56}"/>
    <dgm:cxn modelId="{80F970AB-733B-4F2F-8ED8-EB630B1E1CB4}" srcId="{61646480-B925-4E28-AB74-A106CD4A5596}" destId="{9462DFA1-308C-4244-96BE-B04CFB057DC8}" srcOrd="1" destOrd="0" parTransId="{1C3CEDCD-FE90-4306-BA23-4EF0908AEB73}" sibTransId="{C878F619-DD90-430C-B5F8-87A9809608F0}"/>
    <dgm:cxn modelId="{5845E2AC-35F3-40FB-9D66-9917A408170D}" srcId="{72A2CDFF-B8A9-4CEF-8560-9E1AAF6C8C36}" destId="{D2DDD1FB-8296-42DE-BC79-5D7BFDDFFBAE}" srcOrd="3" destOrd="0" parTransId="{9D6CD4DE-D1D8-4B0F-86AD-560C363E2E2B}" sibTransId="{F3504752-E5E7-4A5C-BB2D-1230F189B8F9}"/>
    <dgm:cxn modelId="{495C1ABC-0EB0-4FFB-969F-E700CC92914B}" srcId="{72A2CDFF-B8A9-4CEF-8560-9E1AAF6C8C36}" destId="{ABEFC61C-04D0-48FF-98E0-4F62CBF704AC}" srcOrd="0" destOrd="0" parTransId="{FA8627CA-3754-4BAF-8F4F-B56D70985450}" sibTransId="{4217781E-B6B1-4CFA-BE6D-47809AFECA20}"/>
    <dgm:cxn modelId="{A1A5FBBF-28EC-4165-B314-17D19ECAB6AD}" srcId="{61646480-B925-4E28-AB74-A106CD4A5596}" destId="{A24EC191-C876-4245-BDFD-FD3F467AC947}" srcOrd="0" destOrd="0" parTransId="{EB47190D-C553-4C74-A13C-9DA352BD0A79}" sibTransId="{A08A3D4F-72B1-4EAE-B1EE-8FBE5AB6C526}"/>
    <dgm:cxn modelId="{66959BC8-09DF-4847-8714-963662C8F812}" type="presOf" srcId="{A89252C0-67A4-4B34-AC54-83A3909455D8}" destId="{74C3787A-ECC5-4EB9-836B-FE9ACE2BCDE4}" srcOrd="0" destOrd="3" presId="urn:microsoft.com/office/officeart/2005/8/layout/chevron2"/>
    <dgm:cxn modelId="{F88792CD-AF29-4EB1-A669-608C930CA4A1}" type="presOf" srcId="{9462DFA1-308C-4244-96BE-B04CFB057DC8}" destId="{5EDB48CA-7DE8-4369-999B-D52B1BE805D6}" srcOrd="0" destOrd="1" presId="urn:microsoft.com/office/officeart/2005/8/layout/chevron2"/>
    <dgm:cxn modelId="{7F439AD7-237D-44E6-9781-F81D8C1B23F8}" srcId="{E4D7B854-955B-4572-BFCD-5EA027FE0170}" destId="{2D3A55EF-D68D-496B-B1E9-6DE438608E6A}" srcOrd="0" destOrd="0" parTransId="{ACC26279-52C1-481A-9A9D-A2513558FDC1}" sibTransId="{3F45AA3D-B445-46B3-B223-64447DD60975}"/>
    <dgm:cxn modelId="{74F400EF-CF8A-49E3-BA6A-23FC62762C1E}" type="presOf" srcId="{EB01E562-9603-40B2-961E-82EF6765CCE9}" destId="{74C3787A-ECC5-4EB9-836B-FE9ACE2BCDE4}" srcOrd="0" destOrd="2" presId="urn:microsoft.com/office/officeart/2005/8/layout/chevron2"/>
    <dgm:cxn modelId="{706709F4-8C5B-43B0-896C-1743F9B4F6EA}" srcId="{2D3A55EF-D68D-496B-B1E9-6DE438608E6A}" destId="{EC57A14E-1CB8-42D2-90EC-383BE87A3AA0}" srcOrd="4" destOrd="0" parTransId="{8C21C2FC-C269-4163-927B-08BF6E074F6E}" sibTransId="{2C8A6A37-2090-4B07-9CA6-7AF7EB4985F5}"/>
    <dgm:cxn modelId="{A5BADBF8-B980-4A56-A64B-BA3DE34CCA12}" srcId="{72A2CDFF-B8A9-4CEF-8560-9E1AAF6C8C36}" destId="{11DF3403-2EF8-44D7-9B47-5A999B4B981B}" srcOrd="1" destOrd="0" parTransId="{DEAB09E5-E6D6-4A56-9B1B-D0A888789705}" sibTransId="{F5A9BD1C-3709-4383-98A3-B98AB8B58815}"/>
    <dgm:cxn modelId="{D95263CF-36CE-4D2D-B472-370FBB204211}" type="presParOf" srcId="{18802F36-A174-4A75-8F27-4F02BF18BAF7}" destId="{D8F68E76-B4B3-4791-9316-A667BF3AE041}" srcOrd="0" destOrd="0" presId="urn:microsoft.com/office/officeart/2005/8/layout/chevron2"/>
    <dgm:cxn modelId="{A20B7358-0A17-4567-AFA0-20833CF9D6C8}" type="presParOf" srcId="{D8F68E76-B4B3-4791-9316-A667BF3AE041}" destId="{EFC65918-95FD-48B7-9872-DD9B370D5FE4}" srcOrd="0" destOrd="0" presId="urn:microsoft.com/office/officeart/2005/8/layout/chevron2"/>
    <dgm:cxn modelId="{375A3876-8E23-47B4-83BD-9ED3DF937B6B}" type="presParOf" srcId="{D8F68E76-B4B3-4791-9316-A667BF3AE041}" destId="{74C3787A-ECC5-4EB9-836B-FE9ACE2BCDE4}" srcOrd="1" destOrd="0" presId="urn:microsoft.com/office/officeart/2005/8/layout/chevron2"/>
    <dgm:cxn modelId="{90A24BD8-A14E-4ED4-9EAD-33C1CFC4A4E8}" type="presParOf" srcId="{18802F36-A174-4A75-8F27-4F02BF18BAF7}" destId="{B87EF8CC-0961-4A3B-B40D-70A94C37BA67}" srcOrd="1" destOrd="0" presId="urn:microsoft.com/office/officeart/2005/8/layout/chevron2"/>
    <dgm:cxn modelId="{D01DE462-9F9D-4A0A-94CF-CB8D195B0BD8}" type="presParOf" srcId="{18802F36-A174-4A75-8F27-4F02BF18BAF7}" destId="{E5CB8434-2EF4-485A-838E-8D4535EF4CBD}" srcOrd="2" destOrd="0" presId="urn:microsoft.com/office/officeart/2005/8/layout/chevron2"/>
    <dgm:cxn modelId="{84AE9395-A8B7-4D63-9954-4C323FBADAD3}" type="presParOf" srcId="{E5CB8434-2EF4-485A-838E-8D4535EF4CBD}" destId="{182A1EBB-70EC-42CD-9AA1-F062EA2FFB38}" srcOrd="0" destOrd="0" presId="urn:microsoft.com/office/officeart/2005/8/layout/chevron2"/>
    <dgm:cxn modelId="{0B45438B-94B0-4C2A-8525-133BE51576CE}" type="presParOf" srcId="{E5CB8434-2EF4-485A-838E-8D4535EF4CBD}" destId="{B126CE48-8825-45DF-9524-90701801932B}" srcOrd="1" destOrd="0" presId="urn:microsoft.com/office/officeart/2005/8/layout/chevron2"/>
    <dgm:cxn modelId="{F689B45F-11ED-4FE1-8E34-9EE87A5CF48C}" type="presParOf" srcId="{18802F36-A174-4A75-8F27-4F02BF18BAF7}" destId="{4FD5FCA2-83D2-46FD-AD1E-35D2B611771E}" srcOrd="3" destOrd="0" presId="urn:microsoft.com/office/officeart/2005/8/layout/chevron2"/>
    <dgm:cxn modelId="{428818AB-F8FD-4773-9EE3-F15A59CF2048}" type="presParOf" srcId="{18802F36-A174-4A75-8F27-4F02BF18BAF7}" destId="{68F38FEC-E8D7-498A-9824-0D3B90D04B50}" srcOrd="4" destOrd="0" presId="urn:microsoft.com/office/officeart/2005/8/layout/chevron2"/>
    <dgm:cxn modelId="{6C00247A-FD33-4572-A6E7-15215A5255D0}" type="presParOf" srcId="{68F38FEC-E8D7-498A-9824-0D3B90D04B50}" destId="{BCB14DF0-22F8-4924-B64A-56C6B7741785}" srcOrd="0" destOrd="0" presId="urn:microsoft.com/office/officeart/2005/8/layout/chevron2"/>
    <dgm:cxn modelId="{7C73FFB4-B12C-41AA-9E40-A121093AA337}" type="presParOf" srcId="{68F38FEC-E8D7-498A-9824-0D3B90D04B50}" destId="{5EDB48CA-7DE8-4369-999B-D52B1BE805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E2616-D0AF-4A55-A1B2-B58C25386A71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A8F1E22-4D27-4B27-BBB0-B975EFAF4EA1}">
      <dgm:prSet phldrT="[Text]"/>
      <dgm:spPr>
        <a:xfrm>
          <a:off x="1440697" y="915976"/>
          <a:ext cx="1234883" cy="610651"/>
        </a:xfrm>
        <a:prstGeom prst="roundRect">
          <a:avLst/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o-R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Motivare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BB14100-B9E1-40BA-839D-34000811868D}" type="parTrans" cxnId="{640DA983-2E16-47C1-94BF-A6E401F6D696}">
      <dgm:prSet/>
      <dgm:spPr/>
      <dgm:t>
        <a:bodyPr/>
        <a:lstStyle/>
        <a:p>
          <a:pPr algn="ctr"/>
          <a:endParaRPr lang="en-US"/>
        </a:p>
      </dgm:t>
    </dgm:pt>
    <dgm:pt modelId="{AAEF7AAC-7ED6-4283-B1E8-D474AF294E8B}" type="sibTrans" cxnId="{640DA983-2E16-47C1-94BF-A6E401F6D696}">
      <dgm:prSet/>
      <dgm:spPr/>
      <dgm:t>
        <a:bodyPr/>
        <a:lstStyle/>
        <a:p>
          <a:pPr algn="ctr"/>
          <a:endParaRPr lang="en-US"/>
        </a:p>
      </dgm:t>
    </dgm:pt>
    <dgm:pt modelId="{B53374ED-15C1-424A-9B3A-249538535E82}">
      <dgm:prSet phldrT="[Text]"/>
      <dgm:spPr>
        <a:xfrm rot="16200000">
          <a:off x="418418" y="-418418"/>
          <a:ext cx="1221302" cy="2058139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o-RO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Conștiința de sine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E1C8FE5-9125-4C59-AC3E-3BDABE2CAE8B}" type="parTrans" cxnId="{4E2E1E8F-0C50-435A-B3D5-17CFD6FF0904}">
      <dgm:prSet/>
      <dgm:spPr/>
      <dgm:t>
        <a:bodyPr/>
        <a:lstStyle/>
        <a:p>
          <a:pPr algn="ctr"/>
          <a:endParaRPr lang="en-US"/>
        </a:p>
      </dgm:t>
    </dgm:pt>
    <dgm:pt modelId="{6DEB1B2A-949C-4A21-B02A-2CF4738D007C}" type="sibTrans" cxnId="{4E2E1E8F-0C50-435A-B3D5-17CFD6FF0904}">
      <dgm:prSet/>
      <dgm:spPr/>
      <dgm:t>
        <a:bodyPr/>
        <a:lstStyle/>
        <a:p>
          <a:pPr algn="ctr"/>
          <a:endParaRPr lang="en-US"/>
        </a:p>
      </dgm:t>
    </dgm:pt>
    <dgm:pt modelId="{96375C7A-AD28-4E6E-9152-62D0491FF5F3}">
      <dgm:prSet phldrT="[Text]"/>
      <dgm:spPr>
        <a:xfrm>
          <a:off x="2058139" y="0"/>
          <a:ext cx="2058139" cy="1221302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-13333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o-RO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Conștientizare socială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5614AB7-026B-4C03-B150-2F0F2E375A46}" type="parTrans" cxnId="{C3F482C0-E97E-40F2-9F23-D284516C35BC}">
      <dgm:prSet/>
      <dgm:spPr/>
      <dgm:t>
        <a:bodyPr/>
        <a:lstStyle/>
        <a:p>
          <a:pPr algn="ctr"/>
          <a:endParaRPr lang="en-US"/>
        </a:p>
      </dgm:t>
    </dgm:pt>
    <dgm:pt modelId="{08C70F92-3D7B-42F5-85FA-787BCB54C95B}" type="sibTrans" cxnId="{C3F482C0-E97E-40F2-9F23-D284516C35BC}">
      <dgm:prSet/>
      <dgm:spPr/>
      <dgm:t>
        <a:bodyPr/>
        <a:lstStyle/>
        <a:p>
          <a:pPr algn="ctr"/>
          <a:endParaRPr lang="en-US"/>
        </a:p>
      </dgm:t>
    </dgm:pt>
    <dgm:pt modelId="{FB227E7A-63FF-4FE6-8A80-A647C41617F3}">
      <dgm:prSet phldrT="[Text]"/>
      <dgm:spPr>
        <a:xfrm rot="10800000">
          <a:off x="0" y="1221302"/>
          <a:ext cx="2058139" cy="1221302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-26667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o-RO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Autogestionare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1C36397-F39F-46EC-89A3-96AEBC4D441E}" type="parTrans" cxnId="{CB7A5A6E-27F1-4FAF-96A4-C4CAFF201A5A}">
      <dgm:prSet/>
      <dgm:spPr/>
      <dgm:t>
        <a:bodyPr/>
        <a:lstStyle/>
        <a:p>
          <a:pPr algn="ctr"/>
          <a:endParaRPr lang="en-US"/>
        </a:p>
      </dgm:t>
    </dgm:pt>
    <dgm:pt modelId="{AD70097D-9923-4A71-998C-E2034BA3DC1A}" type="sibTrans" cxnId="{CB7A5A6E-27F1-4FAF-96A4-C4CAFF201A5A}">
      <dgm:prSet/>
      <dgm:spPr/>
      <dgm:t>
        <a:bodyPr/>
        <a:lstStyle/>
        <a:p>
          <a:pPr algn="ctr"/>
          <a:endParaRPr lang="en-US"/>
        </a:p>
      </dgm:t>
    </dgm:pt>
    <dgm:pt modelId="{C824FBC5-FC8D-4FA1-9D80-775DCE525C1D}">
      <dgm:prSet phldrT="[Text]"/>
      <dgm:spPr>
        <a:xfrm rot="5400000">
          <a:off x="2476558" y="802884"/>
          <a:ext cx="1221302" cy="2058139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o-RO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Managementul relațiilor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8C90DFB-E03F-4279-A726-C334DDC27621}" type="parTrans" cxnId="{318312BC-6192-4563-84B6-D9B03043BFFB}">
      <dgm:prSet/>
      <dgm:spPr/>
      <dgm:t>
        <a:bodyPr/>
        <a:lstStyle/>
        <a:p>
          <a:pPr algn="ctr"/>
          <a:endParaRPr lang="en-US"/>
        </a:p>
      </dgm:t>
    </dgm:pt>
    <dgm:pt modelId="{A6DCFB4B-4297-4D56-9DA8-F1BD0B9A361C}" type="sibTrans" cxnId="{318312BC-6192-4563-84B6-D9B03043BFFB}">
      <dgm:prSet/>
      <dgm:spPr/>
      <dgm:t>
        <a:bodyPr/>
        <a:lstStyle/>
        <a:p>
          <a:pPr algn="ctr"/>
          <a:endParaRPr lang="en-US"/>
        </a:p>
      </dgm:t>
    </dgm:pt>
    <dgm:pt modelId="{8304ED85-23F4-4D59-BC99-1FF04500B7AF}" type="pres">
      <dgm:prSet presAssocID="{9C5E2616-D0AF-4A55-A1B2-B58C25386A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20065C-38E1-4AA2-9CB1-5746FAFE7EAD}" type="pres">
      <dgm:prSet presAssocID="{9C5E2616-D0AF-4A55-A1B2-B58C25386A71}" presName="matrix" presStyleCnt="0"/>
      <dgm:spPr/>
    </dgm:pt>
    <dgm:pt modelId="{FE8EF675-9F43-48AC-80FB-739568C250FC}" type="pres">
      <dgm:prSet presAssocID="{9C5E2616-D0AF-4A55-A1B2-B58C25386A71}" presName="tile1" presStyleLbl="node1" presStyleIdx="0" presStyleCnt="4"/>
      <dgm:spPr/>
    </dgm:pt>
    <dgm:pt modelId="{3FB9717A-5BA9-40D4-94E7-58344139C371}" type="pres">
      <dgm:prSet presAssocID="{9C5E2616-D0AF-4A55-A1B2-B58C25386A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68F86F-B959-4988-A604-97E08A8BCD48}" type="pres">
      <dgm:prSet presAssocID="{9C5E2616-D0AF-4A55-A1B2-B58C25386A71}" presName="tile2" presStyleLbl="node1" presStyleIdx="1" presStyleCnt="4" custLinFactNeighborX="0"/>
      <dgm:spPr/>
    </dgm:pt>
    <dgm:pt modelId="{14BFF878-9E89-4E00-9C25-C63288B011E5}" type="pres">
      <dgm:prSet presAssocID="{9C5E2616-D0AF-4A55-A1B2-B58C25386A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58F538-E2B2-47E3-9BD9-4183EB8460EF}" type="pres">
      <dgm:prSet presAssocID="{9C5E2616-D0AF-4A55-A1B2-B58C25386A71}" presName="tile3" presStyleLbl="node1" presStyleIdx="2" presStyleCnt="4" custLinFactNeighborY="0"/>
      <dgm:spPr/>
    </dgm:pt>
    <dgm:pt modelId="{58088E6A-C8C6-4B6A-8977-89FD1CC8CFC8}" type="pres">
      <dgm:prSet presAssocID="{9C5E2616-D0AF-4A55-A1B2-B58C25386A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8D6A780-CCB8-4155-9116-86FDB1714280}" type="pres">
      <dgm:prSet presAssocID="{9C5E2616-D0AF-4A55-A1B2-B58C25386A71}" presName="tile4" presStyleLbl="node1" presStyleIdx="3" presStyleCnt="4"/>
      <dgm:spPr/>
    </dgm:pt>
    <dgm:pt modelId="{EF1683AB-CA60-4C2B-A3F3-65602C0AE515}" type="pres">
      <dgm:prSet presAssocID="{9C5E2616-D0AF-4A55-A1B2-B58C25386A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6C670A6-BAB5-460A-B188-AE00C8C8E124}" type="pres">
      <dgm:prSet presAssocID="{9C5E2616-D0AF-4A55-A1B2-B58C25386A7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ED97D11-4E23-4EB2-B070-94EDFDED2832}" type="presOf" srcId="{B53374ED-15C1-424A-9B3A-249538535E82}" destId="{3FB9717A-5BA9-40D4-94E7-58344139C371}" srcOrd="1" destOrd="0" presId="urn:microsoft.com/office/officeart/2005/8/layout/matrix1"/>
    <dgm:cxn modelId="{F1CAFA1D-AFC7-49B8-838F-C7018DFAE9C0}" type="presOf" srcId="{FA8F1E22-4D27-4B27-BBB0-B975EFAF4EA1}" destId="{B6C670A6-BAB5-460A-B188-AE00C8C8E124}" srcOrd="0" destOrd="0" presId="urn:microsoft.com/office/officeart/2005/8/layout/matrix1"/>
    <dgm:cxn modelId="{5563AB26-EC95-44B8-8CF2-87F5782A6A11}" type="presOf" srcId="{96375C7A-AD28-4E6E-9152-62D0491FF5F3}" destId="{6F68F86F-B959-4988-A604-97E08A8BCD48}" srcOrd="0" destOrd="0" presId="urn:microsoft.com/office/officeart/2005/8/layout/matrix1"/>
    <dgm:cxn modelId="{CB7A5A6E-27F1-4FAF-96A4-C4CAFF201A5A}" srcId="{FA8F1E22-4D27-4B27-BBB0-B975EFAF4EA1}" destId="{FB227E7A-63FF-4FE6-8A80-A647C41617F3}" srcOrd="2" destOrd="0" parTransId="{A1C36397-F39F-46EC-89A3-96AEBC4D441E}" sibTransId="{AD70097D-9923-4A71-998C-E2034BA3DC1A}"/>
    <dgm:cxn modelId="{8BB9AA73-9DBC-46DF-812F-027581E38B1A}" type="presOf" srcId="{C824FBC5-FC8D-4FA1-9D80-775DCE525C1D}" destId="{F8D6A780-CCB8-4155-9116-86FDB1714280}" srcOrd="0" destOrd="0" presId="urn:microsoft.com/office/officeart/2005/8/layout/matrix1"/>
    <dgm:cxn modelId="{1773DC7F-BB90-4EC3-9C9B-C751BD780EE6}" type="presOf" srcId="{FB227E7A-63FF-4FE6-8A80-A647C41617F3}" destId="{2558F538-E2B2-47E3-9BD9-4183EB8460EF}" srcOrd="0" destOrd="0" presId="urn:microsoft.com/office/officeart/2005/8/layout/matrix1"/>
    <dgm:cxn modelId="{640DA983-2E16-47C1-94BF-A6E401F6D696}" srcId="{9C5E2616-D0AF-4A55-A1B2-B58C25386A71}" destId="{FA8F1E22-4D27-4B27-BBB0-B975EFAF4EA1}" srcOrd="0" destOrd="0" parTransId="{6BB14100-B9E1-40BA-839D-34000811868D}" sibTransId="{AAEF7AAC-7ED6-4283-B1E8-D474AF294E8B}"/>
    <dgm:cxn modelId="{4E2E1E8F-0C50-435A-B3D5-17CFD6FF0904}" srcId="{FA8F1E22-4D27-4B27-BBB0-B975EFAF4EA1}" destId="{B53374ED-15C1-424A-9B3A-249538535E82}" srcOrd="0" destOrd="0" parTransId="{4E1C8FE5-9125-4C59-AC3E-3BDABE2CAE8B}" sibTransId="{6DEB1B2A-949C-4A21-B02A-2CF4738D007C}"/>
    <dgm:cxn modelId="{B4A2DE93-FA1D-4CCD-8823-8CB60EEC2AAF}" type="presOf" srcId="{96375C7A-AD28-4E6E-9152-62D0491FF5F3}" destId="{14BFF878-9E89-4E00-9C25-C63288B011E5}" srcOrd="1" destOrd="0" presId="urn:microsoft.com/office/officeart/2005/8/layout/matrix1"/>
    <dgm:cxn modelId="{12E6DD95-71A6-4D70-98E6-33DC9916B123}" type="presOf" srcId="{9C5E2616-D0AF-4A55-A1B2-B58C25386A71}" destId="{8304ED85-23F4-4D59-BC99-1FF04500B7AF}" srcOrd="0" destOrd="0" presId="urn:microsoft.com/office/officeart/2005/8/layout/matrix1"/>
    <dgm:cxn modelId="{21947D9D-32C0-4A3B-945D-C951F0E0FF95}" type="presOf" srcId="{B53374ED-15C1-424A-9B3A-249538535E82}" destId="{FE8EF675-9F43-48AC-80FB-739568C250FC}" srcOrd="0" destOrd="0" presId="urn:microsoft.com/office/officeart/2005/8/layout/matrix1"/>
    <dgm:cxn modelId="{318312BC-6192-4563-84B6-D9B03043BFFB}" srcId="{FA8F1E22-4D27-4B27-BBB0-B975EFAF4EA1}" destId="{C824FBC5-FC8D-4FA1-9D80-775DCE525C1D}" srcOrd="3" destOrd="0" parTransId="{88C90DFB-E03F-4279-A726-C334DDC27621}" sibTransId="{A6DCFB4B-4297-4D56-9DA8-F1BD0B9A361C}"/>
    <dgm:cxn modelId="{C3F482C0-E97E-40F2-9F23-D284516C35BC}" srcId="{FA8F1E22-4D27-4B27-BBB0-B975EFAF4EA1}" destId="{96375C7A-AD28-4E6E-9152-62D0491FF5F3}" srcOrd="1" destOrd="0" parTransId="{15614AB7-026B-4C03-B150-2F0F2E375A46}" sibTransId="{08C70F92-3D7B-42F5-85FA-787BCB54C95B}"/>
    <dgm:cxn modelId="{045684C0-8BA9-4C81-9830-0495B6872AE4}" type="presOf" srcId="{C824FBC5-FC8D-4FA1-9D80-775DCE525C1D}" destId="{EF1683AB-CA60-4C2B-A3F3-65602C0AE515}" srcOrd="1" destOrd="0" presId="urn:microsoft.com/office/officeart/2005/8/layout/matrix1"/>
    <dgm:cxn modelId="{F12BE8CE-4324-4361-8CF7-9AA86DD47305}" type="presOf" srcId="{FB227E7A-63FF-4FE6-8A80-A647C41617F3}" destId="{58088E6A-C8C6-4B6A-8977-89FD1CC8CFC8}" srcOrd="1" destOrd="0" presId="urn:microsoft.com/office/officeart/2005/8/layout/matrix1"/>
    <dgm:cxn modelId="{5FF53BFE-41C7-4A65-A486-E116994DE919}" type="presParOf" srcId="{8304ED85-23F4-4D59-BC99-1FF04500B7AF}" destId="{D120065C-38E1-4AA2-9CB1-5746FAFE7EAD}" srcOrd="0" destOrd="0" presId="urn:microsoft.com/office/officeart/2005/8/layout/matrix1"/>
    <dgm:cxn modelId="{610B0030-4971-4FD8-8395-9709C5C17496}" type="presParOf" srcId="{D120065C-38E1-4AA2-9CB1-5746FAFE7EAD}" destId="{FE8EF675-9F43-48AC-80FB-739568C250FC}" srcOrd="0" destOrd="0" presId="urn:microsoft.com/office/officeart/2005/8/layout/matrix1"/>
    <dgm:cxn modelId="{5521DC0B-AE4F-4A8C-90C9-012FF357CA0E}" type="presParOf" srcId="{D120065C-38E1-4AA2-9CB1-5746FAFE7EAD}" destId="{3FB9717A-5BA9-40D4-94E7-58344139C371}" srcOrd="1" destOrd="0" presId="urn:microsoft.com/office/officeart/2005/8/layout/matrix1"/>
    <dgm:cxn modelId="{45068EF8-94B1-4CED-8C40-2D646E591A45}" type="presParOf" srcId="{D120065C-38E1-4AA2-9CB1-5746FAFE7EAD}" destId="{6F68F86F-B959-4988-A604-97E08A8BCD48}" srcOrd="2" destOrd="0" presId="urn:microsoft.com/office/officeart/2005/8/layout/matrix1"/>
    <dgm:cxn modelId="{8268E5BD-0A37-467D-B403-190892A40819}" type="presParOf" srcId="{D120065C-38E1-4AA2-9CB1-5746FAFE7EAD}" destId="{14BFF878-9E89-4E00-9C25-C63288B011E5}" srcOrd="3" destOrd="0" presId="urn:microsoft.com/office/officeart/2005/8/layout/matrix1"/>
    <dgm:cxn modelId="{1A91BA0E-2CAF-46F2-97C4-0C77F543FF3E}" type="presParOf" srcId="{D120065C-38E1-4AA2-9CB1-5746FAFE7EAD}" destId="{2558F538-E2B2-47E3-9BD9-4183EB8460EF}" srcOrd="4" destOrd="0" presId="urn:microsoft.com/office/officeart/2005/8/layout/matrix1"/>
    <dgm:cxn modelId="{976780D7-1470-4A4C-8FFE-3309A7D8DAD3}" type="presParOf" srcId="{D120065C-38E1-4AA2-9CB1-5746FAFE7EAD}" destId="{58088E6A-C8C6-4B6A-8977-89FD1CC8CFC8}" srcOrd="5" destOrd="0" presId="urn:microsoft.com/office/officeart/2005/8/layout/matrix1"/>
    <dgm:cxn modelId="{6E5CE0F6-73D5-4F93-B93E-CA4C6F725668}" type="presParOf" srcId="{D120065C-38E1-4AA2-9CB1-5746FAFE7EAD}" destId="{F8D6A780-CCB8-4155-9116-86FDB1714280}" srcOrd="6" destOrd="0" presId="urn:microsoft.com/office/officeart/2005/8/layout/matrix1"/>
    <dgm:cxn modelId="{14AF856F-44F7-4758-9BCC-21AF7BC4F0FB}" type="presParOf" srcId="{D120065C-38E1-4AA2-9CB1-5746FAFE7EAD}" destId="{EF1683AB-CA60-4C2B-A3F3-65602C0AE515}" srcOrd="7" destOrd="0" presId="urn:microsoft.com/office/officeart/2005/8/layout/matrix1"/>
    <dgm:cxn modelId="{3C0A4738-A69D-43DD-9FEB-979D6574F360}" type="presParOf" srcId="{8304ED85-23F4-4D59-BC99-1FF04500B7AF}" destId="{B6C670A6-BAB5-460A-B188-AE00C8C8E1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65918-95FD-48B7-9872-DD9B370D5FE4}">
      <dsp:nvSpPr>
        <dsp:cNvPr id="0" name=""/>
        <dsp:cNvSpPr/>
      </dsp:nvSpPr>
      <dsp:spPr>
        <a:xfrm rot="5400000">
          <a:off x="-253384" y="359259"/>
          <a:ext cx="1689227" cy="1182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noProof="0" dirty="0">
              <a:latin typeface="Century Gothic" panose="020B0502020202020204" pitchFamily="34" charset="0"/>
            </a:rPr>
            <a:t>Inteligența emoțională</a:t>
          </a:r>
        </a:p>
      </dsp:txBody>
      <dsp:txXfrm rot="-5400000">
        <a:off x="1" y="697105"/>
        <a:ext cx="1182459" cy="506768"/>
      </dsp:txXfrm>
    </dsp:sp>
    <dsp:sp modelId="{74C3787A-ECC5-4EB9-836B-FE9ACE2BCDE4}">
      <dsp:nvSpPr>
        <dsp:cNvPr id="0" name=""/>
        <dsp:cNvSpPr/>
      </dsp:nvSpPr>
      <dsp:spPr>
        <a:xfrm rot="5400000">
          <a:off x="3095027" y="-1904562"/>
          <a:ext cx="1293738" cy="5118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dirty="0">
              <a:latin typeface="Century Gothic" panose="020B0502020202020204" pitchFamily="34" charset="0"/>
            </a:rPr>
            <a:t>Inteligența emoțională (EQ) și importanța 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Componentele EQ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Beneficiile de a avea un EQ ridicat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Scala de maturitate emoțională Friedmann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Metode / Instrumente pentru dezvoltarea EQ</a:t>
          </a:r>
        </a:p>
      </dsp:txBody>
      <dsp:txXfrm rot="-5400000">
        <a:off x="1182460" y="71160"/>
        <a:ext cx="5055719" cy="1167428"/>
      </dsp:txXfrm>
    </dsp:sp>
    <dsp:sp modelId="{182A1EBB-70EC-42CD-9AA1-F062EA2FFB38}">
      <dsp:nvSpPr>
        <dsp:cNvPr id="0" name=""/>
        <dsp:cNvSpPr/>
      </dsp:nvSpPr>
      <dsp:spPr>
        <a:xfrm rot="5400000">
          <a:off x="-253384" y="1860162"/>
          <a:ext cx="1689227" cy="1182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noProof="0" dirty="0">
              <a:latin typeface="Century Gothic" panose="020B0502020202020204" pitchFamily="34" charset="0"/>
            </a:rPr>
            <a:t>Conștiința de sine</a:t>
          </a:r>
        </a:p>
      </dsp:txBody>
      <dsp:txXfrm rot="-5400000">
        <a:off x="1" y="2198008"/>
        <a:ext cx="1182459" cy="506768"/>
      </dsp:txXfrm>
    </dsp:sp>
    <dsp:sp modelId="{B126CE48-8825-45DF-9524-90701801932B}">
      <dsp:nvSpPr>
        <dsp:cNvPr id="0" name=""/>
        <dsp:cNvSpPr/>
      </dsp:nvSpPr>
      <dsp:spPr>
        <a:xfrm rot="5400000">
          <a:off x="3192897" y="-403660"/>
          <a:ext cx="1097997" cy="5118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Conștiința de sine și importanța 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Fereastra lui </a:t>
          </a:r>
          <a:r>
            <a:rPr lang="ro-RO" sz="1200" b="1" kern="1200" noProof="0" dirty="0" err="1">
              <a:latin typeface="Century Gothic" panose="020B0502020202020204" pitchFamily="34" charset="0"/>
            </a:rPr>
            <a:t>Johari</a:t>
          </a:r>
          <a:r>
            <a:rPr lang="ro-RO" sz="1200" b="1" kern="1200" noProof="0" dirty="0">
              <a:latin typeface="Century Gothic" panose="020B0502020202020204" pitchFamily="34" charset="0"/>
            </a:rPr>
            <a:t> și modul de utilizare a acestei metode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Categoriile conștientizării de sine și metode / instrumente de dezvoltare a acesteia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Testul celor 16 tipuri de personalitate pentru autocunoaștere</a:t>
          </a:r>
        </a:p>
      </dsp:txBody>
      <dsp:txXfrm rot="-5400000">
        <a:off x="1182459" y="1660378"/>
        <a:ext cx="5065274" cy="990797"/>
      </dsp:txXfrm>
    </dsp:sp>
    <dsp:sp modelId="{BCB14DF0-22F8-4924-B64A-56C6B7741785}">
      <dsp:nvSpPr>
        <dsp:cNvPr id="0" name=""/>
        <dsp:cNvSpPr/>
      </dsp:nvSpPr>
      <dsp:spPr>
        <a:xfrm rot="5400000">
          <a:off x="-253384" y="3361064"/>
          <a:ext cx="1689227" cy="11824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b="1" kern="1200" dirty="0">
              <a:latin typeface="Century Gothic" panose="020B0502020202020204" pitchFamily="34" charset="0"/>
            </a:rPr>
            <a:t>Autogestionarea</a:t>
          </a:r>
        </a:p>
      </dsp:txBody>
      <dsp:txXfrm rot="-5400000">
        <a:off x="1" y="3698910"/>
        <a:ext cx="1182459" cy="506768"/>
      </dsp:txXfrm>
    </dsp:sp>
    <dsp:sp modelId="{5EDB48CA-7DE8-4369-999B-D52B1BE805D6}">
      <dsp:nvSpPr>
        <dsp:cNvPr id="0" name=""/>
        <dsp:cNvSpPr/>
      </dsp:nvSpPr>
      <dsp:spPr>
        <a:xfrm rot="5400000">
          <a:off x="3192897" y="1097242"/>
          <a:ext cx="1097997" cy="5118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Autogestionarea și importanța 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b="1" kern="1200" noProof="0" dirty="0">
              <a:latin typeface="Century Gothic" panose="020B0502020202020204" pitchFamily="34" charset="0"/>
            </a:rPr>
            <a:t>Abilități de autogestionare și modalități de dezvoltare a acestora</a:t>
          </a:r>
        </a:p>
      </dsp:txBody>
      <dsp:txXfrm rot="-5400000">
        <a:off x="1182459" y="3161280"/>
        <a:ext cx="5065274" cy="99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EF675-9F43-48AC-80FB-739568C250FC}">
      <dsp:nvSpPr>
        <dsp:cNvPr id="0" name=""/>
        <dsp:cNvSpPr/>
      </dsp:nvSpPr>
      <dsp:spPr>
        <a:xfrm rot="16200000">
          <a:off x="413900" y="-413900"/>
          <a:ext cx="1369471" cy="2197273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Conștiința de sine</a:t>
          </a:r>
          <a:endParaRPr lang="en-US" sz="22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0" y="50139"/>
        <a:ext cx="2197273" cy="976964"/>
      </dsp:txXfrm>
    </dsp:sp>
    <dsp:sp modelId="{6F68F86F-B959-4988-A604-97E08A8BCD48}">
      <dsp:nvSpPr>
        <dsp:cNvPr id="0" name=""/>
        <dsp:cNvSpPr/>
      </dsp:nvSpPr>
      <dsp:spPr>
        <a:xfrm>
          <a:off x="2197273" y="0"/>
          <a:ext cx="2197273" cy="1369471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-13333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Conștientizare socială</a:t>
          </a:r>
          <a:endParaRPr lang="en-US" sz="22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7273" y="0"/>
        <a:ext cx="2147134" cy="1027103"/>
      </dsp:txXfrm>
    </dsp:sp>
    <dsp:sp modelId="{2558F538-E2B2-47E3-9BD9-4183EB8460EF}">
      <dsp:nvSpPr>
        <dsp:cNvPr id="0" name=""/>
        <dsp:cNvSpPr/>
      </dsp:nvSpPr>
      <dsp:spPr>
        <a:xfrm rot="10800000">
          <a:off x="0" y="1369471"/>
          <a:ext cx="2197273" cy="1369471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-26667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Autogestionare</a:t>
          </a:r>
          <a:endParaRPr lang="en-US" sz="22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0139" y="1711839"/>
        <a:ext cx="2147134" cy="1027103"/>
      </dsp:txXfrm>
    </dsp:sp>
    <dsp:sp modelId="{F8D6A780-CCB8-4155-9116-86FDB1714280}">
      <dsp:nvSpPr>
        <dsp:cNvPr id="0" name=""/>
        <dsp:cNvSpPr/>
      </dsp:nvSpPr>
      <dsp:spPr>
        <a:xfrm rot="5400000">
          <a:off x="2611173" y="955570"/>
          <a:ext cx="1369471" cy="2197273"/>
        </a:xfrm>
        <a:prstGeom prst="round1Rect">
          <a:avLst/>
        </a:prstGeom>
        <a:solidFill>
          <a:srgbClr val="70AD47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Managementul relațiilor</a:t>
          </a:r>
          <a:endParaRPr lang="en-US" sz="22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97273" y="1711839"/>
        <a:ext cx="2197273" cy="976964"/>
      </dsp:txXfrm>
    </dsp:sp>
    <dsp:sp modelId="{B6C670A6-BAB5-460A-B188-AE00C8C8E124}">
      <dsp:nvSpPr>
        <dsp:cNvPr id="0" name=""/>
        <dsp:cNvSpPr/>
      </dsp:nvSpPr>
      <dsp:spPr>
        <a:xfrm>
          <a:off x="1538091" y="1027103"/>
          <a:ext cx="1318363" cy="684735"/>
        </a:xfrm>
        <a:prstGeom prst="roundRect">
          <a:avLst/>
        </a:prstGeom>
        <a:solidFill>
          <a:srgbClr val="70AD47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Motivare</a:t>
          </a:r>
          <a:endParaRPr lang="en-US" sz="2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71517" y="1060529"/>
        <a:ext cx="1251511" cy="61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5D0B-E7B2-4DAA-8F12-2973159C7939}" type="datetimeFigureOut">
              <a:rPr lang="ro-RO" smtClean="0"/>
              <a:t>23.06.2021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E817-F568-4C63-B9DC-E4CDE1AD8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631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DA11-90A8-4C31-B6A6-9B4C6317CF5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0E55-587A-41B0-907A-83A19754B6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12996BB0-FC19-4465-A886-723C857B50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pect particulari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58241B-45C5-4593-AEEC-F8243ABB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FF2DC5F1-7855-4B38-97B0-3C765FBD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A509B2E-E302-4E3C-9E14-50AC7EEF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11B21AC-AEA7-4922-9D92-A70222A3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ct particulari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0A4EEC-BB0B-46BB-ABEC-47024325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6" name="Substituent dată 5">
            <a:extLst>
              <a:ext uri="{FF2B5EF4-FFF2-40B4-BE49-F238E27FC236}">
                <a16:creationId xmlns:a16="http://schemas.microsoft.com/office/drawing/2014/main" id="{43AAC043-DC14-4C0E-B758-0799388E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7" name="Substituent subsol 6">
            <a:extLst>
              <a:ext uri="{FF2B5EF4-FFF2-40B4-BE49-F238E27FC236}">
                <a16:creationId xmlns:a16="http://schemas.microsoft.com/office/drawing/2014/main" id="{39D89CC7-DC2E-4405-92D4-3021D9BD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stituent număr diapozitiv 7">
            <a:extLst>
              <a:ext uri="{FF2B5EF4-FFF2-40B4-BE49-F238E27FC236}">
                <a16:creationId xmlns:a16="http://schemas.microsoft.com/office/drawing/2014/main" id="{AF8CE513-8742-48CC-9D6D-2CC32A9B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8C31-8E23-3844-ACA8-78D70AA94D0C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60C4-A91E-5B43-8F1A-DF43210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ositivepsychology.com/emotional-intelligence-eq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6personalities.com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lentsmart.com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6.png"/><Relationship Id="rId10" Type="http://schemas.openxmlformats.org/officeDocument/2006/relationships/hyperlink" Target="https://positivepsychology.com/emotional-intelligence-scale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emotionalintelligencecourse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MINY_FUNDO_VERD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3155" r="37054" b="10530"/>
          <a:stretch/>
        </p:blipFill>
        <p:spPr>
          <a:xfrm>
            <a:off x="250767" y="165401"/>
            <a:ext cx="6705600" cy="6527800"/>
          </a:xfrm>
          <a:prstGeom prst="rect">
            <a:avLst/>
          </a:prstGeom>
        </p:spPr>
      </p:pic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5649" y="731622"/>
            <a:ext cx="1747584" cy="4386068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70AD4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	1.1.	</a:t>
            </a:r>
            <a:r>
              <a:rPr lang="ro-RO" sz="1800" b="1" dirty="0">
                <a:solidFill>
                  <a:srgbClr val="70AD4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este inteligența</a:t>
            </a:r>
          </a:p>
          <a:p>
            <a:pPr algn="l"/>
            <a:r>
              <a:rPr lang="ro-RO" sz="1800" b="1" dirty="0">
                <a:solidFill>
                  <a:srgbClr val="70AD4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emoțională, conștiința de sine, autogestionarea</a:t>
            </a:r>
          </a:p>
          <a:p>
            <a:pPr algn="l"/>
            <a:endParaRPr lang="en-US" sz="1600" b="1" dirty="0">
              <a:latin typeface="Century Gothic"/>
              <a:cs typeface="Century Gothic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0767" y="306578"/>
            <a:ext cx="6705600" cy="1470025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Modulul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1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INTELIGEN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Ț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 EMO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Ț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IONAL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Ă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" y="5748914"/>
            <a:ext cx="1706538" cy="3479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0737" y="6158510"/>
            <a:ext cx="3476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700" b="0" i="0" dirty="0">
                <a:solidFill>
                  <a:srgbClr val="FFFFFF"/>
                </a:solidFill>
                <a:effectLst/>
                <a:latin typeface="Lato"/>
              </a:rPr>
              <a:t>Acest proiect </a:t>
            </a:r>
            <a:r>
              <a:rPr lang="en-GB" sz="600" dirty="0">
                <a:solidFill>
                  <a:srgbClr val="FFFFFF"/>
                </a:solidFill>
              </a:rPr>
              <a:t>(2019-1-RO01-KA204-063136) </a:t>
            </a:r>
            <a:r>
              <a:rPr lang="ro-RO" sz="700" dirty="0">
                <a:solidFill>
                  <a:srgbClr val="FFFFFF"/>
                </a:solidFill>
                <a:latin typeface="Lato"/>
              </a:rPr>
              <a:t>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rgbClr val="FFFFFF"/>
                </a:solidFill>
              </a:rPr>
              <a:t>.</a:t>
            </a:r>
            <a:endParaRPr lang="pt-PT" sz="6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3257" y="5626479"/>
            <a:ext cx="2006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Journey to lncrease your techniques of eMotional lntelligence,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digital awareNess and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entrepreneurship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lifestYle</a:t>
            </a:r>
            <a:endParaRPr lang="en-US" sz="115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 descr="JIMINY_LOGO_GREEN_CRICK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08" y="4284492"/>
            <a:ext cx="2788892" cy="224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Dreptunghi 1"/>
          <p:cNvSpPr/>
          <p:nvPr/>
        </p:nvSpPr>
        <p:spPr>
          <a:xfrm>
            <a:off x="1245200" y="2377763"/>
            <a:ext cx="4716740" cy="92333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o-RO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4B627"/>
                </a:solidFill>
              </a:rPr>
              <a:t>BINE AȚI VENIT!</a:t>
            </a:r>
          </a:p>
        </p:txBody>
      </p:sp>
      <p:pic>
        <p:nvPicPr>
          <p:cNvPr id="11" name="Imagine 10" descr="Heart, Mind, Emotional Intelligence, E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57" y="3301093"/>
            <a:ext cx="1978343" cy="1391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22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96150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6" y="252164"/>
            <a:ext cx="5887456" cy="825537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emoțională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Owl, Bird, Glasses, Perched, Sm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3" y="1197115"/>
            <a:ext cx="924309" cy="13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tă text 80"/>
          <p:cNvSpPr txBox="1"/>
          <p:nvPr/>
        </p:nvSpPr>
        <p:spPr>
          <a:xfrm>
            <a:off x="2478863" y="1133715"/>
            <a:ext cx="2998911" cy="22952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b="1" i="1" dirty="0">
                <a:solidFill>
                  <a:srgbClr val="70AD4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„Oricine poate deveni furios — e simplu. Dar să te înfurii pe cine trebuie, cât trebuie, când trebuie, pentru ceea ce trebuie și cum trebuie — nu este deloc ușor.”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600" b="1" i="1" dirty="0">
                <a:solidFill>
                  <a:srgbClr val="70AD4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Aristotel</a:t>
            </a:r>
          </a:p>
        </p:txBody>
      </p:sp>
      <p:sp>
        <p:nvSpPr>
          <p:cNvPr id="20" name="Dreptunghi rotunjit 19"/>
          <p:cNvSpPr/>
          <p:nvPr/>
        </p:nvSpPr>
        <p:spPr>
          <a:xfrm>
            <a:off x="181156" y="3794174"/>
            <a:ext cx="6659591" cy="2154739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emoțională este în general definită ca abilitatea de a (a) recunoaște, înțelege și gestiona propriile noastre emoții; și (b) recunoaște, înțelege și influența emoțiile celorlalți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6" y="252164"/>
            <a:ext cx="5887456" cy="825537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emoțională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pSp>
        <p:nvGrpSpPr>
          <p:cNvPr id="14" name="Grupare 13"/>
          <p:cNvGrpSpPr/>
          <p:nvPr/>
        </p:nvGrpSpPr>
        <p:grpSpPr>
          <a:xfrm>
            <a:off x="884699" y="1126468"/>
            <a:ext cx="5183914" cy="3549453"/>
            <a:chOff x="0" y="0"/>
            <a:chExt cx="5158503" cy="3534261"/>
          </a:xfrm>
        </p:grpSpPr>
        <p:sp>
          <p:nvSpPr>
            <p:cNvPr id="17" name="Casetă text 30"/>
            <p:cNvSpPr txBox="1"/>
            <p:nvPr/>
          </p:nvSpPr>
          <p:spPr>
            <a:xfrm>
              <a:off x="1420510" y="3206779"/>
              <a:ext cx="2432552" cy="3274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o-RO" sz="9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Sursa</a:t>
              </a:r>
              <a:r>
                <a:rPr lang="en-GB" sz="9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Adapted from Dreamstime.com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Dreptunghi rotunjit 20"/>
            <p:cNvSpPr/>
            <p:nvPr/>
          </p:nvSpPr>
          <p:spPr>
            <a:xfrm>
              <a:off x="25518" y="68048"/>
              <a:ext cx="1734820" cy="382772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EQ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Dreptunghi rotunjit 21"/>
            <p:cNvSpPr/>
            <p:nvPr/>
          </p:nvSpPr>
          <p:spPr>
            <a:xfrm>
              <a:off x="3372647" y="68048"/>
              <a:ext cx="1734820" cy="38227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IQ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" name="Dreptunghi rotunjit 22"/>
            <p:cNvSpPr/>
            <p:nvPr/>
          </p:nvSpPr>
          <p:spPr>
            <a:xfrm>
              <a:off x="4253" y="506109"/>
              <a:ext cx="1800905" cy="3359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Capacitatea de a simți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Imagine 23" descr="https://media.istockphoto.com/photos/young-woman-comparing-with-two-things-picture-id1176080337?b=1&amp;k=6&amp;m=1176080337&amp;s=170667a&amp;w=0&amp;h=oEfNcehAfBcYysSeU1BMqjlRrOFpMCl2rWnWMm7XqEs=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728" y="0"/>
              <a:ext cx="1008380" cy="645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Dreptunghi rotunjit 24"/>
            <p:cNvSpPr/>
            <p:nvPr/>
          </p:nvSpPr>
          <p:spPr>
            <a:xfrm>
              <a:off x="0" y="1679943"/>
              <a:ext cx="1805158" cy="5745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 ajută să reușești în viață și la locul de muncă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Dreptunghi rotunjit 25"/>
            <p:cNvSpPr/>
            <p:nvPr/>
          </p:nvSpPr>
          <p:spPr>
            <a:xfrm>
              <a:off x="4253" y="2316195"/>
              <a:ext cx="1800905" cy="4310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EQ poate fi dezvoltat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reptunghi rotunjit 26"/>
            <p:cNvSpPr/>
            <p:nvPr/>
          </p:nvSpPr>
          <p:spPr>
            <a:xfrm>
              <a:off x="8506" y="2794236"/>
              <a:ext cx="1800905" cy="2971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Poate fi învățat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Dreptunghi rotunjit 27"/>
            <p:cNvSpPr/>
            <p:nvPr/>
          </p:nvSpPr>
          <p:spPr>
            <a:xfrm>
              <a:off x="3385406" y="506109"/>
              <a:ext cx="1734820" cy="3359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Capacitatea de a gândi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Dreptunghi rotunjit 28"/>
            <p:cNvSpPr/>
            <p:nvPr/>
          </p:nvSpPr>
          <p:spPr>
            <a:xfrm>
              <a:off x="3385406" y="1854318"/>
              <a:ext cx="1734820" cy="5016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Ajută la obținerea succesului școlar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Dreptunghi rotunjit 29"/>
            <p:cNvSpPr/>
            <p:nvPr/>
          </p:nvSpPr>
          <p:spPr>
            <a:xfrm>
              <a:off x="3393912" y="893135"/>
              <a:ext cx="1734820" cy="3736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 bazează pe gândirea logică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Dreptunghi rotunjit 30"/>
            <p:cNvSpPr/>
            <p:nvPr/>
          </p:nvSpPr>
          <p:spPr>
            <a:xfrm>
              <a:off x="3423683" y="2947345"/>
              <a:ext cx="1734820" cy="3143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 poate fi învățat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Dreptunghi rotunjit 31"/>
            <p:cNvSpPr/>
            <p:nvPr/>
          </p:nvSpPr>
          <p:spPr>
            <a:xfrm>
              <a:off x="3389659" y="1318378"/>
              <a:ext cx="1734820" cy="4759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Ajută la procesarea informațiilor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Dreptunghi rotunjit 32"/>
            <p:cNvSpPr/>
            <p:nvPr/>
          </p:nvSpPr>
          <p:spPr>
            <a:xfrm>
              <a:off x="3393912" y="2402958"/>
              <a:ext cx="1734820" cy="4927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IQ nu poate fi dezvoltat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reptunghi rotunjit 33"/>
            <p:cNvSpPr/>
            <p:nvPr/>
          </p:nvSpPr>
          <p:spPr>
            <a:xfrm>
              <a:off x="4253" y="897388"/>
              <a:ext cx="1800905" cy="3359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Ajută la luarea  deciziilor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Dreptunghi rotunjit 34"/>
            <p:cNvSpPr/>
            <p:nvPr/>
          </p:nvSpPr>
          <p:spPr>
            <a:xfrm>
              <a:off x="0" y="1288666"/>
              <a:ext cx="1800905" cy="3359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Ajută la o mai bună comunicare</a:t>
              </a:r>
              <a:endParaRPr lang="ro-R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Imagine 35" descr="Creier, Inima, Echilibru, Emoţi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1" y="4875977"/>
            <a:ext cx="1029335" cy="1029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reptunghi rotunjit 2"/>
          <p:cNvSpPr/>
          <p:nvPr/>
        </p:nvSpPr>
        <p:spPr>
          <a:xfrm>
            <a:off x="1559509" y="4662707"/>
            <a:ext cx="5430626" cy="1446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„Este foarte important să înțelegem că inteligența emoțională nu este opusul inteligenței, nu este triumful inimii asupra capului - este intersectarea unică a ambelor.”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David Caruso</a:t>
            </a:r>
          </a:p>
        </p:txBody>
      </p:sp>
    </p:spTree>
    <p:extLst>
      <p:ext uri="{BB962C8B-B14F-4D97-AF65-F5344CB8AC3E}">
        <p14:creationId xmlns:p14="http://schemas.microsoft.com/office/powerpoint/2010/main" val="380122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6" y="252164"/>
            <a:ext cx="5887456" cy="825537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emoțională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558455" y="1222341"/>
            <a:ext cx="607525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emoțională este cea care ne ajută </a:t>
            </a:r>
            <a:r>
              <a:rPr lang="ro-RO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să empatizăm cu colegii noștri de muncă,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o-RO" sz="2400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să purtăm discuții serioase despre relațiile noastre cu persoanele importante din viața noastră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și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să încercăm să gestionăm situațiile în care avem de-a face cu un copil indisciplinat sau neascultător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 Ne permite să  </a:t>
            </a:r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ne conectăm cu ceilalți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ro-RO" sz="2400" b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să ne înțelegem mai bine pe noi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și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o-RO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să ne trăim cu adevărat viața, să fim sănătoși și fericiți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algn="r">
              <a:spcBef>
                <a:spcPct val="20000"/>
              </a:spcBef>
            </a:pPr>
            <a:r>
              <a:rPr lang="en-US" u="sng" dirty="0">
                <a:hlinkClick r:id="rId8"/>
              </a:rPr>
              <a:t>https://</a:t>
            </a:r>
            <a:r>
              <a:rPr lang="en-US" u="sng" dirty="0" err="1">
                <a:hlinkClick r:id="rId8"/>
              </a:rPr>
              <a:t>positivepsychology.com</a:t>
            </a:r>
            <a:r>
              <a:rPr lang="en-US" u="sng" dirty="0">
                <a:hlinkClick r:id="rId8"/>
              </a:rPr>
              <a:t>/emotional-intelligence-</a:t>
            </a:r>
            <a:r>
              <a:rPr lang="en-US" u="sng" dirty="0" err="1">
                <a:hlinkClick r:id="rId8"/>
              </a:rPr>
              <a:t>eq</a:t>
            </a:r>
            <a:r>
              <a:rPr lang="en-US" u="sng" dirty="0">
                <a:hlinkClick r:id="rId8"/>
              </a:rPr>
              <a:t>/</a:t>
            </a:r>
            <a:endParaRPr lang="ro-RO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4" name="Imagine 13" descr="Person, Human, Joy, Sunset, Sun, Orang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684690"/>
            <a:ext cx="1960936" cy="119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04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6" y="252164"/>
            <a:ext cx="5887456" cy="825537"/>
          </a:xfrm>
        </p:spPr>
        <p:txBody>
          <a:bodyPr>
            <a:normAutofit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Componentele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EQ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pSp>
        <p:nvGrpSpPr>
          <p:cNvPr id="39" name="Grupare 38"/>
          <p:cNvGrpSpPr/>
          <p:nvPr/>
        </p:nvGrpSpPr>
        <p:grpSpPr>
          <a:xfrm>
            <a:off x="457200" y="1664935"/>
            <a:ext cx="6392174" cy="4201027"/>
            <a:chOff x="0" y="0"/>
            <a:chExt cx="5988035" cy="3746868"/>
          </a:xfrm>
        </p:grpSpPr>
        <p:graphicFrame>
          <p:nvGraphicFramePr>
            <p:cNvPr id="40" name="Nomogramă 39"/>
            <p:cNvGraphicFramePr/>
            <p:nvPr>
              <p:extLst>
                <p:ext uri="{D42A27DB-BD31-4B8C-83A1-F6EECF244321}">
                  <p14:modId xmlns:p14="http://schemas.microsoft.com/office/powerpoint/2010/main" val="2597268599"/>
                </p:ext>
              </p:extLst>
            </p:nvPr>
          </p:nvGraphicFramePr>
          <p:xfrm>
            <a:off x="1871330" y="897388"/>
            <a:ext cx="4116705" cy="24428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1" name="Săgeată la dreapta 40"/>
            <p:cNvSpPr/>
            <p:nvPr/>
          </p:nvSpPr>
          <p:spPr>
            <a:xfrm>
              <a:off x="3759672" y="1526836"/>
              <a:ext cx="357254" cy="14885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Săgeată la dreapta 41"/>
            <p:cNvSpPr/>
            <p:nvPr/>
          </p:nvSpPr>
          <p:spPr>
            <a:xfrm rot="5400000">
              <a:off x="4759133" y="2058463"/>
              <a:ext cx="357254" cy="14885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Dreptunghi rotunjit 42"/>
            <p:cNvSpPr/>
            <p:nvPr/>
          </p:nvSpPr>
          <p:spPr>
            <a:xfrm>
              <a:off x="0" y="1258895"/>
              <a:ext cx="1650173" cy="712441"/>
            </a:xfrm>
            <a:prstGeom prst="round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RECUNOAȘTERE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Cine sunt eu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Dreptunghi rotunjit 43"/>
            <p:cNvSpPr/>
            <p:nvPr/>
          </p:nvSpPr>
          <p:spPr>
            <a:xfrm>
              <a:off x="2109499" y="0"/>
              <a:ext cx="1772920" cy="796895"/>
            </a:xfrm>
            <a:prstGeom prst="round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Cum îmi gestionez trăirile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Dreptunghi rotunjit 44"/>
            <p:cNvSpPr/>
            <p:nvPr/>
          </p:nvSpPr>
          <p:spPr>
            <a:xfrm>
              <a:off x="4019107" y="0"/>
              <a:ext cx="1887855" cy="792642"/>
            </a:xfrm>
            <a:prstGeom prst="round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SOCIAL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Cum gestionez relațiile cu ceilalți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Săgeată la dreapta 45"/>
            <p:cNvSpPr/>
            <p:nvPr/>
          </p:nvSpPr>
          <p:spPr>
            <a:xfrm rot="16200000">
              <a:off x="2777224" y="2058464"/>
              <a:ext cx="357254" cy="14885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Săgeată la dreapta 46"/>
            <p:cNvSpPr/>
            <p:nvPr/>
          </p:nvSpPr>
          <p:spPr>
            <a:xfrm rot="10800000">
              <a:off x="3708636" y="2560320"/>
              <a:ext cx="357254" cy="14885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Dreptunghi rotunjit 47"/>
            <p:cNvSpPr/>
            <p:nvPr/>
          </p:nvSpPr>
          <p:spPr>
            <a:xfrm>
              <a:off x="7" y="2390199"/>
              <a:ext cx="1650173" cy="712441"/>
            </a:xfrm>
            <a:prstGeom prst="roundRect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REGLARE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Ce fac eu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Casetă text 37"/>
            <p:cNvSpPr txBox="1"/>
            <p:nvPr/>
          </p:nvSpPr>
          <p:spPr>
            <a:xfrm>
              <a:off x="1752245" y="3419431"/>
              <a:ext cx="2432364" cy="32743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9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Sursa</a:t>
              </a:r>
              <a:r>
                <a:rPr kumimoji="0" lang="en-GB" sz="9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: Adapted from pinterest.com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7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Beneficiile de a avea un EQ ridicat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247375" y="1176310"/>
            <a:ext cx="662778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EQ afectează calitatea vieții noastre (viața personală și la locul de muncă) deoarece ne influențează comportamentul și relațiile.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ajută să: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comunicăm mai bine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reducem anxietatea și stresul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devenim mai </a:t>
            </a:r>
            <a:r>
              <a:rPr lang="ro-RO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rezilienți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aplanăm conflicte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îmbunătățim relațiile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fim mai performanți la muncă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empatizăm cu alții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depășim eficient provocările vieții.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thumbs up smiley face emoj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5411"/>
            <a:ext cx="2387112" cy="16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1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Beneficiile de a avea un EQ ridicat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262391" y="3010909"/>
            <a:ext cx="662778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Un IQ ridicat este capabil să prezică doar 20% din factorii de succes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EQ este cel mai puternic indicator al performanței, explicând 58% din succes în toate tipurile de profesii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Emoțiile și convingerile noastre pot fi cauza și vindecarea bolilor noastre - vezi Dr. </a:t>
            </a:r>
            <a:r>
              <a:rPr lang="ro-R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Ryke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o-R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Hammer</a:t>
            </a:r>
            <a:endParaRPr lang="ro-RO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upare 13"/>
          <p:cNvGrpSpPr/>
          <p:nvPr/>
        </p:nvGrpSpPr>
        <p:grpSpPr>
          <a:xfrm>
            <a:off x="1430866" y="1666327"/>
            <a:ext cx="4133850" cy="1356360"/>
            <a:chOff x="0" y="0"/>
            <a:chExt cx="4133938" cy="1356669"/>
          </a:xfrm>
        </p:grpSpPr>
        <p:grpSp>
          <p:nvGrpSpPr>
            <p:cNvPr id="15" name="Grupare 14"/>
            <p:cNvGrpSpPr/>
            <p:nvPr/>
          </p:nvGrpSpPr>
          <p:grpSpPr>
            <a:xfrm>
              <a:off x="0" y="0"/>
              <a:ext cx="4133938" cy="952677"/>
              <a:chOff x="0" y="0"/>
              <a:chExt cx="4133938" cy="95267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0" y="4253"/>
                <a:ext cx="999460" cy="94842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IQ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586377" y="4253"/>
                <a:ext cx="999460" cy="94842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134478" y="0"/>
                <a:ext cx="999460" cy="9484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Succes</a:t>
                </a:r>
                <a:endPara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Plus 22"/>
              <p:cNvSpPr/>
              <p:nvPr/>
            </p:nvSpPr>
            <p:spPr>
              <a:xfrm>
                <a:off x="1076015" y="255181"/>
                <a:ext cx="463062" cy="425303"/>
              </a:xfrm>
              <a:prstGeom prst="mathPlus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Egal 23"/>
              <p:cNvSpPr/>
              <p:nvPr/>
            </p:nvSpPr>
            <p:spPr>
              <a:xfrm>
                <a:off x="2709176" y="370013"/>
                <a:ext cx="335988" cy="272016"/>
              </a:xfrm>
              <a:prstGeom prst="mathEqual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Casetă text 53"/>
            <p:cNvSpPr txBox="1"/>
            <p:nvPr/>
          </p:nvSpPr>
          <p:spPr>
            <a:xfrm>
              <a:off x="905894" y="1029232"/>
              <a:ext cx="2432364" cy="32743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o-RO" sz="9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Sursa</a:t>
              </a:r>
              <a:r>
                <a:rPr lang="en-GB" sz="9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Adapted from Dreamstime.com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Scala de maturitate emoțională Friedmann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172529" y="1323438"/>
            <a:ext cx="6810484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Maturitatea emoțională nu are nicio legătură cu vârsta, ci mai degrabă cu experiența, cunoașterea de sine și dezvoltarea personală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Maturitatea emoțională este o decizie, nu o consecință a vieții. Orice individ poate ajunge la maturitate emoțională sau își poate trăi întreaga viață ca un adolescent fără responsabilitate și independență la orice nivel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 persoană matură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are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relație bună cu ea însăși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își controlează viața.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Imagine 24" descr="Age, Youth, Contrast, Old, Young, Forc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684344"/>
            <a:ext cx="1960936" cy="123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38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Scala de maturitate emoțională Friedmann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585842" y="1891864"/>
            <a:ext cx="649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Faceți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testul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Friedman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ine 13" descr="Checklist, Lists, Business, For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5" y="2627947"/>
            <a:ext cx="1281430" cy="160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67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Metode / Instrumente pentru dezvoltarea EQ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179650" y="1189696"/>
            <a:ext cx="6810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ajută să îmbunătățim modul în care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observăm și înțelegem propriile emoții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observăm și înțelegem emoțiile altora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gestionăm propriile emoții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folosim emoțiile pentru a facilita performanța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asumăm responsabilitatea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Arătăm empatie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recunoaștem greșelile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 ne mai temem de vulnerabilitate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Recunoaștem și acceptăm nevoi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Stabilim limite sănătoase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upare 13"/>
          <p:cNvGrpSpPr/>
          <p:nvPr/>
        </p:nvGrpSpPr>
        <p:grpSpPr>
          <a:xfrm>
            <a:off x="5388429" y="3162113"/>
            <a:ext cx="1518649" cy="1397687"/>
            <a:chOff x="-29772" y="0"/>
            <a:chExt cx="1639378" cy="1526835"/>
          </a:xfrm>
        </p:grpSpPr>
        <p:sp>
          <p:nvSpPr>
            <p:cNvPr id="15" name="Casetă text 66"/>
            <p:cNvSpPr txBox="1"/>
            <p:nvPr/>
          </p:nvSpPr>
          <p:spPr>
            <a:xfrm>
              <a:off x="-29772" y="1071761"/>
              <a:ext cx="1639378" cy="45507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o-RO" sz="9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Sursa</a:t>
              </a:r>
              <a:r>
                <a:rPr lang="en-GB" sz="9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https://www.stockvault.net/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7" name="Imagine 16" descr="Free Stock Photo of Brain and Heart - Medical Illustratio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36065" cy="11690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58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113958" y="206069"/>
            <a:ext cx="6397170" cy="6310203"/>
          </a:xfrm>
          <a:prstGeom prst="rect">
            <a:avLst/>
          </a:prstGeom>
        </p:spPr>
      </p:pic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41" y="1076138"/>
            <a:ext cx="6677657" cy="330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Exercițiu practic suplimentar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pSp>
        <p:nvGrpSpPr>
          <p:cNvPr id="14" name="Grupare 13"/>
          <p:cNvGrpSpPr/>
          <p:nvPr/>
        </p:nvGrpSpPr>
        <p:grpSpPr>
          <a:xfrm>
            <a:off x="1561381" y="2240845"/>
            <a:ext cx="2872596" cy="2070226"/>
            <a:chOff x="0" y="0"/>
            <a:chExt cx="1948815" cy="1484306"/>
          </a:xfrm>
        </p:grpSpPr>
        <p:pic>
          <p:nvPicPr>
            <p:cNvPr id="15" name="Imagine 14" descr="Man, Board, Drawing, Muscles, Stro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48815" cy="1237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Casetă text 68"/>
            <p:cNvSpPr txBox="1"/>
            <p:nvPr/>
          </p:nvSpPr>
          <p:spPr>
            <a:xfrm>
              <a:off x="0" y="1237630"/>
              <a:ext cx="1948815" cy="24667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o-RO" sz="1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Sursa</a:t>
              </a:r>
              <a:r>
                <a:rPr lang="en-US" sz="1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https://cdn.pixabay.com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reptunghi 1"/>
          <p:cNvSpPr/>
          <p:nvPr/>
        </p:nvSpPr>
        <p:spPr>
          <a:xfrm>
            <a:off x="688227" y="4590055"/>
            <a:ext cx="610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Stabiliți-vă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punctele forte și punctele slabe personale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2851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372585" y="291010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aceasta.</a:t>
            </a: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ro-RO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Haideți să ne cunoaștem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!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B1B87E-A3AE-4273-8198-48A573390BBE}"/>
              </a:ext>
            </a:extLst>
          </p:cNvPr>
          <p:cNvSpPr txBox="1"/>
          <p:nvPr/>
        </p:nvSpPr>
        <p:spPr>
          <a:xfrm>
            <a:off x="3958977" y="1675071"/>
            <a:ext cx="26646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Sursa: https://pixabay.com/illustrations/integration-welcome-shaking-hands-1777537/</a:t>
            </a:r>
          </a:p>
        </p:txBody>
      </p:sp>
      <p:pic>
        <p:nvPicPr>
          <p:cNvPr id="1026" name="Picture 2" descr="Integration, Welcome, Shaking Han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0" y="1287710"/>
            <a:ext cx="3303115" cy="14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657216" y="2847766"/>
            <a:ext cx="330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Jocul numelor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- 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Exemplu</a:t>
            </a:r>
          </a:p>
        </p:txBody>
      </p:sp>
      <p:sp>
        <p:nvSpPr>
          <p:cNvPr id="8" name="Dreptunghi rotunjit 7"/>
          <p:cNvSpPr/>
          <p:nvPr/>
        </p:nvSpPr>
        <p:spPr>
          <a:xfrm>
            <a:off x="514602" y="3756310"/>
            <a:ext cx="2459505" cy="19463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Century Gothic" panose="020B0502020202020204" pitchFamily="34" charset="0"/>
              </a:rPr>
              <a:t>Numele meu</a:t>
            </a:r>
            <a:endParaRPr lang="en-US" i="1" dirty="0">
              <a:latin typeface="Century Gothic" panose="020B0502020202020204" pitchFamily="34" charset="0"/>
            </a:endParaRPr>
          </a:p>
          <a:p>
            <a:pPr algn="ctr"/>
            <a:endParaRPr lang="en-US" i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ro-RO" dirty="0">
                <a:latin typeface="Century Gothic" panose="020B0502020202020204" pitchFamily="34" charset="0"/>
              </a:rPr>
              <a:t>Asertivă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N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ro-RO" dirty="0">
                <a:latin typeface="Century Gothic" panose="020B0502020202020204" pitchFamily="34" charset="0"/>
              </a:rPr>
              <a:t>Naturală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C</a:t>
            </a:r>
            <a:r>
              <a:rPr lang="en-US" dirty="0">
                <a:latin typeface="Century Gothic" panose="020B0502020202020204" pitchFamily="34" charset="0"/>
              </a:rPr>
              <a:t> – </a:t>
            </a:r>
            <a:r>
              <a:rPr lang="ro-RO" dirty="0">
                <a:latin typeface="Century Gothic" panose="020B0502020202020204" pitchFamily="34" charset="0"/>
              </a:rPr>
              <a:t>Conștiincioasă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A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ro-RO" dirty="0">
                <a:latin typeface="Century Gothic" panose="020B0502020202020204" pitchFamily="34" charset="0"/>
              </a:rPr>
              <a:t>Apreciativă</a:t>
            </a:r>
          </a:p>
          <a:p>
            <a:pPr algn="ctr"/>
            <a:endParaRPr lang="ro-RO" dirty="0"/>
          </a:p>
        </p:txBody>
      </p:sp>
      <p:sp>
        <p:nvSpPr>
          <p:cNvPr id="9" name="Dreptunghi rotunjit 8"/>
          <p:cNvSpPr/>
          <p:nvPr/>
        </p:nvSpPr>
        <p:spPr>
          <a:xfrm>
            <a:off x="3382762" y="3216035"/>
            <a:ext cx="3221835" cy="3015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Century Gothic" panose="020B0502020202020204" pitchFamily="34" charset="0"/>
              </a:rPr>
              <a:t>Numele unui prieten sau membru al familiei care mi-a influențat viața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S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ro-RO" dirty="0">
                <a:latin typeface="Century Gothic" panose="020B0502020202020204" pitchFamily="34" charset="0"/>
              </a:rPr>
              <a:t>Serios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E </a:t>
            </a:r>
            <a:r>
              <a:rPr lang="en-US" dirty="0">
                <a:latin typeface="Century Gothic" panose="020B0502020202020204" pitchFamily="34" charset="0"/>
              </a:rPr>
              <a:t>- </a:t>
            </a:r>
            <a:r>
              <a:rPr lang="ro-RO" dirty="0">
                <a:latin typeface="Century Gothic" panose="020B0502020202020204" pitchFamily="34" charset="0"/>
              </a:rPr>
              <a:t>Empatic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R </a:t>
            </a:r>
            <a:r>
              <a:rPr lang="en-US" dirty="0">
                <a:latin typeface="Century Gothic" panose="020B0502020202020204" pitchFamily="34" charset="0"/>
              </a:rPr>
              <a:t>– </a:t>
            </a:r>
            <a:r>
              <a:rPr lang="ro-RO" dirty="0">
                <a:latin typeface="Century Gothic" panose="020B0502020202020204" pitchFamily="34" charset="0"/>
              </a:rPr>
              <a:t>Responsabil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G</a:t>
            </a:r>
            <a:r>
              <a:rPr lang="en-US" dirty="0">
                <a:latin typeface="Century Gothic" panose="020B0502020202020204" pitchFamily="34" charset="0"/>
              </a:rPr>
              <a:t> – </a:t>
            </a:r>
            <a:r>
              <a:rPr lang="ro-RO" dirty="0">
                <a:latin typeface="Century Gothic" panose="020B0502020202020204" pitchFamily="34" charset="0"/>
              </a:rPr>
              <a:t>Gândire logică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 I</a:t>
            </a:r>
            <a:r>
              <a:rPr lang="en-US" dirty="0">
                <a:latin typeface="Century Gothic" panose="020B0502020202020204" pitchFamily="34" charset="0"/>
              </a:rPr>
              <a:t> - </a:t>
            </a:r>
            <a:r>
              <a:rPr lang="ro-RO" dirty="0">
                <a:latin typeface="Century Gothic" panose="020B0502020202020204" pitchFamily="34" charset="0"/>
              </a:rPr>
              <a:t>Inovator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U </a:t>
            </a:r>
            <a:r>
              <a:rPr lang="en-US" dirty="0">
                <a:latin typeface="Century Gothic" panose="020B0502020202020204" pitchFamily="34" charset="0"/>
              </a:rPr>
              <a:t>– </a:t>
            </a:r>
            <a:r>
              <a:rPr lang="ro-RO" dirty="0">
                <a:latin typeface="Century Gothic" panose="020B0502020202020204" pitchFamily="34" charset="0"/>
              </a:rPr>
              <a:t>Uimitor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4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295135" y="754702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pSp>
        <p:nvGrpSpPr>
          <p:cNvPr id="15" name="Grupare 14"/>
          <p:cNvGrpSpPr/>
          <p:nvPr/>
        </p:nvGrpSpPr>
        <p:grpSpPr>
          <a:xfrm>
            <a:off x="553036" y="707258"/>
            <a:ext cx="1534555" cy="1975557"/>
            <a:chOff x="0" y="105875"/>
            <a:chExt cx="1182460" cy="1689227"/>
          </a:xfrm>
        </p:grpSpPr>
        <p:sp>
          <p:nvSpPr>
            <p:cNvPr id="22" name="În zigzag 21"/>
            <p:cNvSpPr/>
            <p:nvPr/>
          </p:nvSpPr>
          <p:spPr>
            <a:xfrm rot="5400000">
              <a:off x="-253384" y="359259"/>
              <a:ext cx="1689227" cy="1182459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În zigzag 4"/>
            <p:cNvSpPr/>
            <p:nvPr/>
          </p:nvSpPr>
          <p:spPr>
            <a:xfrm>
              <a:off x="1" y="697105"/>
              <a:ext cx="1182459" cy="50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/>
              <a:r>
                <a:rPr lang="ro-RO" sz="2000" b="1" dirty="0">
                  <a:latin typeface="Century Gothic" panose="020B0502020202020204" pitchFamily="34" charset="0"/>
                </a:rPr>
                <a:t>Conștiința de sine</a:t>
              </a:r>
            </a:p>
          </p:txBody>
        </p:sp>
      </p:grpSp>
      <p:grpSp>
        <p:nvGrpSpPr>
          <p:cNvPr id="17" name="Grupare 16"/>
          <p:cNvGrpSpPr/>
          <p:nvPr/>
        </p:nvGrpSpPr>
        <p:grpSpPr>
          <a:xfrm>
            <a:off x="838349" y="3310848"/>
            <a:ext cx="5853957" cy="2210058"/>
            <a:chOff x="285312" y="1339916"/>
            <a:chExt cx="5443805" cy="1293738"/>
          </a:xfrm>
        </p:grpSpPr>
        <p:sp>
          <p:nvSpPr>
            <p:cNvPr id="20" name="Dreptunghi cu colțuri rotunjite pe aceeași latură 19"/>
            <p:cNvSpPr/>
            <p:nvPr/>
          </p:nvSpPr>
          <p:spPr>
            <a:xfrm rot="5400000">
              <a:off x="2329091" y="-703863"/>
              <a:ext cx="1293738" cy="5381296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reptunghi 20"/>
            <p:cNvSpPr/>
            <p:nvPr/>
          </p:nvSpPr>
          <p:spPr>
            <a:xfrm>
              <a:off x="421589" y="1403070"/>
              <a:ext cx="5307528" cy="116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dirty="0">
                  <a:latin typeface="Century Gothic" panose="020B0502020202020204" pitchFamily="34" charset="0"/>
                </a:rPr>
                <a:t>Conștiința de sine și importanța ei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b="1" dirty="0">
                  <a:latin typeface="Century Gothic" panose="020B0502020202020204" pitchFamily="34" charset="0"/>
                </a:rPr>
                <a:t>Fereastra lui Johari și modul de utilizare a acestei metode</a:t>
              </a:r>
              <a:endParaRPr lang="ro-RO" sz="2000" b="1" dirty="0">
                <a:latin typeface="Century Gothic" panose="020B0502020202020204" pitchFamily="34" charset="0"/>
              </a:endParaRP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dirty="0">
                  <a:latin typeface="Century Gothic" panose="020B0502020202020204" pitchFamily="34" charset="0"/>
                </a:rPr>
                <a:t>Tipuri de</a:t>
              </a:r>
              <a:r>
                <a:rPr lang="pt-BR" sz="2000" b="1" dirty="0">
                  <a:latin typeface="Century Gothic" panose="020B0502020202020204" pitchFamily="34" charset="0"/>
                </a:rPr>
                <a:t> conștientiz</a:t>
              </a:r>
              <a:r>
                <a:rPr lang="ro-RO" sz="2000" b="1" dirty="0">
                  <a:latin typeface="Century Gothic" panose="020B0502020202020204" pitchFamily="34" charset="0"/>
                </a:rPr>
                <a:t>are</a:t>
              </a:r>
              <a:r>
                <a:rPr lang="pt-BR" sz="2000" b="1" dirty="0">
                  <a:latin typeface="Century Gothic" panose="020B0502020202020204" pitchFamily="34" charset="0"/>
                </a:rPr>
                <a:t> de sine și metode / instrumente de dezvoltare a acesteia</a:t>
              </a:r>
              <a:endParaRPr lang="ro-RO" sz="2000" b="1" dirty="0">
                <a:latin typeface="Century Gothic" panose="020B0502020202020204" pitchFamily="34" charset="0"/>
              </a:endParaRP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2000" b="1" dirty="0">
                  <a:latin typeface="Century Gothic" panose="020B0502020202020204" pitchFamily="34" charset="0"/>
                </a:rPr>
                <a:t>Testul celor 16 tipuri de personalitate pentru autocunoaștere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37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10831" y="85866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Ce este conștiința de sine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20" name="Dreptunghi rotunjit 19"/>
          <p:cNvSpPr/>
          <p:nvPr/>
        </p:nvSpPr>
        <p:spPr>
          <a:xfrm>
            <a:off x="628063" y="1305875"/>
            <a:ext cx="5729605" cy="233373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Conștiința de sine înseamnă recunoașterea și înțelegerea propriilor emoții și a efectelor acestora asupra celorlalți, cunoașterea propriilor limite și a punctelor tari, încrederea în sine și în propriile abilități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upare 20"/>
          <p:cNvGrpSpPr/>
          <p:nvPr/>
        </p:nvGrpSpPr>
        <p:grpSpPr>
          <a:xfrm>
            <a:off x="7039926" y="2600864"/>
            <a:ext cx="1922145" cy="1951987"/>
            <a:chOff x="0" y="0"/>
            <a:chExt cx="2616126" cy="2288127"/>
          </a:xfrm>
        </p:grpSpPr>
        <p:sp>
          <p:nvSpPr>
            <p:cNvPr id="22" name="Casetă text 70"/>
            <p:cNvSpPr txBox="1"/>
            <p:nvPr/>
          </p:nvSpPr>
          <p:spPr>
            <a:xfrm>
              <a:off x="0" y="1994668"/>
              <a:ext cx="2616037" cy="29345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o-RO" sz="1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Sursa</a:t>
              </a:r>
              <a:r>
                <a:rPr lang="en-US" sz="1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https://cdn.pixabay.com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Imagine 22" descr="Identity, Self, Authentic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1" y="0"/>
              <a:ext cx="2586355" cy="1998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Dreptunghi 2"/>
          <p:cNvSpPr/>
          <p:nvPr/>
        </p:nvSpPr>
        <p:spPr>
          <a:xfrm>
            <a:off x="408433" y="3822655"/>
            <a:ext cx="63971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 suntem conștienți de propria persoană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putem vedea unde ne ghidează gândurile și emoțiile;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preluăm controlul asupra acțiunilor noastre, astfel încât să putem face schimbările necesare pentru a obține rezultatele dorite.</a:t>
            </a:r>
            <a:endParaRPr lang="ro-RO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10831" y="51361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Fereastra lui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Johari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08409"/>
              </p:ext>
            </p:extLst>
          </p:nvPr>
        </p:nvGraphicFramePr>
        <p:xfrm>
          <a:off x="481236" y="1612294"/>
          <a:ext cx="6056724" cy="4195823"/>
        </p:xfrm>
        <a:graphic>
          <a:graphicData uri="http://schemas.openxmlformats.org/drawingml/2006/table">
            <a:tbl>
              <a:tblPr firstRow="1" firstCol="1" bandRow="1"/>
              <a:tblGrid>
                <a:gridCol w="154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Lucruri pe care le știu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Lucruri pe care nu le știu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Lucruri pe care alții le știu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Zona </a:t>
                      </a:r>
                      <a:r>
                        <a:rPr lang="ro-RO" sz="1800" b="1" noProof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deschisă</a:t>
                      </a: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i="1" noProof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Informații despre tine pe care le știți atât tu, cât și ceilalți. </a:t>
                      </a:r>
                      <a:endParaRPr lang="ro-RO" sz="1800" noProof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Unghiul mort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i="1" noProof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Informații despre  tine pe care nu le știi , dar pe care le știu ceilalți. </a:t>
                      </a:r>
                      <a:endParaRPr lang="ro-RO" sz="1800" noProof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Lucruri pe care alții nu le știu</a:t>
                      </a:r>
                      <a:endParaRPr lang="ro-RO" sz="1800" noProof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Zona  </a:t>
                      </a:r>
                      <a:r>
                        <a:rPr lang="ro-RO" sz="1800" b="1" noProof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ascunsă</a:t>
                      </a: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Informații despre </a:t>
                      </a:r>
                      <a:r>
                        <a:rPr lang="ro-RO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tine</a:t>
                      </a:r>
                      <a:r>
                        <a:rPr lang="it-IT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 care le știi, dar pe care ceilalți nu le știu</a:t>
                      </a:r>
                      <a:r>
                        <a:rPr lang="ro-RO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Zona </a:t>
                      </a:r>
                      <a:r>
                        <a:rPr lang="ro-RO" sz="1800" b="1" noProof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necunoscută</a:t>
                      </a: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i="1" noProof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Informații despre tine, pe care nici tu, nici ceilalți nu le știți.</a:t>
                      </a:r>
                      <a:endParaRPr lang="ro-RO" sz="1800" noProof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81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Autofit/>
          </a:bodyPr>
          <a:lstStyle/>
          <a:p>
            <a:r>
              <a:rPr lang="ro-R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Metode / instrumente de dezvoltare a conștiinței de sine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179650" y="1612293"/>
            <a:ext cx="68104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Tipuri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conștientizare de sine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Internă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 vedem clar valorile, pasiunile și aspirațiile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Externă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vedem clar cum ne privesc alți oameni.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Pași pentru creșterea conștiinței de sine: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Întrebăm „Ce?" în loc de „De 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?”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Să ne facem timp și spațiu pentru noi;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Să ascultăm mai cu atenție și să cerem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feedback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upare 19"/>
          <p:cNvGrpSpPr/>
          <p:nvPr/>
        </p:nvGrpSpPr>
        <p:grpSpPr>
          <a:xfrm>
            <a:off x="6954657" y="2027208"/>
            <a:ext cx="2064330" cy="2372264"/>
            <a:chOff x="0" y="0"/>
            <a:chExt cx="1798173" cy="1990415"/>
          </a:xfrm>
        </p:grpSpPr>
        <p:pic>
          <p:nvPicPr>
            <p:cNvPr id="21" name="Imagine 20" descr="Imagine de stoc gratuită din 80, acțiune, adult, alb-negru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8" y="0"/>
              <a:ext cx="1722120" cy="172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Casetă text 64"/>
            <p:cNvSpPr txBox="1"/>
            <p:nvPr/>
          </p:nvSpPr>
          <p:spPr>
            <a:xfrm>
              <a:off x="0" y="1752246"/>
              <a:ext cx="1798173" cy="2381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Source: https://images.pexels.com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02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5179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2" y="522242"/>
            <a:ext cx="6262778" cy="825537"/>
          </a:xfrm>
        </p:spPr>
        <p:txBody>
          <a:bodyPr>
            <a:noAutofit/>
          </a:bodyPr>
          <a:lstStyle/>
          <a:p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Testul celor 16 tipuri de personalitate pentru autocunoaștere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179650" y="1612293"/>
            <a:ext cx="6810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Myers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-Briggs </a:t>
            </a:r>
            <a:r>
              <a:rPr lang="ro-R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Type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Indicator ™ - un instrument bine cunoscut care măsoară tipurile și preferințele de personalitate;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Deschide ușa către conștiința de sine obiectivă, ajutându-ne să vedem aspecte despre noi înșine, care ar putea fi îmbunătățite și cum să ne folosim punctele forte existente chiar mai bine;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8"/>
              </a:rPr>
              <a:t>https://www.16personalities.com/</a:t>
            </a:r>
            <a:r>
              <a:rPr lang="en-GB" sz="2400" u="sng" dirty="0"/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selectați limba.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upare 14"/>
          <p:cNvGrpSpPr/>
          <p:nvPr/>
        </p:nvGrpSpPr>
        <p:grpSpPr>
          <a:xfrm>
            <a:off x="7010399" y="2428571"/>
            <a:ext cx="1933575" cy="1717675"/>
            <a:chOff x="0" y="0"/>
            <a:chExt cx="1933575" cy="1717912"/>
          </a:xfrm>
        </p:grpSpPr>
        <p:pic>
          <p:nvPicPr>
            <p:cNvPr id="17" name="Imagine 16" descr="https://media.istockphoto.com/photos/personality-assessment-form-picture-id175734098?b=1&amp;k=6&amp;m=175734098&amp;s=170667a&amp;w=0&amp;h=42Yy9Q31-W_x7j4LipKyhJHfOJFB1viDYGEhgJ-_FIc=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33575" cy="1334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asetă text 74"/>
            <p:cNvSpPr txBox="1"/>
            <p:nvPr/>
          </p:nvSpPr>
          <p:spPr>
            <a:xfrm>
              <a:off x="0" y="1331197"/>
              <a:ext cx="1933575" cy="3867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Source: https://media.istockphoto.com 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09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113958" y="206069"/>
            <a:ext cx="6397170" cy="6310203"/>
          </a:xfrm>
          <a:prstGeom prst="rect">
            <a:avLst/>
          </a:prstGeom>
        </p:spPr>
      </p:pic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41" y="1076138"/>
            <a:ext cx="6677657" cy="330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Exercițiu practic suplimentar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58384"/>
              </p:ext>
            </p:extLst>
          </p:nvPr>
        </p:nvGraphicFramePr>
        <p:xfrm>
          <a:off x="457200" y="1796098"/>
          <a:ext cx="5852160" cy="1979295"/>
        </p:xfrm>
        <a:graphic>
          <a:graphicData uri="http://schemas.openxmlformats.org/drawingml/2006/table">
            <a:tbl>
              <a:tblPr firstRow="1" firstCol="1" bandRow="1"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Lucruri pe care le-am făcut astăzi</a:t>
                      </a:r>
                      <a:endParaRPr lang="ro-R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i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ce fac asta: pentru mine, pentru altcineva, care este scopul?</a:t>
                      </a:r>
                      <a:endParaRPr lang="ro-R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i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Ceea ce fac corespunde valorilor și convingerilor mele profunde?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i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fac din motive greșite? Îmi ocupă majoritatea timpului?</a:t>
                      </a:r>
                      <a:endParaRPr lang="ro-R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i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 mă simt în momentul respectiv?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i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simt? Simt furie, tristețe, frică, bucurie, dragoste, uimire, dezgust, rușine?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Dreptunghi 13"/>
          <p:cNvSpPr/>
          <p:nvPr/>
        </p:nvSpPr>
        <p:spPr>
          <a:xfrm>
            <a:off x="1119548" y="4440022"/>
            <a:ext cx="521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Monitorizează lucrurile pe care le faci într-o zi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7873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295135" y="754702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pSp>
        <p:nvGrpSpPr>
          <p:cNvPr id="15" name="Grupare 14"/>
          <p:cNvGrpSpPr/>
          <p:nvPr/>
        </p:nvGrpSpPr>
        <p:grpSpPr>
          <a:xfrm>
            <a:off x="388190" y="707258"/>
            <a:ext cx="2142574" cy="2326768"/>
            <a:chOff x="0" y="105875"/>
            <a:chExt cx="1182460" cy="1689227"/>
          </a:xfrm>
        </p:grpSpPr>
        <p:sp>
          <p:nvSpPr>
            <p:cNvPr id="22" name="În zigzag 21"/>
            <p:cNvSpPr/>
            <p:nvPr/>
          </p:nvSpPr>
          <p:spPr>
            <a:xfrm rot="5400000">
              <a:off x="-253384" y="359259"/>
              <a:ext cx="1689227" cy="1182459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În zigzag 4"/>
            <p:cNvSpPr/>
            <p:nvPr/>
          </p:nvSpPr>
          <p:spPr>
            <a:xfrm>
              <a:off x="1" y="697105"/>
              <a:ext cx="1182459" cy="50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/>
              <a:r>
                <a:rPr lang="ro-RO" sz="2000" b="1" dirty="0">
                  <a:latin typeface="Century Gothic" panose="020B0502020202020204" pitchFamily="34" charset="0"/>
                </a:rPr>
                <a:t>Autogestionarea</a:t>
              </a:r>
            </a:p>
          </p:txBody>
        </p:sp>
      </p:grpSp>
      <p:grpSp>
        <p:nvGrpSpPr>
          <p:cNvPr id="17" name="Grupare 16"/>
          <p:cNvGrpSpPr/>
          <p:nvPr/>
        </p:nvGrpSpPr>
        <p:grpSpPr>
          <a:xfrm>
            <a:off x="838349" y="3310848"/>
            <a:ext cx="5853957" cy="2210058"/>
            <a:chOff x="285312" y="1339916"/>
            <a:chExt cx="5443805" cy="1293738"/>
          </a:xfrm>
        </p:grpSpPr>
        <p:sp>
          <p:nvSpPr>
            <p:cNvPr id="20" name="Dreptunghi cu colțuri rotunjite pe aceeași latură 19"/>
            <p:cNvSpPr/>
            <p:nvPr/>
          </p:nvSpPr>
          <p:spPr>
            <a:xfrm rot="5400000">
              <a:off x="2329091" y="-703863"/>
              <a:ext cx="1293738" cy="5381296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reptunghi 20"/>
            <p:cNvSpPr/>
            <p:nvPr/>
          </p:nvSpPr>
          <p:spPr>
            <a:xfrm>
              <a:off x="421589" y="1403070"/>
              <a:ext cx="5307528" cy="116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dirty="0">
                  <a:latin typeface="Century Gothic" panose="020B0502020202020204" pitchFamily="34" charset="0"/>
                </a:rPr>
                <a:t>Autogestionarea și importanța ei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dirty="0">
                  <a:latin typeface="Century Gothic" panose="020B0502020202020204" pitchFamily="34" charset="0"/>
                </a:rPr>
                <a:t>Abilități de autogestionare și modalități de dezvoltare a acestora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558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457200" y="85866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Ce este autogestionarea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sp>
        <p:nvSpPr>
          <p:cNvPr id="20" name="Dreptunghi rotunjit 19"/>
          <p:cNvSpPr/>
          <p:nvPr/>
        </p:nvSpPr>
        <p:spPr>
          <a:xfrm>
            <a:off x="628063" y="1390837"/>
            <a:ext cx="5832003" cy="156793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Autogestionarea este despre autocontrol, gestionarea propriilor stări afective, adaptabilitate și transformare</a:t>
            </a:r>
            <a:r>
              <a:rPr lang="en-US" sz="2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276045" y="2832470"/>
            <a:ext cx="65432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Autogestionarea înseamnă a ne asuma responsabilitatea pentru propriile acțiuni și a face lucrurile cât de bine putem.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Daniel Goleman – 6 </a:t>
            </a:r>
            <a:r>
              <a:rPr lang="ro-RO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trăsături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upare 16"/>
          <p:cNvGrpSpPr/>
          <p:nvPr/>
        </p:nvGrpSpPr>
        <p:grpSpPr>
          <a:xfrm>
            <a:off x="6908001" y="2546084"/>
            <a:ext cx="2172335" cy="1721485"/>
            <a:chOff x="0" y="0"/>
            <a:chExt cx="2172335" cy="1721529"/>
          </a:xfrm>
        </p:grpSpPr>
        <p:pic>
          <p:nvPicPr>
            <p:cNvPr id="24" name="Imagine 23" descr="Productivity, Work, Businessma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72335" cy="13315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Casetă text 78"/>
            <p:cNvSpPr txBox="1"/>
            <p:nvPr/>
          </p:nvSpPr>
          <p:spPr>
            <a:xfrm>
              <a:off x="0" y="1335449"/>
              <a:ext cx="2112645" cy="386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Source: https://</a:t>
              </a:r>
              <a:r>
                <a:rPr lang="en-GB" sz="9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cdn.pixabay.com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Dreptunghi 3"/>
          <p:cNvSpPr/>
          <p:nvPr/>
        </p:nvSpPr>
        <p:spPr>
          <a:xfrm>
            <a:off x="721575" y="4417563"/>
            <a:ext cx="2594279" cy="1732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Autocontrol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Transparență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Adaptabilitate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o-RO" dirty="0"/>
          </a:p>
        </p:txBody>
      </p:sp>
      <p:sp>
        <p:nvSpPr>
          <p:cNvPr id="26" name="Dreptunghi 25"/>
          <p:cNvSpPr/>
          <p:nvPr/>
        </p:nvSpPr>
        <p:spPr>
          <a:xfrm>
            <a:off x="3859156" y="4415144"/>
            <a:ext cx="2335846" cy="1732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Realizare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Inițiativă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Optimism</a:t>
            </a:r>
          </a:p>
        </p:txBody>
      </p:sp>
    </p:spTree>
    <p:extLst>
      <p:ext uri="{BB962C8B-B14F-4D97-AF65-F5344CB8AC3E}">
        <p14:creationId xmlns:p14="http://schemas.microsoft.com/office/powerpoint/2010/main" val="356183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372585" y="568043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252164"/>
            <a:ext cx="6262778" cy="825537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Autogestionarea</a:t>
            </a:r>
            <a:br>
              <a:rPr lang="ro-RO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</a:br>
            <a:r>
              <a:rPr lang="ro-RO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Abilități și sugestii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9448" y="602782"/>
            <a:ext cx="1360129" cy="658893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533" y="1218503"/>
            <a:ext cx="1837200" cy="4951562"/>
          </a:xfrm>
          <a:prstGeom prst="rect">
            <a:avLst/>
          </a:prstGeom>
        </p:spPr>
      </p:pic>
      <p:sp>
        <p:nvSpPr>
          <p:cNvPr id="8" name="Dreptunghi 7"/>
          <p:cNvSpPr/>
          <p:nvPr/>
        </p:nvSpPr>
        <p:spPr>
          <a:xfrm>
            <a:off x="350701" y="2156351"/>
            <a:ext cx="1951434" cy="66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o-RO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Gestionarea stresului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reptunghi 20"/>
          <p:cNvSpPr/>
          <p:nvPr/>
        </p:nvSpPr>
        <p:spPr>
          <a:xfrm>
            <a:off x="453099" y="3821494"/>
            <a:ext cx="1951434" cy="37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8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Automotivare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Dreptunghi 21"/>
          <p:cNvSpPr/>
          <p:nvPr/>
        </p:nvSpPr>
        <p:spPr>
          <a:xfrm>
            <a:off x="4450978" y="1419481"/>
            <a:ext cx="1951434" cy="66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err="1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Încrederea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sine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Dreptunghi 22"/>
          <p:cNvSpPr/>
          <p:nvPr/>
        </p:nvSpPr>
        <p:spPr>
          <a:xfrm>
            <a:off x="4375182" y="2730412"/>
            <a:ext cx="1951434" cy="1262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Gestionarea timpului și abilități organizaționale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reptunghi 26"/>
          <p:cNvSpPr/>
          <p:nvPr/>
        </p:nvSpPr>
        <p:spPr>
          <a:xfrm>
            <a:off x="4310778" y="4165453"/>
            <a:ext cx="1951434" cy="1551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b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Adoptarea unui stil de viață sănătos și a unei diete echilibrate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791" y="5909804"/>
            <a:ext cx="19621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113958" y="206069"/>
            <a:ext cx="6397170" cy="6310203"/>
          </a:xfrm>
          <a:prstGeom prst="rect">
            <a:avLst/>
          </a:prstGeom>
        </p:spPr>
      </p:pic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41" y="1076138"/>
            <a:ext cx="6677657" cy="330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Exercițiu practic suplimentar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1" name="Imagine 20" descr="https://media.istockphoto.com/photos/traffic-light-with-red-yellow-and-green-lights-picture-id1038913956?b=1&amp;k=6&amp;m=1038913956&amp;s=170667a&amp;w=0&amp;h=zgghk-Ga7UsypvBVNZ1kdyOc0mOsw5GaxDK0b75VHs0=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76" y="2047875"/>
            <a:ext cx="1024890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reptunghi 7"/>
          <p:cNvSpPr/>
          <p:nvPr/>
        </p:nvSpPr>
        <p:spPr>
          <a:xfrm>
            <a:off x="776377" y="3540134"/>
            <a:ext cx="5226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Când te simți copleșit de emoții, parcurge acești pași </a:t>
            </a:r>
          </a:p>
        </p:txBody>
      </p:sp>
    </p:spTree>
    <p:extLst>
      <p:ext uri="{BB962C8B-B14F-4D97-AF65-F5344CB8AC3E}">
        <p14:creationId xmlns:p14="http://schemas.microsoft.com/office/powerpoint/2010/main" val="264240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295135" y="401838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Subiecte de discutat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aphicFrame>
        <p:nvGraphicFramePr>
          <p:cNvPr id="8" name="Nomogramă 7"/>
          <p:cNvGraphicFramePr/>
          <p:nvPr>
            <p:extLst>
              <p:ext uri="{D42A27DB-BD31-4B8C-83A1-F6EECF244321}">
                <p14:modId xmlns:p14="http://schemas.microsoft.com/office/powerpoint/2010/main" val="2918078357"/>
              </p:ext>
            </p:extLst>
          </p:nvPr>
        </p:nvGraphicFramePr>
        <p:xfrm>
          <a:off x="274870" y="1276709"/>
          <a:ext cx="6301334" cy="480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6154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613229" y="14595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656867" y="2746579"/>
            <a:ext cx="56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ro-RO" sz="5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Evaluarea finală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5" name="Imagine 14" descr="Question, Mark, Answer, Solution, Sig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755879"/>
            <a:ext cx="1753870" cy="11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8" descr="JIMINY_THE_CRICKET.png">
            <a:extLst>
              <a:ext uri="{FF2B5EF4-FFF2-40B4-BE49-F238E27FC236}">
                <a16:creationId xmlns:a16="http://schemas.microsoft.com/office/drawing/2014/main" id="{16623567-4C46-4396-962F-E7D7F1DF3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5" y="5368430"/>
            <a:ext cx="1360129" cy="658893"/>
          </a:xfrm>
          <a:prstGeom prst="rect">
            <a:avLst/>
          </a:prstGeom>
        </p:spPr>
      </p:pic>
      <p:sp>
        <p:nvSpPr>
          <p:cNvPr id="17" name="Forma libre: forma 21">
            <a:extLst>
              <a:ext uri="{FF2B5EF4-FFF2-40B4-BE49-F238E27FC236}">
                <a16:creationId xmlns:a16="http://schemas.microsoft.com/office/drawing/2014/main" id="{997E67A3-BD36-4FFE-B529-FA55BDD700DE}"/>
              </a:ext>
            </a:extLst>
          </p:cNvPr>
          <p:cNvSpPr/>
          <p:nvPr/>
        </p:nvSpPr>
        <p:spPr>
          <a:xfrm>
            <a:off x="2346424" y="4570849"/>
            <a:ext cx="2673995" cy="954157"/>
          </a:xfrm>
          <a:custGeom>
            <a:avLst/>
            <a:gdLst>
              <a:gd name="connsiteX0" fmla="*/ 0 w 3048000"/>
              <a:gd name="connsiteY0" fmla="*/ 954157 h 954157"/>
              <a:gd name="connsiteX1" fmla="*/ 596347 w 3048000"/>
              <a:gd name="connsiteY1" fmla="*/ 516835 h 954157"/>
              <a:gd name="connsiteX2" fmla="*/ 1404730 w 3048000"/>
              <a:gd name="connsiteY2" fmla="*/ 172278 h 954157"/>
              <a:gd name="connsiteX3" fmla="*/ 2279374 w 3048000"/>
              <a:gd name="connsiteY3" fmla="*/ 39757 h 954157"/>
              <a:gd name="connsiteX4" fmla="*/ 3048000 w 3048000"/>
              <a:gd name="connsiteY4" fmla="*/ 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954157">
                <a:moveTo>
                  <a:pt x="0" y="954157"/>
                </a:moveTo>
                <a:cubicBezTo>
                  <a:pt x="181112" y="800652"/>
                  <a:pt x="362225" y="647148"/>
                  <a:pt x="596347" y="516835"/>
                </a:cubicBezTo>
                <a:cubicBezTo>
                  <a:pt x="830469" y="386522"/>
                  <a:pt x="1124226" y="251791"/>
                  <a:pt x="1404730" y="172278"/>
                </a:cubicBezTo>
                <a:cubicBezTo>
                  <a:pt x="1685234" y="92765"/>
                  <a:pt x="2005496" y="68470"/>
                  <a:pt x="2279374" y="39757"/>
                </a:cubicBezTo>
                <a:cubicBezTo>
                  <a:pt x="2553252" y="11044"/>
                  <a:pt x="2800626" y="5522"/>
                  <a:pt x="30480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8" descr="JIMINY_THE_CRICKET.png">
            <a:extLst>
              <a:ext uri="{FF2B5EF4-FFF2-40B4-BE49-F238E27FC236}">
                <a16:creationId xmlns:a16="http://schemas.microsoft.com/office/drawing/2014/main" id="{1DEDC7FD-6478-4FAF-AE59-C09CE5CD7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338">
            <a:off x="5093875" y="4064068"/>
            <a:ext cx="1360129" cy="6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613229" y="14595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56213" y="1924193"/>
            <a:ext cx="5603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ro-RO" sz="5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Concluzii</a:t>
            </a:r>
            <a:endParaRPr lang="en-US" sz="54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ctr" rtl="0" fontAlgn="base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600143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72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ro-R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Lectură suplimentară și dezvoltare ulterioară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168527" y="1263411"/>
            <a:ext cx="6517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“Emotional Intelligence”, Daniel Goleman, 1995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“A Theory of Objective Self Awareness”, Shelley Duval, Robert A. </a:t>
            </a:r>
            <a:r>
              <a:rPr lang="en-GB" dirty="0" err="1">
                <a:latin typeface="Century Gothic" panose="020B0502020202020204" pitchFamily="34" charset="0"/>
              </a:rPr>
              <a:t>Wicklund</a:t>
            </a:r>
            <a:r>
              <a:rPr lang="en-GB" dirty="0">
                <a:latin typeface="Century Gothic" panose="020B0502020202020204" pitchFamily="34" charset="0"/>
              </a:rPr>
              <a:t> - Academic Press, 1972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 “How to Be a STAR at Work: 9 Breakthrough Strategies You Need to Succeed”, Robert E. Kelley, (New York: Times Books, 1998)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“The Emotionally Intelligent Manager: How to Develop and Use the Four Key Emotional Skills of Leadership”</a:t>
            </a:r>
            <a:r>
              <a:rPr lang="en-US" i="1" dirty="0">
                <a:latin typeface="Century Gothic" panose="020B0502020202020204" pitchFamily="34" charset="0"/>
              </a:rPr>
              <a:t>, </a:t>
            </a:r>
            <a:r>
              <a:rPr lang="en-US" dirty="0">
                <a:latin typeface="Century Gothic" panose="020B0502020202020204" pitchFamily="34" charset="0"/>
              </a:rPr>
              <a:t>Caruso D. R., &amp; </a:t>
            </a:r>
            <a:r>
              <a:rPr lang="en-US" dirty="0" err="1">
                <a:latin typeface="Century Gothic" panose="020B0502020202020204" pitchFamily="34" charset="0"/>
              </a:rPr>
              <a:t>Salovey</a:t>
            </a:r>
            <a:r>
              <a:rPr lang="en-US" dirty="0">
                <a:latin typeface="Century Gothic" panose="020B0502020202020204" pitchFamily="34" charset="0"/>
              </a:rPr>
              <a:t> P., (2004)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Century Gothic" panose="020B0502020202020204" pitchFamily="34" charset="0"/>
                <a:hlinkClick r:id="rId8"/>
              </a:rPr>
              <a:t>https://www.talentsmart.com/</a:t>
            </a:r>
            <a:r>
              <a:rPr lang="en-GB" dirty="0">
                <a:latin typeface="Century Gothic" panose="020B0502020202020204" pitchFamily="34" charset="0"/>
              </a:rPr>
              <a:t> - </a:t>
            </a:r>
            <a:r>
              <a:rPr lang="ro-RO" dirty="0">
                <a:latin typeface="Century Gothic" panose="020B0502020202020204" pitchFamily="34" charset="0"/>
              </a:rPr>
              <a:t>resurse disponibile în 25 de limbi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Century Gothic" panose="020B0502020202020204" pitchFamily="34" charset="0"/>
                <a:hlinkClick r:id="rId9"/>
              </a:rPr>
              <a:t>https://www.emotionalintelligencecourse.com/</a:t>
            </a:r>
            <a:r>
              <a:rPr lang="en-GB" dirty="0">
                <a:latin typeface="Century Gothic" panose="020B0502020202020204" pitchFamily="34" charset="0"/>
              </a:rPr>
              <a:t> -  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entury Gothic" panose="020B0502020202020204" pitchFamily="34" charset="0"/>
                <a:hlinkClick r:id="rId10"/>
              </a:rPr>
              <a:t>https://</a:t>
            </a:r>
            <a:r>
              <a:rPr lang="en-US" u="sng" dirty="0" err="1">
                <a:latin typeface="Century Gothic" panose="020B0502020202020204" pitchFamily="34" charset="0"/>
                <a:hlinkClick r:id="rId10"/>
              </a:rPr>
              <a:t>positivepsychology.com</a:t>
            </a:r>
            <a:r>
              <a:rPr lang="en-US" u="sng" dirty="0">
                <a:latin typeface="Century Gothic" panose="020B0502020202020204" pitchFamily="34" charset="0"/>
                <a:hlinkClick r:id="rId10"/>
              </a:rPr>
              <a:t>/emotional-intelligence-scales/</a:t>
            </a:r>
            <a:endParaRPr lang="en-US" u="sng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.... (</a:t>
            </a:r>
            <a:r>
              <a:rPr lang="ro-RO" i="1" dirty="0">
                <a:latin typeface="Century Gothic" panose="020B0502020202020204" pitchFamily="34" charset="0"/>
              </a:rPr>
              <a:t>vezi Ghidul de dezvoltare personală</a:t>
            </a:r>
            <a:r>
              <a:rPr lang="en-US" i="1" dirty="0">
                <a:latin typeface="Century Gothic" panose="020B0502020202020204" pitchFamily="34" charset="0"/>
              </a:rPr>
              <a:t> JIMINY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4" name="Imagine 13" descr="Bookshelves, Frame, Heart, Love, Passio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70" y="2582545"/>
            <a:ext cx="1917065" cy="1765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34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06679"/>
            <a:ext cx="1981201" cy="6605361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JIMINY_THE_CRICK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2958352"/>
            <a:ext cx="1360129" cy="65889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056740" y="2297467"/>
            <a:ext cx="3912397" cy="2911749"/>
            <a:chOff x="1134869" y="1346199"/>
            <a:chExt cx="3801198" cy="2621664"/>
          </a:xfrm>
        </p:grpSpPr>
        <p:sp>
          <p:nvSpPr>
            <p:cNvPr id="8" name="Oval Callout 7"/>
            <p:cNvSpPr/>
            <p:nvPr/>
          </p:nvSpPr>
          <p:spPr>
            <a:xfrm>
              <a:off x="1134869" y="1346199"/>
              <a:ext cx="3801198" cy="2621664"/>
            </a:xfrm>
            <a:prstGeom prst="wedgeEllipseCallout">
              <a:avLst>
                <a:gd name="adj1" fmla="val 92449"/>
                <a:gd name="adj2" fmla="val -12698"/>
              </a:avLst>
            </a:prstGeom>
            <a:solidFill>
              <a:srgbClr val="E9AB27"/>
            </a:solidFill>
            <a:ln w="2222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1482" y="1633053"/>
              <a:ext cx="3344333" cy="207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3600" dirty="0">
                  <a:solidFill>
                    <a:schemeClr val="bg1"/>
                  </a:solidFill>
                  <a:latin typeface="Century Gothic" panose="020B0502020202020204" pitchFamily="34" charset="0"/>
                  <a:cs typeface="Kinfolk Pro Rough"/>
                </a:rPr>
                <a:t>Vă mulțumim că ați făcut această „călătorie“</a:t>
              </a:r>
              <a:r>
                <a:rPr lang="is-IS" sz="3600" dirty="0">
                  <a:solidFill>
                    <a:schemeClr val="bg1"/>
                  </a:solidFill>
                  <a:latin typeface="Century Gothic" panose="020B0502020202020204" pitchFamily="34" charset="0"/>
                  <a:cs typeface="Kinfolk Pro Rough"/>
                </a:rPr>
                <a:t>!</a:t>
              </a:r>
              <a:endParaRPr lang="en-US" sz="3600" dirty="0">
                <a:solidFill>
                  <a:schemeClr val="bg1"/>
                </a:solidFill>
                <a:latin typeface="Century Gothic" panose="020B0502020202020204" pitchFamily="34" charset="0"/>
                <a:cs typeface="Kinfolk Pro Rough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84893" y="5323664"/>
            <a:ext cx="6108705" cy="788035"/>
            <a:chOff x="0" y="0"/>
            <a:chExt cx="7847584" cy="806450"/>
          </a:xfrm>
        </p:grpSpPr>
        <p:pic>
          <p:nvPicPr>
            <p:cNvPr id="16" name="Imagem 15" descr="ADES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9945"/>
              <a:ext cx="749300" cy="40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m 16" descr="CWEP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52" y="295720"/>
              <a:ext cx="125730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m 18" descr="Mindshift_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504" y="0"/>
              <a:ext cx="5905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 descr="LABC-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506" y="242666"/>
              <a:ext cx="92710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20" descr="CCSDE_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058" y="247651"/>
              <a:ext cx="97155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m 21" descr="SYMPLEXIS_LOGO_TRANSPARENT_BACKGROUND (1)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060" y="169069"/>
              <a:ext cx="1028700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m 22" descr="Valencia INNOHUB 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7" t="28081" r="13477" b="27374"/>
            <a:stretch>
              <a:fillRect/>
            </a:stretch>
          </p:blipFill>
          <p:spPr bwMode="auto">
            <a:xfrm>
              <a:off x="6552184" y="141509"/>
              <a:ext cx="129540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Imagine 23" descr="Storytelling, Fantasy, Imagination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9" y="167421"/>
            <a:ext cx="3288030" cy="1850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reptunghi 2"/>
          <p:cNvSpPr/>
          <p:nvPr/>
        </p:nvSpPr>
        <p:spPr>
          <a:xfrm>
            <a:off x="3677377" y="506028"/>
            <a:ext cx="33675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Învățarea este o călătorie,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nu o destinație</a:t>
            </a:r>
            <a:r>
              <a:rPr lang="en-US" sz="2400" b="1" cap="none" spc="0" dirty="0">
                <a:ln/>
                <a:solidFill>
                  <a:schemeClr val="accent3"/>
                </a:solidFill>
                <a:effectLst/>
                <a:latin typeface="Century Gothic" panose="020B0502020202020204" pitchFamily="34" charset="0"/>
              </a:rPr>
              <a:t>!</a:t>
            </a:r>
            <a:endParaRPr lang="ro-RO" sz="2400" b="1" cap="none" spc="0" dirty="0">
              <a:ln/>
              <a:solidFill>
                <a:schemeClr val="accent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6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228599" y="43325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/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Regulile instruirii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14" name="Substituent conținut 13" descr="Like, Thumb, Retro, Psychedelic, Pattern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92" y="1206675"/>
            <a:ext cx="1928543" cy="884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 3"/>
          <p:cNvSpPr/>
          <p:nvPr/>
        </p:nvSpPr>
        <p:spPr>
          <a:xfrm>
            <a:off x="586596" y="1820045"/>
            <a:ext cx="627140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Telefoanele pe silențios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Întrebările sunt încurajate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Nicio întrebare nu e stupidă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Suntem constructivi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ste 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OK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să nu fim de acord cu ceilalți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Dezacordul nu trebuie luat personal sau ca un atac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Distrați-vă și simțiți-vă bine!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.........</a:t>
            </a:r>
            <a:endParaRPr lang="ro-RO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96150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Obiectivele învățării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66" y="1909978"/>
            <a:ext cx="6741302" cy="3888486"/>
          </a:xfrm>
        </p:spPr>
        <p:txBody>
          <a:bodyPr>
            <a:noAutofit/>
          </a:bodyPr>
          <a:lstStyle/>
          <a:p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Înțelegerea că inteligența emoțională poate fi învățată, educată și îmbunătățită în mod constant;</a:t>
            </a:r>
          </a:p>
          <a:p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Înțelegerea conceptului de inteligență emoțională și identificarea beneficiilor unui nivel mai ridicat al inteligenței emoționale;</a:t>
            </a:r>
          </a:p>
          <a:p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 mai bună relaționare cu colegii și cu celelalte persoane</a:t>
            </a:r>
          </a:p>
          <a:p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Obținerea instrumentelor necesare pentru a regla și a controla propriile emoții; </a:t>
            </a:r>
          </a:p>
          <a:p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Conștientizarea modului în care emoțiile afectează comportamentul și performanțele zilnice;</a:t>
            </a:r>
          </a:p>
          <a:p>
            <a:r>
              <a:rPr lang="ro-RO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Înțelegerea și exersarea conștiinței de sine și autogestionării, pentru a putea îmbunătăți capacitatea de a lucra într-o echipă și de a crea un mediu de lucru plăcut atât pentru voi, cât și pentru colegii voștri.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14" name="Imagine 13" descr="Brain, Brainstorming, Bulb, Busines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81" y="1117652"/>
            <a:ext cx="1254081" cy="84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98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406799" y="21591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0338" cy="1143000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Competențele preconizate a fi atinse ca urmare a instruirii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69" y="1799877"/>
            <a:ext cx="5939969" cy="2409814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Conștientizarea emoțională</a:t>
            </a:r>
          </a:p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Autoevaluarea corectă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Încrederea în sine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Autocontrolul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Credibilitatea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Conștiinciozitatea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Adaptabilitatea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14" name="Imagine 13" descr="Puzzle, Learn, Arrangement, Component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0" y="4175384"/>
            <a:ext cx="1955165" cy="195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79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613229" y="145959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289036"/>
            <a:ext cx="5603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ro-RO" sz="5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Evaluarea inițială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5" name="Imagine 14" descr="Question, Mark, Answer, Solution, Sig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755879"/>
            <a:ext cx="1753870" cy="11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8" descr="JIMINY_THE_CRICKET.png">
            <a:extLst>
              <a:ext uri="{FF2B5EF4-FFF2-40B4-BE49-F238E27FC236}">
                <a16:creationId xmlns:a16="http://schemas.microsoft.com/office/drawing/2014/main" id="{16623567-4C46-4396-962F-E7D7F1DF3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" y="4874359"/>
            <a:ext cx="1360129" cy="6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295135" y="754702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grpSp>
        <p:nvGrpSpPr>
          <p:cNvPr id="15" name="Grupare 14"/>
          <p:cNvGrpSpPr/>
          <p:nvPr/>
        </p:nvGrpSpPr>
        <p:grpSpPr>
          <a:xfrm>
            <a:off x="553036" y="707258"/>
            <a:ext cx="1534555" cy="1975557"/>
            <a:chOff x="0" y="105875"/>
            <a:chExt cx="1182460" cy="1689227"/>
          </a:xfrm>
        </p:grpSpPr>
        <p:sp>
          <p:nvSpPr>
            <p:cNvPr id="22" name="În zigzag 21"/>
            <p:cNvSpPr/>
            <p:nvPr/>
          </p:nvSpPr>
          <p:spPr>
            <a:xfrm rot="5400000">
              <a:off x="-253384" y="359259"/>
              <a:ext cx="1689227" cy="1182459"/>
            </a:xfrm>
            <a:prstGeom prst="chevron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În zigzag 4"/>
            <p:cNvSpPr/>
            <p:nvPr/>
          </p:nvSpPr>
          <p:spPr>
            <a:xfrm>
              <a:off x="1" y="697105"/>
              <a:ext cx="1182459" cy="50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b="1" kern="1200" dirty="0">
                  <a:latin typeface="Century Gothic" panose="020B0502020202020204" pitchFamily="34" charset="0"/>
                </a:rPr>
                <a:t>Inteligența emoțională</a:t>
              </a:r>
            </a:p>
          </p:txBody>
        </p:sp>
      </p:grpSp>
      <p:grpSp>
        <p:nvGrpSpPr>
          <p:cNvPr id="17" name="Grupare 16"/>
          <p:cNvGrpSpPr/>
          <p:nvPr/>
        </p:nvGrpSpPr>
        <p:grpSpPr>
          <a:xfrm>
            <a:off x="838349" y="3310848"/>
            <a:ext cx="5381296" cy="2210058"/>
            <a:chOff x="285312" y="1339916"/>
            <a:chExt cx="5381296" cy="1293738"/>
          </a:xfrm>
        </p:grpSpPr>
        <p:sp>
          <p:nvSpPr>
            <p:cNvPr id="20" name="Dreptunghi cu colțuri rotunjite pe aceeași latură 19"/>
            <p:cNvSpPr/>
            <p:nvPr/>
          </p:nvSpPr>
          <p:spPr>
            <a:xfrm rot="5400000">
              <a:off x="2329091" y="-703863"/>
              <a:ext cx="1293738" cy="5381296"/>
            </a:xfrm>
            <a:prstGeom prst="round2Same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reptunghi 20"/>
            <p:cNvSpPr/>
            <p:nvPr/>
          </p:nvSpPr>
          <p:spPr>
            <a:xfrm>
              <a:off x="421589" y="1403070"/>
              <a:ext cx="5055719" cy="1167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b="1" kern="1200" dirty="0">
                  <a:latin typeface="Century Gothic" panose="020B0502020202020204" pitchFamily="34" charset="0"/>
                </a:rPr>
                <a:t>Inteligența emoțională și importanța ei</a:t>
              </a:r>
              <a:endParaRPr lang="ro-RO" sz="2000" b="1" kern="1200" dirty="0">
                <a:latin typeface="Century Gothic" panose="020B0502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kern="1200" dirty="0">
                  <a:latin typeface="Century Gothic" panose="020B0502020202020204" pitchFamily="34" charset="0"/>
                </a:rPr>
                <a:t>Componentele</a:t>
              </a:r>
              <a:r>
                <a:rPr lang="en-US" sz="2000" b="1" kern="1200" dirty="0">
                  <a:latin typeface="Century Gothic" panose="020B0502020202020204" pitchFamily="34" charset="0"/>
                </a:rPr>
                <a:t> EQ</a:t>
              </a:r>
              <a:endParaRPr lang="ro-RO" sz="2000" b="1" kern="1200" dirty="0">
                <a:latin typeface="Century Gothic" panose="020B0502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kern="1200" dirty="0">
                  <a:latin typeface="Century Gothic" panose="020B0502020202020204" pitchFamily="34" charset="0"/>
                </a:rPr>
                <a:t>Beneficiile de a avea un </a:t>
              </a:r>
              <a:r>
                <a:rPr lang="en-US" sz="2000" b="1" kern="1200" dirty="0">
                  <a:latin typeface="Century Gothic" panose="020B0502020202020204" pitchFamily="34" charset="0"/>
                </a:rPr>
                <a:t>EQ </a:t>
              </a:r>
              <a:r>
                <a:rPr lang="ro-RO" sz="2000" b="1" kern="1200" dirty="0">
                  <a:latin typeface="Century Gothic" panose="020B0502020202020204" pitchFamily="34" charset="0"/>
                </a:rPr>
                <a:t>ridicat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kern="1200" dirty="0">
                  <a:latin typeface="Century Gothic" panose="020B0502020202020204" pitchFamily="34" charset="0"/>
                </a:rPr>
                <a:t>Scala de maturitate emoțională Friedmann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o-RO" sz="2000" b="1" kern="1200" dirty="0">
                  <a:latin typeface="Century Gothic" panose="020B0502020202020204" pitchFamily="34" charset="0"/>
                </a:rPr>
                <a:t>Metode / Instrumente pentru dezvoltarea EQ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91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585842" y="196150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42" y="252164"/>
            <a:ext cx="5482769" cy="825537"/>
          </a:xfrm>
        </p:spPr>
        <p:txBody>
          <a:bodyPr>
            <a:normAutofit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Tipuri de inteligență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052" name="Picture 4" descr="Intelligence, Brain, Think, Intellig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9" y="4582502"/>
            <a:ext cx="4980777" cy="15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rotunjit 3"/>
          <p:cNvSpPr/>
          <p:nvPr/>
        </p:nvSpPr>
        <p:spPr>
          <a:xfrm>
            <a:off x="308289" y="1385926"/>
            <a:ext cx="1846078" cy="19969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err="1">
                <a:latin typeface="Century Gothic" panose="020B0502020202020204" pitchFamily="34" charset="0"/>
              </a:rPr>
              <a:t>Moştenită</a:t>
            </a:r>
            <a:endParaRPr lang="ro-RO" b="1" dirty="0">
              <a:latin typeface="Century Gothic" panose="020B0502020202020204" pitchFamily="34" charset="0"/>
            </a:endParaRPr>
          </a:p>
          <a:p>
            <a:pPr algn="ctr"/>
            <a:endParaRPr lang="en-US" b="1" dirty="0"/>
          </a:p>
          <a:p>
            <a:pPr algn="ctr"/>
            <a:r>
              <a:rPr lang="ro-R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Coeficientul de inteligență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(IQ)</a:t>
            </a:r>
          </a:p>
          <a:p>
            <a:pPr algn="ctr"/>
            <a:r>
              <a:rPr lang="en-US" dirty="0"/>
              <a:t> </a:t>
            </a:r>
            <a:endParaRPr lang="ro-RO" dirty="0"/>
          </a:p>
        </p:txBody>
      </p:sp>
      <p:sp>
        <p:nvSpPr>
          <p:cNvPr id="17" name="Dreptunghi rotunjit 16"/>
          <p:cNvSpPr/>
          <p:nvPr/>
        </p:nvSpPr>
        <p:spPr>
          <a:xfrm>
            <a:off x="2950234" y="1077702"/>
            <a:ext cx="3509832" cy="34220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Century Gothic" panose="020B0502020202020204" pitchFamily="34" charset="0"/>
              </a:rPr>
              <a:t>Pot fi dezvoltate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emoțională sau coeficientul emoțional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(EQ)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relațională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educațională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Inteligența financiară</a:t>
            </a:r>
          </a:p>
          <a:p>
            <a:pPr algn="ctr"/>
            <a:r>
              <a:rPr lang="en-US" dirty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04464593"/>
      </p:ext>
    </p:extLst>
  </p:cSld>
  <p:clrMapOvr>
    <a:masterClrMapping/>
  </p:clrMapOvr>
</p:sld>
</file>

<file path=ppt/theme/theme1.xml><?xml version="1.0" encoding="utf-8"?>
<a:theme xmlns:a="http://schemas.openxmlformats.org/drawingml/2006/main" name="JIMINY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JIMINY_PPT_TEMPLATE</Template>
  <TotalTime>2178</TotalTime>
  <Words>3078</Words>
  <Application>Microsoft Office PowerPoint</Application>
  <PresentationFormat>Expunere pe ecran (4:3)</PresentationFormat>
  <Paragraphs>296</Paragraphs>
  <Slides>33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Lato</vt:lpstr>
      <vt:lpstr>JIMINY_PPT_TEMPLATE</vt:lpstr>
      <vt:lpstr>Modulul 1 INTELIGENȚA EMOȚIONALĂ</vt:lpstr>
      <vt:lpstr>Haideți să ne cunoaștem!</vt:lpstr>
      <vt:lpstr>Subiecte de discutat</vt:lpstr>
      <vt:lpstr>Regulile instruirii</vt:lpstr>
      <vt:lpstr>Obiectivele învățării </vt:lpstr>
      <vt:lpstr>Competențele preconizate a fi atinse ca urmare a instruirii</vt:lpstr>
      <vt:lpstr>Prezentare PowerPoint</vt:lpstr>
      <vt:lpstr>Prezentare PowerPoint</vt:lpstr>
      <vt:lpstr>Tipuri de inteligență</vt:lpstr>
      <vt:lpstr>Inteligența emoțională</vt:lpstr>
      <vt:lpstr>Inteligența emoțională</vt:lpstr>
      <vt:lpstr>Inteligența emoțională</vt:lpstr>
      <vt:lpstr>Componentele EQ</vt:lpstr>
      <vt:lpstr>Beneficiile de a avea un EQ ridicat</vt:lpstr>
      <vt:lpstr>Beneficiile de a avea un EQ ridicat</vt:lpstr>
      <vt:lpstr>Scala de maturitate emoțională Friedmann</vt:lpstr>
      <vt:lpstr>Scala de maturitate emoțională Friedmann</vt:lpstr>
      <vt:lpstr>Metode / Instrumente pentru dezvoltarea EQ</vt:lpstr>
      <vt:lpstr>Prezentare PowerPoint</vt:lpstr>
      <vt:lpstr>Prezentare PowerPoint</vt:lpstr>
      <vt:lpstr>Ce este conștiința de sine</vt:lpstr>
      <vt:lpstr>Fereastra luiJohari</vt:lpstr>
      <vt:lpstr>Metode / instrumente de dezvoltare a conștiinței de sine</vt:lpstr>
      <vt:lpstr>Testul celor 16 tipuri de personalitate pentru autocunoaștere</vt:lpstr>
      <vt:lpstr>Prezentare PowerPoint</vt:lpstr>
      <vt:lpstr>Prezentare PowerPoint</vt:lpstr>
      <vt:lpstr>Ce este autogestionarea</vt:lpstr>
      <vt:lpstr>Autogestionarea Abilități și sugestii</vt:lpstr>
      <vt:lpstr>Prezentare PowerPoint</vt:lpstr>
      <vt:lpstr>Prezentare PowerPoint</vt:lpstr>
      <vt:lpstr>Prezentare PowerPoint</vt:lpstr>
      <vt:lpstr>Lectură suplimentară și dezvoltare ulterioară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Nunes</dc:creator>
  <cp:lastModifiedBy>Magda Faraoanu</cp:lastModifiedBy>
  <cp:revision>122</cp:revision>
  <cp:lastPrinted>2021-05-25T13:54:21Z</cp:lastPrinted>
  <dcterms:created xsi:type="dcterms:W3CDTF">2019-11-21T09:42:05Z</dcterms:created>
  <dcterms:modified xsi:type="dcterms:W3CDTF">2021-06-23T19:12:51Z</dcterms:modified>
</cp:coreProperties>
</file>