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82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o de Títu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Obje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cção">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údo Duplo">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 Títu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s://cumulus.cedefop.europa.eu/files/vetelib/2019/european_inventory_validation_2018_synthesis.pdf" TargetMode="External"/><Relationship Id="rId13" Type="http://schemas.openxmlformats.org/officeDocument/2006/relationships/hyperlink" Target="https://europa.eu/europass/en/about-europass" TargetMode="External"/><Relationship Id="rId18" Type="http://schemas.openxmlformats.org/officeDocument/2006/relationships/hyperlink" Target="https://www.vocationaltraining.org.uk/nvq-overview" TargetMode="External"/><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hyperlink" Target="https://www.cedefop.europa.eu/ro/events-and-projects/projects/european-credit-system-vocational-education-and-training-ecvet" TargetMode="External"/><Relationship Id="rId17" Type="http://schemas.openxmlformats.org/officeDocument/2006/relationships/hyperlink" Target="https://www.polnews.uk/index.php/czytelnia/454-kursy-nvq.html" TargetMode="External"/><Relationship Id="rId2" Type="http://schemas.openxmlformats.org/officeDocument/2006/relationships/image" Target="../media/image2.jpeg"/><Relationship Id="rId16" Type="http://schemas.openxmlformats.org/officeDocument/2006/relationships/hyperlink" Target="https://kwalifikacje.edu.pl/baza-wiedzy/use-the-integrated-qualifications-system-iqs/validation/?lang=en"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europa.eu/europass/en/european-qualifications-framework-eqf" TargetMode="External"/><Relationship Id="rId5" Type="http://schemas.openxmlformats.org/officeDocument/2006/relationships/image" Target="../media/image5.png"/><Relationship Id="rId15" Type="http://schemas.openxmlformats.org/officeDocument/2006/relationships/hyperlink" Target="https://www.cedefop.europa.eu/files/9139_en.pdf" TargetMode="External"/><Relationship Id="rId10" Type="http://schemas.openxmlformats.org/officeDocument/2006/relationships/hyperlink" Target="http://self-e.lpf.lt/youth-workers-module3.html?lang=en" TargetMode="External"/><Relationship Id="rId19" Type="http://schemas.openxmlformats.org/officeDocument/2006/relationships/hyperlink" Target="https://eur-lex.europa.eu/legal-content/EN/TXT/HTML/?uri=CELEX:32018H0604(01)&amp;from=EN" TargetMode="External"/><Relationship Id="rId4" Type="http://schemas.openxmlformats.org/officeDocument/2006/relationships/image" Target="../media/image3.png"/><Relationship Id="rId9" Type="http://schemas.openxmlformats.org/officeDocument/2006/relationships/hyperlink" Target="https://walidacja.ibe.edu.pl/metody/en/" TargetMode="External"/><Relationship Id="rId14" Type="http://schemas.openxmlformats.org/officeDocument/2006/relationships/hyperlink" Target="https://www.eqavet.eu/What-We-Do/European-Quality-Assurance-Reference-Framework/Overvie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srcRect l="8372" t="13155" r="37054" b="10529"/>
          <a:stretch>
            <a:fillRect/>
          </a:stretch>
        </p:blipFill>
        <p:spPr>
          <a:xfrm>
            <a:off x="152400" y="106679"/>
            <a:ext cx="6705600" cy="6651930"/>
          </a:xfrm>
          <a:prstGeom prst="rect">
            <a:avLst/>
          </a:prstGeom>
          <a:ln w="12700">
            <a:miter lim="400000"/>
          </a:ln>
        </p:spPr>
      </p:pic>
      <p:pic>
        <p:nvPicPr>
          <p:cNvPr id="95" name="Picture 4" descr="Picture 4"/>
          <p:cNvPicPr>
            <a:picLocks noChangeAspect="1"/>
          </p:cNvPicPr>
          <p:nvPr/>
        </p:nvPicPr>
        <p:blipFill>
          <a:blip r:embed="rId3"/>
          <a:srcRect l="49218" t="8478" r="32595" b="5468"/>
          <a:stretch>
            <a:fillRect/>
          </a:stretch>
        </p:blipFill>
        <p:spPr>
          <a:xfrm>
            <a:off x="7025889" y="106680"/>
            <a:ext cx="1981202" cy="6651928"/>
          </a:xfrm>
          <a:prstGeom prst="rect">
            <a:avLst/>
          </a:prstGeom>
          <a:ln w="12700">
            <a:miter lim="400000"/>
          </a:ln>
        </p:spPr>
      </p:pic>
      <p:sp>
        <p:nvSpPr>
          <p:cNvPr id="96" name="Subtitle 2"/>
          <p:cNvSpPr txBox="1">
            <a:spLocks noGrp="1"/>
          </p:cNvSpPr>
          <p:nvPr>
            <p:ph type="subTitle" sz="quarter" idx="1"/>
          </p:nvPr>
        </p:nvSpPr>
        <p:spPr>
          <a:xfrm>
            <a:off x="7045198" y="998322"/>
            <a:ext cx="1942584" cy="2243351"/>
          </a:xfrm>
          <a:prstGeom prst="rect">
            <a:avLst/>
          </a:prstGeom>
        </p:spPr>
        <p:txBody>
          <a:bodyPr/>
          <a:lstStyle>
            <a:lvl1pPr algn="l">
              <a:spcBef>
                <a:spcPts val="300"/>
              </a:spcBef>
              <a:defRPr sz="1600" b="1">
                <a:latin typeface="Century Gothic"/>
                <a:ea typeface="Century Gothic"/>
                <a:cs typeface="Century Gothic"/>
                <a:sym typeface="Century Gothic"/>
              </a:defRPr>
            </a:lvl1pPr>
          </a:lstStyle>
          <a:p>
            <a:r>
              <a:rPr dirty="0"/>
              <a:t>3.3. </a:t>
            </a:r>
            <a:r>
              <a:rPr lang="ro-RO" dirty="0"/>
              <a:t>Validarea competenței „Simțul inițiativei și al </a:t>
            </a:r>
            <a:r>
              <a:rPr lang="ro-RO" dirty="0" err="1"/>
              <a:t>antreprenoriatului</a:t>
            </a:r>
            <a:r>
              <a:rPr lang="ro-RO" dirty="0"/>
              <a:t>” la adulții cu oportunități reduse</a:t>
            </a:r>
          </a:p>
        </p:txBody>
      </p:sp>
      <p:sp>
        <p:nvSpPr>
          <p:cNvPr id="97" name="Title 8"/>
          <p:cNvSpPr txBox="1">
            <a:spLocks noGrp="1"/>
          </p:cNvSpPr>
          <p:nvPr>
            <p:ph type="ctrTitle"/>
          </p:nvPr>
        </p:nvSpPr>
        <p:spPr>
          <a:xfrm>
            <a:off x="226447" y="1017777"/>
            <a:ext cx="5961311" cy="2243352"/>
          </a:xfrm>
          <a:prstGeom prst="rect">
            <a:avLst/>
          </a:prstGeom>
        </p:spPr>
        <p:txBody>
          <a:bodyPr/>
          <a:lstStyle/>
          <a:p>
            <a:pPr>
              <a:defRPr b="1">
                <a:solidFill>
                  <a:srgbClr val="404040"/>
                </a:solidFill>
                <a:latin typeface="Century Gothic"/>
                <a:ea typeface="Century Gothic"/>
                <a:cs typeface="Century Gothic"/>
                <a:sym typeface="Century Gothic"/>
              </a:defRPr>
            </a:pPr>
            <a:r>
              <a:rPr lang="ro-RO" dirty="0"/>
              <a:t>Modulul 3</a:t>
            </a:r>
            <a:br>
              <a:rPr lang="ro-RO" dirty="0"/>
            </a:br>
            <a:r>
              <a:rPr lang="ro-RO" dirty="0"/>
              <a:t>STIL DE VIAȚĂ ANTREPRENORIAL</a:t>
            </a:r>
          </a:p>
        </p:txBody>
      </p:sp>
      <p:pic>
        <p:nvPicPr>
          <p:cNvPr id="98" name="Picture 9" descr="Picture 9"/>
          <p:cNvPicPr>
            <a:picLocks noChangeAspect="1"/>
          </p:cNvPicPr>
          <p:nvPr/>
        </p:nvPicPr>
        <p:blipFill>
          <a:blip r:embed="rId4"/>
          <a:stretch>
            <a:fillRect/>
          </a:stretch>
        </p:blipFill>
        <p:spPr>
          <a:xfrm>
            <a:off x="412065" y="5748913"/>
            <a:ext cx="1706540" cy="347908"/>
          </a:xfrm>
          <a:prstGeom prst="rect">
            <a:avLst/>
          </a:prstGeom>
          <a:ln w="12700">
            <a:miter lim="400000"/>
          </a:ln>
        </p:spPr>
      </p:pic>
      <p:sp>
        <p:nvSpPr>
          <p:cNvPr id="99" name="Rectangle 12"/>
          <p:cNvSpPr txBox="1"/>
          <p:nvPr/>
        </p:nvSpPr>
        <p:spPr>
          <a:xfrm>
            <a:off x="356456" y="6158510"/>
            <a:ext cx="3384742" cy="379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FFFFFF"/>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sp>
        <p:nvSpPr>
          <p:cNvPr id="100" name="TextBox 13"/>
          <p:cNvSpPr txBox="1"/>
          <p:nvPr/>
        </p:nvSpPr>
        <p:spPr>
          <a:xfrm>
            <a:off x="7058977" y="5626479"/>
            <a:ext cx="1915161"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solidFill>
                  <a:srgbClr val="404040"/>
                </a:solidFill>
                <a:latin typeface="Century Gothic"/>
                <a:ea typeface="Century Gothic"/>
                <a:cs typeface="Century Gothic"/>
                <a:sym typeface="Century Gothic"/>
              </a:defRPr>
            </a:pPr>
            <a:r>
              <a:t>Journey to lncrease your techniques of eMotional lntelligence,</a:t>
            </a:r>
          </a:p>
          <a:p>
            <a:pPr>
              <a:defRPr sz="1100">
                <a:solidFill>
                  <a:srgbClr val="404040"/>
                </a:solidFill>
                <a:latin typeface="Century Gothic"/>
                <a:ea typeface="Century Gothic"/>
                <a:cs typeface="Century Gothic"/>
                <a:sym typeface="Century Gothic"/>
              </a:defRPr>
            </a:pPr>
            <a:r>
              <a:t>digital awareNess and</a:t>
            </a:r>
          </a:p>
          <a:p>
            <a:pPr>
              <a:defRPr sz="1100">
                <a:solidFill>
                  <a:srgbClr val="404040"/>
                </a:solidFill>
                <a:latin typeface="Century Gothic"/>
                <a:ea typeface="Century Gothic"/>
                <a:cs typeface="Century Gothic"/>
                <a:sym typeface="Century Gothic"/>
              </a:defRPr>
            </a:pPr>
            <a:r>
              <a:t>entrepreneurship lifestYle</a:t>
            </a:r>
          </a:p>
        </p:txBody>
      </p:sp>
      <p:pic>
        <p:nvPicPr>
          <p:cNvPr id="101" name="Picture 16" descr="Picture 16"/>
          <p:cNvPicPr>
            <a:picLocks noChangeAspect="1"/>
          </p:cNvPicPr>
          <p:nvPr/>
        </p:nvPicPr>
        <p:blipFill>
          <a:blip r:embed="rId5"/>
          <a:stretch>
            <a:fillRect/>
          </a:stretch>
        </p:blipFill>
        <p:spPr>
          <a:xfrm>
            <a:off x="3954807" y="4284491"/>
            <a:ext cx="2788893" cy="2243352"/>
          </a:xfrm>
          <a:prstGeom prst="rect">
            <a:avLst/>
          </a:prstGeom>
          <a:ln w="12700">
            <a:miter lim="400000"/>
          </a:ln>
          <a:effectLst>
            <a:outerShdw blurRad="50800" dist="38100" dir="5400000" rotWithShape="0">
              <a:srgbClr val="000000">
                <a:alpha val="4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194"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195"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96" name="Picture 15" descr="Picture 15"/>
          <p:cNvPicPr>
            <a:picLocks noChangeAspect="1"/>
          </p:cNvPicPr>
          <p:nvPr/>
        </p:nvPicPr>
        <p:blipFill>
          <a:blip r:embed="rId5">
            <a:alphaModFix amt="55000"/>
          </a:blip>
          <a:srcRect l="27107" r="2930"/>
          <a:stretch>
            <a:fillRect/>
          </a:stretch>
        </p:blipFill>
        <p:spPr>
          <a:xfrm>
            <a:off x="0" y="-1"/>
            <a:ext cx="6397170" cy="4874359"/>
          </a:xfrm>
          <a:prstGeom prst="rect">
            <a:avLst/>
          </a:prstGeom>
          <a:ln w="12700">
            <a:miter lim="400000"/>
          </a:ln>
        </p:spPr>
      </p:pic>
      <p:sp>
        <p:nvSpPr>
          <p:cNvPr id="197"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98"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99" name="Title 1"/>
          <p:cNvSpPr txBox="1">
            <a:spLocks noGrp="1"/>
          </p:cNvSpPr>
          <p:nvPr>
            <p:ph type="title"/>
          </p:nvPr>
        </p:nvSpPr>
        <p:spPr>
          <a:xfrm>
            <a:off x="457199" y="27158"/>
            <a:ext cx="5997220" cy="1763019"/>
          </a:xfrm>
          <a:prstGeom prst="rect">
            <a:avLst/>
          </a:prstGeom>
        </p:spPr>
        <p:txBody>
          <a:bodyPr/>
          <a:lstStyle/>
          <a:p>
            <a:pPr algn="l" defTabSz="374904">
              <a:defRPr sz="3525">
                <a:solidFill>
                  <a:srgbClr val="595959"/>
                </a:solidFill>
                <a:latin typeface="Century Gothic"/>
                <a:ea typeface="Century Gothic"/>
                <a:cs typeface="Century Gothic"/>
                <a:sym typeface="Century Gothic"/>
              </a:defRPr>
            </a:pPr>
            <a:r>
              <a:rPr lang="ro-RO" dirty="0"/>
              <a:t>Validarea competenței:</a:t>
            </a:r>
            <a:br>
              <a:rPr lang="ro-RO" dirty="0"/>
            </a:br>
            <a:r>
              <a:rPr lang="ro-RO" dirty="0"/>
              <a:t>definiție</a:t>
            </a:r>
          </a:p>
        </p:txBody>
      </p:sp>
      <p:sp>
        <p:nvSpPr>
          <p:cNvPr id="200"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01"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202" name="“the process of attesting that certain assessed learning outcomes achieved by a learner correspond to specific outcomes required for a given set of learning outcomes or qualifications.”"/>
          <p:cNvSpPr txBox="1"/>
          <p:nvPr/>
        </p:nvSpPr>
        <p:spPr>
          <a:xfrm>
            <a:off x="381145" y="2165705"/>
            <a:ext cx="6149328" cy="3559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07916"/>
              </a:lnSpc>
              <a:spcBef>
                <a:spcPts val="800"/>
              </a:spcBef>
              <a:defRPr sz="3000" b="1">
                <a:solidFill>
                  <a:srgbClr val="535353"/>
                </a:solidFill>
                <a:uFill>
                  <a:solidFill>
                    <a:srgbClr val="000000"/>
                  </a:solidFill>
                </a:uFill>
              </a:defRPr>
            </a:lvl1pPr>
          </a:lstStyle>
          <a:p>
            <a:pPr>
              <a:defRPr b="0"/>
            </a:pPr>
            <a:r>
              <a:rPr lang="ro-RO" b="1" dirty="0"/>
              <a:t>„Procesul de atestare a faptului că anumite rezultate ale învățării evaluate realizate de un cursant corespund unor rezultate specifice necesare pentru un anumit set de rezultate ale învățării sau de calificări”.</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05"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06"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07"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0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09"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10"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Instrumente și metode de validare</a:t>
            </a:r>
          </a:p>
        </p:txBody>
      </p:sp>
      <p:sp>
        <p:nvSpPr>
          <p:cNvPr id="211"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12"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213" name="The European Qualifications Framework (EQF)…"/>
          <p:cNvSpPr txBox="1"/>
          <p:nvPr/>
        </p:nvSpPr>
        <p:spPr>
          <a:xfrm>
            <a:off x="141230" y="1940732"/>
            <a:ext cx="6751338" cy="3779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a:uFill>
                  <a:solidFill>
                    <a:srgbClr val="000000"/>
                  </a:solidFill>
                </a:uFill>
              </a:defRPr>
            </a:pPr>
            <a:r>
              <a:rPr lang="es-ES" b="1" dirty="0"/>
              <a:t>Cadrul european al calificărilor (CEC</a:t>
            </a:r>
            <a:r>
              <a:rPr lang="ro-RO" b="1" dirty="0"/>
              <a:t> / EQF</a:t>
            </a:r>
            <a:r>
              <a:rPr lang="es-ES" b="1" dirty="0"/>
              <a:t>)</a:t>
            </a:r>
            <a:endParaRPr lang="ro-RO" b="1" dirty="0"/>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stabilit de Uniunea Europeană pentru a facilita compararea calificărilor obținute în sistemele de învățământ din diferite țări;</a:t>
            </a:r>
            <a:r>
              <a:rPr dirty="0"/>
              <a:t> </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pentru a sprijini mobilitatea transfrontalieră a cursanților și a lucrătorilor și pentru a promova învățarea continuă și dezvoltarea profesională nelimitată - în toată Europa;</a:t>
            </a:r>
            <a:endParaRPr dirty="0"/>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constă dintr-un cadru cu opt niveluri care conține toate tipurile de calificări și este conceput pentru a compara nivelurile de calificare în diferite sisteme de educație;</a:t>
            </a:r>
            <a:r>
              <a:rPr dirty="0"/>
              <a:t> </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crește transparența și permite certificarea mai ușoară a calificărilor obținute în străinătate</a:t>
            </a: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16"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17"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18"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19"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20"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21"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Instrumente și metode de validare</a:t>
            </a:r>
            <a:endParaRPr dirty="0"/>
          </a:p>
        </p:txBody>
      </p:sp>
      <p:sp>
        <p:nvSpPr>
          <p:cNvPr id="222"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23"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224" name="ECVET European Credit system for Vocational Education and Training…"/>
          <p:cNvSpPr txBox="1"/>
          <p:nvPr/>
        </p:nvSpPr>
        <p:spPr>
          <a:xfrm>
            <a:off x="324594" y="1851832"/>
            <a:ext cx="6529874" cy="4378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b="1">
                <a:uFill>
                  <a:solidFill>
                    <a:srgbClr val="000000"/>
                  </a:solidFill>
                </a:uFill>
              </a:defRPr>
            </a:pPr>
            <a:r>
              <a:rPr lang="ro-RO" sz="1800" b="1" dirty="0">
                <a:effectLst/>
                <a:latin typeface="Calibri" panose="020F0502020204030204" pitchFamily="34" charset="0"/>
                <a:ea typeface="Calibri" panose="020F0502020204030204" pitchFamily="34" charset="0"/>
                <a:cs typeface="Arial" panose="020B0604020202020204" pitchFamily="34" charset="0"/>
              </a:rPr>
              <a:t>Sistemul european de credite pentru educație și formare profesională (ECVET/SECEFP)</a:t>
            </a:r>
            <a:endParaRPr lang="en-US" dirty="0"/>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vizează îmbunătățirea capacității de angajare, promovarea mobilității geografice și ocupaționale și creșterea compatibilității între diferite sisteme de educație și formare profesională (EFP / VET);</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se adresează calificărilor VET la toate cele 8 niveluri ale CEC / EQF;</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bazat pe unități de rezultate ale învățării, ca parte a calificărilor specifice care pot fi evaluate și validate; </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prin capacitatea de a acumula, transfera și utiliza cunoștințele dobândite în unități, cursanții pot să-și construiască calificări în ritmul propriu, pe baza rezultatelor învățării dobândite în moduri formale, non-formale și informale (în țară și în străinătate).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27"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28"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29"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30"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31"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32"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Instrumente și metode de validare</a:t>
            </a:r>
            <a:endParaRPr dirty="0"/>
          </a:p>
        </p:txBody>
      </p:sp>
      <p:sp>
        <p:nvSpPr>
          <p:cNvPr id="233"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34"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235" name="Europass…"/>
          <p:cNvSpPr txBox="1"/>
          <p:nvPr/>
        </p:nvSpPr>
        <p:spPr>
          <a:xfrm>
            <a:off x="324594" y="1661332"/>
            <a:ext cx="6529874" cy="4717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b="1">
                <a:uFill>
                  <a:solidFill>
                    <a:srgbClr val="000000"/>
                  </a:solidFill>
                </a:uFill>
              </a:defRPr>
            </a:pPr>
            <a:r>
              <a:rPr dirty="0" err="1"/>
              <a:t>Europass</a:t>
            </a:r>
            <a:r>
              <a:rPr lang="ro-RO" dirty="0"/>
              <a:t> oferă 6 instrumente online gratuite:</a:t>
            </a:r>
          </a:p>
          <a:p>
            <a:pPr marL="457200" indent="-228600" algn="just">
              <a:lnSpc>
                <a:spcPct val="107916"/>
              </a:lnSpc>
              <a:spcBef>
                <a:spcPts val="800"/>
              </a:spcBef>
              <a:buSzPct val="100000"/>
              <a:buFont typeface="Courier New"/>
              <a:buChar char="o"/>
              <a:defRPr sz="1600" i="1">
                <a:uFill>
                  <a:solidFill>
                    <a:srgbClr val="000000"/>
                  </a:solidFill>
                </a:uFill>
              </a:defRPr>
            </a:pPr>
            <a:r>
              <a:rPr lang="ro-RO" dirty="0"/>
              <a:t>Profilul </a:t>
            </a:r>
            <a:r>
              <a:rPr lang="ro-RO" dirty="0" err="1"/>
              <a:t>Europass</a:t>
            </a:r>
            <a:r>
              <a:rPr lang="ro-RO" dirty="0"/>
              <a:t>: pentru a descrie abilități, pentru a găsi locuri de muncă și oportunități de învățare, pentru gestionarea cererilor și crearea documentelor de aplicare, cum ar fi: CV sau scrisoare de intenție;</a:t>
            </a:r>
          </a:p>
          <a:p>
            <a:pPr marL="457200" indent="-228600" algn="just">
              <a:lnSpc>
                <a:spcPct val="107916"/>
              </a:lnSpc>
              <a:spcBef>
                <a:spcPts val="800"/>
              </a:spcBef>
              <a:buSzPct val="100000"/>
              <a:buFont typeface="Courier New"/>
              <a:buChar char="o"/>
              <a:defRPr sz="1600" i="1">
                <a:uFill>
                  <a:solidFill>
                    <a:srgbClr val="000000"/>
                  </a:solidFill>
                </a:uFill>
              </a:defRPr>
            </a:pPr>
            <a:r>
              <a:rPr lang="ro-RO" dirty="0"/>
              <a:t>Editorul de CV </a:t>
            </a:r>
            <a:r>
              <a:rPr lang="ro-RO" dirty="0" err="1"/>
              <a:t>Europass</a:t>
            </a:r>
            <a:r>
              <a:rPr lang="ro-RO" dirty="0"/>
              <a:t>: pentru a crea și edita CV-ul;</a:t>
            </a:r>
          </a:p>
          <a:p>
            <a:pPr marL="457200" indent="-228600" algn="just">
              <a:lnSpc>
                <a:spcPct val="107916"/>
              </a:lnSpc>
              <a:spcBef>
                <a:spcPts val="800"/>
              </a:spcBef>
              <a:buSzPct val="100000"/>
              <a:buFont typeface="Courier New"/>
              <a:buChar char="o"/>
              <a:defRPr sz="1600" i="1">
                <a:uFill>
                  <a:solidFill>
                    <a:srgbClr val="000000"/>
                  </a:solidFill>
                </a:uFill>
              </a:defRPr>
            </a:pPr>
            <a:r>
              <a:rPr lang="ro-RO" dirty="0"/>
              <a:t>Editorul de scrisori de intenție: pentru a crea o scrisoare de intenție profesională;</a:t>
            </a:r>
          </a:p>
          <a:p>
            <a:pPr marL="457200" indent="-228600" algn="just">
              <a:lnSpc>
                <a:spcPct val="107916"/>
              </a:lnSpc>
              <a:spcBef>
                <a:spcPts val="800"/>
              </a:spcBef>
              <a:buSzPct val="100000"/>
              <a:buFont typeface="Courier New"/>
              <a:buChar char="o"/>
              <a:defRPr sz="1600" i="1">
                <a:uFill>
                  <a:solidFill>
                    <a:srgbClr val="000000"/>
                  </a:solidFill>
                </a:uFill>
              </a:defRPr>
            </a:pPr>
            <a:r>
              <a:rPr lang="ro-RO" dirty="0"/>
              <a:t>Suplimentul la diplomă: pentru a facilita înțelegerea cunoștințelor și abilităților dobândite;</a:t>
            </a:r>
          </a:p>
          <a:p>
            <a:pPr marL="457200" indent="-228600" algn="just">
              <a:lnSpc>
                <a:spcPct val="107916"/>
              </a:lnSpc>
              <a:spcBef>
                <a:spcPts val="800"/>
              </a:spcBef>
              <a:buSzPct val="100000"/>
              <a:buFont typeface="Courier New"/>
              <a:buChar char="o"/>
              <a:defRPr sz="1600" i="1">
                <a:uFill>
                  <a:solidFill>
                    <a:srgbClr val="000000"/>
                  </a:solidFill>
                </a:uFill>
              </a:defRPr>
            </a:pPr>
            <a:r>
              <a:rPr lang="ro-RO" dirty="0"/>
              <a:t>Suplimentul la certificat: pentru a facilita înțelegerea cunoștințelor și abilităților dobândite;</a:t>
            </a:r>
          </a:p>
          <a:p>
            <a:pPr marL="457200" indent="-228600" algn="just">
              <a:lnSpc>
                <a:spcPct val="107916"/>
              </a:lnSpc>
              <a:spcBef>
                <a:spcPts val="800"/>
              </a:spcBef>
              <a:buSzPct val="100000"/>
              <a:buFont typeface="Courier New"/>
              <a:buChar char="o"/>
              <a:defRPr sz="1600" i="1">
                <a:uFill>
                  <a:solidFill>
                    <a:srgbClr val="000000"/>
                  </a:solidFill>
                </a:uFill>
              </a:defRPr>
            </a:pPr>
            <a:r>
              <a:rPr lang="ro-RO" dirty="0"/>
              <a:t>Documentul de mobilitate </a:t>
            </a:r>
            <a:r>
              <a:rPr lang="ro-RO" dirty="0" err="1"/>
              <a:t>Europass</a:t>
            </a:r>
            <a:r>
              <a:rPr lang="ro-RO" dirty="0"/>
              <a:t>: pentru a prezenta abilitățile dobândite în timpul mobilității, într-un mod simplu, coerent și ușor de înțeles.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38"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39"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40"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41"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42"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43"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Instrumente și metode de validare</a:t>
            </a:r>
            <a:endParaRPr dirty="0"/>
          </a:p>
        </p:txBody>
      </p:sp>
      <p:sp>
        <p:nvSpPr>
          <p:cNvPr id="244"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45"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246" name="The European quality assurance reference framework for VET (EQAVET)…"/>
          <p:cNvSpPr txBox="1"/>
          <p:nvPr/>
        </p:nvSpPr>
        <p:spPr>
          <a:xfrm>
            <a:off x="337294" y="2067732"/>
            <a:ext cx="6529874" cy="3078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b="1">
                <a:uFill>
                  <a:solidFill>
                    <a:srgbClr val="000000"/>
                  </a:solidFill>
                </a:uFill>
              </a:defRPr>
            </a:pPr>
            <a:r>
              <a:rPr lang="ro-RO" dirty="0"/>
              <a:t>Cadrul european de referință pentru asigurarea calității în educație și formare profesională (EQAVET)</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are scopul de a îmbunătăți calitatea sistemelor EFP (VET); </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oferă un sistem paneuropean, pentru a ajuta la o serie de activități precum documentarea, dezvoltarea, monitorizarea, evaluarea și îmbunătățirea eficacității practicilor de învățare EFP, precum și managementul calității;</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propune 10 indicatori care să fie utilizați de țări, pentru adaptarea și dezvoltarea sistemelor lor de EFP.</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49"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50"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51"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52"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53"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54" name="Title 1"/>
          <p:cNvSpPr txBox="1">
            <a:spLocks noGrp="1"/>
          </p:cNvSpPr>
          <p:nvPr>
            <p:ph type="title"/>
          </p:nvPr>
        </p:nvSpPr>
        <p:spPr>
          <a:xfrm>
            <a:off x="457199" y="27158"/>
            <a:ext cx="5997220" cy="176301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Instrumente și metode de validare</a:t>
            </a:r>
            <a:endParaRPr dirty="0"/>
          </a:p>
        </p:txBody>
      </p:sp>
      <p:sp>
        <p:nvSpPr>
          <p:cNvPr id="255"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56"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257" name="The National Qualifications Frameworks (NQF)…"/>
          <p:cNvSpPr txBox="1"/>
          <p:nvPr/>
        </p:nvSpPr>
        <p:spPr>
          <a:xfrm>
            <a:off x="337294" y="2067732"/>
            <a:ext cx="6529874" cy="218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b="1">
                <a:uFill>
                  <a:solidFill>
                    <a:srgbClr val="000000"/>
                  </a:solidFill>
                </a:uFill>
              </a:defRPr>
            </a:pPr>
            <a:r>
              <a:rPr lang="ro-RO" dirty="0"/>
              <a:t>Cadrele naționale de calificare </a:t>
            </a:r>
            <a:r>
              <a:rPr lang="en-US" dirty="0"/>
              <a:t>(CNC</a:t>
            </a:r>
            <a:r>
              <a:rPr lang="ro-RO" dirty="0"/>
              <a:t> / NQF</a:t>
            </a:r>
            <a:r>
              <a:rPr lang="en-US" dirty="0"/>
              <a:t>)</a:t>
            </a:r>
            <a:endParaRPr dirty="0"/>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specifice fiecărei țări;</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servesc la clasificarea calificărilor la un anumit nivel pe baza rezultatelor învățării date; </a:t>
            </a:r>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permit o mișcare mai ușoară a studenților între diferite instituții și sectoare de educație și formare.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60"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61"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62"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63"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64"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65"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Metode actuale</a:t>
            </a:r>
            <a:endParaRPr dirty="0"/>
          </a:p>
        </p:txBody>
      </p:sp>
      <p:sp>
        <p:nvSpPr>
          <p:cNvPr id="26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67"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aphicFrame>
        <p:nvGraphicFramePr>
          <p:cNvPr id="268" name="Tabella"/>
          <p:cNvGraphicFramePr/>
          <p:nvPr>
            <p:extLst>
              <p:ext uri="{D42A27DB-BD31-4B8C-83A1-F6EECF244321}">
                <p14:modId xmlns:p14="http://schemas.microsoft.com/office/powerpoint/2010/main" val="4024548556"/>
              </p:ext>
            </p:extLst>
          </p:nvPr>
        </p:nvGraphicFramePr>
        <p:xfrm>
          <a:off x="466229" y="1905000"/>
          <a:ext cx="6295131" cy="3186049"/>
        </p:xfrm>
        <a:graphic>
          <a:graphicData uri="http://schemas.openxmlformats.org/drawingml/2006/table">
            <a:tbl>
              <a:tblPr firstRow="1" bandRow="1">
                <a:tableStyleId>{4C3C2611-4C71-4FC5-86AE-919BDF0F9419}</a:tableStyleId>
              </a:tblPr>
              <a:tblGrid>
                <a:gridCol w="1780430">
                  <a:extLst>
                    <a:ext uri="{9D8B030D-6E8A-4147-A177-3AD203B41FA5}">
                      <a16:colId xmlns:a16="http://schemas.microsoft.com/office/drawing/2014/main" val="20000"/>
                    </a:ext>
                  </a:extLst>
                </a:gridCol>
                <a:gridCol w="4514701">
                  <a:extLst>
                    <a:ext uri="{9D8B030D-6E8A-4147-A177-3AD203B41FA5}">
                      <a16:colId xmlns:a16="http://schemas.microsoft.com/office/drawing/2014/main" val="20001"/>
                    </a:ext>
                  </a:extLst>
                </a:gridCol>
              </a:tblGrid>
              <a:tr h="215900">
                <a:tc>
                  <a:txBody>
                    <a:bodyPr/>
                    <a:lstStyle/>
                    <a:p>
                      <a:pPr algn="ctr">
                        <a:lnSpc>
                          <a:spcPct val="107916"/>
                        </a:lnSpc>
                        <a:spcBef>
                          <a:spcPts val="800"/>
                        </a:spcBef>
                        <a:defRPr sz="1300">
                          <a:uFill>
                            <a:solidFill>
                              <a:srgbClr val="FFFFFF"/>
                            </a:solidFill>
                          </a:uFill>
                        </a:defRPr>
                      </a:pPr>
                      <a:r>
                        <a:rPr lang="ro-RO" noProof="0" dirty="0"/>
                        <a:t>Tipul metodei</a:t>
                      </a:r>
                    </a:p>
                  </a:txBody>
                  <a:tcPr marL="50800" marR="50800" marT="50800" marB="50800" anchor="ctr" horzOverflow="overflow">
                    <a:lnL w="6350">
                      <a:solidFill>
                        <a:srgbClr val="70AD47"/>
                      </a:solidFill>
                      <a:miter lim="400000"/>
                    </a:lnL>
                    <a:lnR w="6350">
                      <a:solidFill>
                        <a:srgbClr val="70AD47"/>
                      </a:solidFill>
                      <a:miter lim="400000"/>
                    </a:lnR>
                    <a:lnT w="6350">
                      <a:solidFill>
                        <a:srgbClr val="70AD47"/>
                      </a:solidFill>
                      <a:miter lim="400000"/>
                    </a:lnT>
                    <a:lnB w="6350">
                      <a:solidFill>
                        <a:srgbClr val="A8D08D"/>
                      </a:solidFill>
                      <a:miter lim="400000"/>
                    </a:lnB>
                    <a:solidFill>
                      <a:srgbClr val="70AD47"/>
                    </a:solidFill>
                  </a:tcPr>
                </a:tc>
                <a:tc>
                  <a:txBody>
                    <a:bodyPr/>
                    <a:lstStyle/>
                    <a:p>
                      <a:pPr algn="ctr">
                        <a:defRPr sz="1300">
                          <a:uFill>
                            <a:solidFill>
                              <a:srgbClr val="FFFFFF"/>
                            </a:solidFill>
                          </a:uFill>
                        </a:defRPr>
                      </a:pPr>
                      <a:r>
                        <a:rPr lang="ro-RO" noProof="0" dirty="0"/>
                        <a:t>Descriere</a:t>
                      </a:r>
                    </a:p>
                  </a:txBody>
                  <a:tcPr marL="50800" marR="50800" marT="50800" marB="50800" horzOverflow="overflow">
                    <a:lnL w="6350">
                      <a:solidFill>
                        <a:srgbClr val="70AD47"/>
                      </a:solidFill>
                      <a:miter lim="400000"/>
                    </a:lnL>
                    <a:lnR w="6350">
                      <a:solidFill>
                        <a:srgbClr val="70AD47"/>
                      </a:solidFill>
                      <a:miter lim="400000"/>
                    </a:lnR>
                    <a:lnT w="6350">
                      <a:solidFill>
                        <a:srgbClr val="70AD47"/>
                      </a:solidFill>
                      <a:miter lim="400000"/>
                    </a:lnT>
                    <a:lnB w="6350">
                      <a:solidFill>
                        <a:srgbClr val="A8D08D"/>
                      </a:solidFill>
                      <a:miter lim="400000"/>
                    </a:lnB>
                    <a:solidFill>
                      <a:srgbClr val="70AD47"/>
                    </a:solidFill>
                  </a:tcPr>
                </a:tc>
                <a:extLst>
                  <a:ext uri="{0D108BD9-81ED-4DB2-BD59-A6C34878D82A}">
                    <a16:rowId xmlns:a16="http://schemas.microsoft.com/office/drawing/2014/main" val="10000"/>
                  </a:ext>
                </a:extLst>
              </a:tr>
              <a:tr h="215900">
                <a:tc>
                  <a:txBody>
                    <a:bodyPr/>
                    <a:lstStyle/>
                    <a:p>
                      <a:pPr algn="ctr">
                        <a:defRPr sz="1300">
                          <a:uFill>
                            <a:solidFill>
                              <a:srgbClr val="000000"/>
                            </a:solidFill>
                          </a:uFill>
                        </a:defRPr>
                      </a:pPr>
                      <a:r>
                        <a:rPr lang="ro-RO" noProof="0"/>
                        <a:t>Analiza probelor și declarațiilor</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ro-RO" noProof="0"/>
                        <a:t>Se examinează măsura în care documentele individuale și alte creații pot atesta realizarea rezultatelor de învățare așteptate. </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r h="215900">
                <a:tc>
                  <a:txBody>
                    <a:bodyPr/>
                    <a:lstStyle/>
                    <a:p>
                      <a:pPr algn="ctr">
                        <a:defRPr sz="1300" cap="all">
                          <a:uFill>
                            <a:solidFill>
                              <a:srgbClr val="000000"/>
                            </a:solidFill>
                          </a:uFill>
                        </a:defRPr>
                      </a:pPr>
                      <a:r>
                        <a:rPr lang="ro-RO" cap="none" noProof="0"/>
                        <a:t>Bilanțul competențelor</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ro-RO" noProof="0" dirty="0"/>
                        <a:t>Această metodă își propune să dezvolte un plan pentru dezvoltarea profesională sau educația ulterioară a unei persoane și constă în identificarea și analiza cunoștințelor, abilităților și competențelor sale sociale general înțelese (inclusiv motivație și aptitudini).</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2"/>
                  </a:ext>
                </a:extLst>
              </a:tr>
              <a:tr h="215900">
                <a:tc>
                  <a:txBody>
                    <a:bodyPr/>
                    <a:lstStyle/>
                    <a:p>
                      <a:pPr algn="ctr">
                        <a:defRPr sz="1300">
                          <a:uFill>
                            <a:solidFill>
                              <a:srgbClr val="000000"/>
                            </a:solidFill>
                          </a:uFill>
                        </a:defRPr>
                      </a:pPr>
                      <a:r>
                        <a:rPr lang="ro-RO" noProof="0"/>
                        <a:t>Interviu nestructurat</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ro-RO" noProof="0" dirty="0"/>
                        <a:t>O metodă în care întrebările sunt adresate de intervievator și răspunsurile sunt date de persoana care dorește validarea. Poate fi mai mult sau mai puțin orientat. Obiectivele interviului sunt clar definite, dar cursul conversației este complet spontan, nestructurat și se bazează doar pe planul general al problemelor ridicate și depinde de răspunsul interlocutorului.</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71"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72"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73"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7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75"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76"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Metode actuale</a:t>
            </a:r>
            <a:endParaRPr dirty="0"/>
          </a:p>
        </p:txBody>
      </p:sp>
      <p:sp>
        <p:nvSpPr>
          <p:cNvPr id="277"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78"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aphicFrame>
        <p:nvGraphicFramePr>
          <p:cNvPr id="279" name="Tabella"/>
          <p:cNvGraphicFramePr/>
          <p:nvPr>
            <p:extLst>
              <p:ext uri="{D42A27DB-BD31-4B8C-83A1-F6EECF244321}">
                <p14:modId xmlns:p14="http://schemas.microsoft.com/office/powerpoint/2010/main" val="2797937487"/>
              </p:ext>
            </p:extLst>
          </p:nvPr>
        </p:nvGraphicFramePr>
        <p:xfrm>
          <a:off x="387350" y="1485900"/>
          <a:ext cx="6408498" cy="4383451"/>
        </p:xfrm>
        <a:graphic>
          <a:graphicData uri="http://schemas.openxmlformats.org/drawingml/2006/table">
            <a:tbl>
              <a:tblPr bandRow="1">
                <a:tableStyleId>{4C3C2611-4C71-4FC5-86AE-919BDF0F9419}</a:tableStyleId>
              </a:tblPr>
              <a:tblGrid>
                <a:gridCol w="1792495">
                  <a:extLst>
                    <a:ext uri="{9D8B030D-6E8A-4147-A177-3AD203B41FA5}">
                      <a16:colId xmlns:a16="http://schemas.microsoft.com/office/drawing/2014/main" val="20000"/>
                    </a:ext>
                  </a:extLst>
                </a:gridCol>
                <a:gridCol w="4616003">
                  <a:extLst>
                    <a:ext uri="{9D8B030D-6E8A-4147-A177-3AD203B41FA5}">
                      <a16:colId xmlns:a16="http://schemas.microsoft.com/office/drawing/2014/main" val="20001"/>
                    </a:ext>
                  </a:extLst>
                </a:gridCol>
              </a:tblGrid>
              <a:tr h="1074949">
                <a:tc>
                  <a:txBody>
                    <a:bodyPr/>
                    <a:lstStyle/>
                    <a:p>
                      <a:pPr algn="ctr">
                        <a:defRPr sz="1300">
                          <a:uFill>
                            <a:solidFill>
                              <a:srgbClr val="000000"/>
                            </a:solidFill>
                          </a:uFill>
                        </a:defRPr>
                      </a:pPr>
                      <a:r>
                        <a:rPr lang="ro-RO" sz="1300" b="0" i="0" u="none" strike="noStrike" cap="none" spc="0" baseline="0" dirty="0">
                          <a:solidFill>
                            <a:srgbClr val="000000"/>
                          </a:solidFill>
                          <a:effectLst/>
                          <a:uFillTx/>
                          <a:latin typeface="+mn-lt"/>
                          <a:ea typeface="+mn-ea"/>
                          <a:cs typeface="+mn-cs"/>
                          <a:sym typeface="Calibri"/>
                        </a:rPr>
                        <a:t>Interviu structurat</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ro-RO" noProof="0" dirty="0"/>
                        <a:t>Această metodă se bazează pe adresarea unei serii de întrebări standardizate (închise) și analizarea răspunsurilor date. Structura interviului depinde de obiectivele validării. Subiectele abordate în timpul interviului sunt impuse în avans și servesc la obținerea de informații și cunoștințe specifice. De obicei, tuturor candidaților li se adresează aceleași întrebări, păstrându-se chiar și ordinea lor.</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0"/>
                  </a:ext>
                </a:extLst>
              </a:tr>
              <a:tr h="742513">
                <a:tc>
                  <a:txBody>
                    <a:bodyPr/>
                    <a:lstStyle/>
                    <a:p>
                      <a:pPr algn="ctr">
                        <a:defRPr sz="1300">
                          <a:uFill>
                            <a:solidFill>
                              <a:srgbClr val="000000"/>
                            </a:solidFill>
                          </a:uFill>
                        </a:defRPr>
                      </a:pPr>
                      <a:r>
                        <a:rPr lang="ro-RO" noProof="0"/>
                        <a:t>Observarea în condiții reale</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ro-RO" noProof="0"/>
                        <a:t>Analiza activităților candidatului în condițiile reale ale sarcinilor care sunt descrise în descrierea calificărilor. Cel mai adesea, observația acoperă activitățile candidatului la locul de muncă sau doar o parte din munca sa.</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r h="908731">
                <a:tc>
                  <a:txBody>
                    <a:bodyPr/>
                    <a:lstStyle/>
                    <a:p>
                      <a:pPr algn="ctr">
                        <a:defRPr sz="1300">
                          <a:uFill>
                            <a:solidFill>
                              <a:srgbClr val="000000"/>
                            </a:solidFill>
                          </a:uFill>
                        </a:defRPr>
                      </a:pPr>
                      <a:r>
                        <a:rPr lang="ro-RO" noProof="0"/>
                        <a:t>Observarea în condiții simulate</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ro-RO" noProof="0"/>
                        <a:t>Analiza activităților candidatului în condiții create pentru procesul de validare, apropiate de realitate. Această metodă se aplică deoarece condițiile reale pot fi periculoase, ridică o dilemă etică sau, pur și simplu, consumă prea mult timp.</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2"/>
                  </a:ext>
                </a:extLst>
              </a:tr>
              <a:tr h="1074949">
                <a:tc>
                  <a:txBody>
                    <a:bodyPr/>
                    <a:lstStyle/>
                    <a:p>
                      <a:pPr algn="ctr">
                        <a:defRPr sz="1300">
                          <a:uFill>
                            <a:solidFill>
                              <a:srgbClr val="000000"/>
                            </a:solidFill>
                          </a:uFill>
                        </a:defRPr>
                      </a:pPr>
                      <a:r>
                        <a:rPr lang="ro-RO" noProof="0"/>
                        <a:t>Prezentare</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ro-RO" noProof="0" dirty="0"/>
                        <a:t>Prezentarea constă în pregătirea, prezentarea și discutarea unui subiect specific de către student în prezența unui public și a unor experți. În timpul sau imediat după prezentare, publicul și experții pot pune întrebări suplimentare pentru a oferi candidatului posibilitatea de a demonstra o cunoaștere aprofundată a subiectului sau pentru a clarifica orice dubii.</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82"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83"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84"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8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86"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87"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Metode actuale</a:t>
            </a:r>
            <a:endParaRPr dirty="0"/>
          </a:p>
        </p:txBody>
      </p:sp>
      <p:sp>
        <p:nvSpPr>
          <p:cNvPr id="28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289"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aphicFrame>
        <p:nvGraphicFramePr>
          <p:cNvPr id="290" name="Tabella"/>
          <p:cNvGraphicFramePr/>
          <p:nvPr>
            <p:extLst>
              <p:ext uri="{D42A27DB-BD31-4B8C-83A1-F6EECF244321}">
                <p14:modId xmlns:p14="http://schemas.microsoft.com/office/powerpoint/2010/main" val="1920915243"/>
              </p:ext>
            </p:extLst>
          </p:nvPr>
        </p:nvGraphicFramePr>
        <p:xfrm>
          <a:off x="474464" y="1947912"/>
          <a:ext cx="6288424" cy="3373120"/>
        </p:xfrm>
        <a:graphic>
          <a:graphicData uri="http://schemas.openxmlformats.org/drawingml/2006/table">
            <a:tbl>
              <a:tblPr bandRow="1">
                <a:tableStyleId>{4C3C2611-4C71-4FC5-86AE-919BDF0F9419}</a:tableStyleId>
              </a:tblPr>
              <a:tblGrid>
                <a:gridCol w="1774745">
                  <a:extLst>
                    <a:ext uri="{9D8B030D-6E8A-4147-A177-3AD203B41FA5}">
                      <a16:colId xmlns:a16="http://schemas.microsoft.com/office/drawing/2014/main" val="20000"/>
                    </a:ext>
                  </a:extLst>
                </a:gridCol>
                <a:gridCol w="4513679">
                  <a:extLst>
                    <a:ext uri="{9D8B030D-6E8A-4147-A177-3AD203B41FA5}">
                      <a16:colId xmlns:a16="http://schemas.microsoft.com/office/drawing/2014/main" val="20001"/>
                    </a:ext>
                  </a:extLst>
                </a:gridCol>
              </a:tblGrid>
              <a:tr h="215900">
                <a:tc>
                  <a:txBody>
                    <a:bodyPr/>
                    <a:lstStyle/>
                    <a:p>
                      <a:pPr algn="ctr">
                        <a:defRPr sz="1300">
                          <a:uFill>
                            <a:solidFill>
                              <a:srgbClr val="000000"/>
                            </a:solidFill>
                          </a:uFill>
                        </a:defRPr>
                      </a:pPr>
                      <a:r>
                        <a:rPr lang="ro-RO" sz="1300" b="0" i="0" u="none" strike="noStrike" cap="none" spc="0" baseline="0" dirty="0">
                          <a:solidFill>
                            <a:srgbClr val="000000"/>
                          </a:solidFill>
                          <a:effectLst/>
                          <a:uFillTx/>
                          <a:latin typeface="+mn-lt"/>
                          <a:ea typeface="+mn-ea"/>
                          <a:cs typeface="+mn-cs"/>
                          <a:sym typeface="Calibri"/>
                        </a:rPr>
                        <a:t>Dezbatere nestructurată</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ro-RO" noProof="0"/>
                        <a:t>Acest tip de dezbatere implică schimbul de argumente cu privire la un subiect specific, într-un grup, în care participanții au o mare libertate de exprimare. Nu există o distribuție a rolurilor aici și nici nu există vreo impunere asupra participanților de a-și prezenta pozițiile. Tema discuției este predefinită de moderator, dar nu există niciun scenariu. Cu toate acestea, în unele tehnici (de exemplu, brainstorming) există anumite tipare de comportament care trebuie urmate. Cursul dezbaterii depinde de ideile și creativitatea participanților.</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0"/>
                  </a:ext>
                </a:extLst>
              </a:tr>
              <a:tr h="215900">
                <a:tc>
                  <a:txBody>
                    <a:bodyPr/>
                    <a:lstStyle/>
                    <a:p>
                      <a:pPr algn="ctr">
                        <a:defRPr sz="1300">
                          <a:uFill>
                            <a:solidFill>
                              <a:srgbClr val="000000"/>
                            </a:solidFill>
                          </a:uFill>
                        </a:defRPr>
                      </a:pPr>
                      <a:r>
                        <a:rPr lang="ro-RO" sz="1300" b="0" i="0" u="none" strike="noStrike" cap="none" spc="0" baseline="0" dirty="0">
                          <a:solidFill>
                            <a:srgbClr val="000000"/>
                          </a:solidFill>
                          <a:effectLst/>
                          <a:uFillTx/>
                          <a:latin typeface="+mn-lt"/>
                          <a:ea typeface="+mn-ea"/>
                          <a:cs typeface="+mn-cs"/>
                          <a:sym typeface="Calibri"/>
                        </a:rPr>
                        <a:t>Dezbatere structurată</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ro-RO" noProof="0" dirty="0"/>
                        <a:t>Această metodă constă într-o discuție de grup, structurată și ghidată, bazată pe schimbul de argumente pe tema selectată. Poate decurge conform unui scenariu. Rolurile sunt împărțite. Subiectul este fixat dinainte (nu unul prea ușor, care ar trebui să provoace participanții la discuții). Uneori este necesară pregătirea participanților în avans, pentru a obține informațiile și argumentele necesare.</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293"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294"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295"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29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297"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298" name="Title 1"/>
          <p:cNvSpPr txBox="1">
            <a:spLocks noGrp="1"/>
          </p:cNvSpPr>
          <p:nvPr>
            <p:ph type="title"/>
          </p:nvPr>
        </p:nvSpPr>
        <p:spPr>
          <a:xfrm>
            <a:off x="457199" y="27158"/>
            <a:ext cx="5997220" cy="1360130"/>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Metode actuale</a:t>
            </a:r>
            <a:endParaRPr dirty="0"/>
          </a:p>
        </p:txBody>
      </p:sp>
      <p:sp>
        <p:nvSpPr>
          <p:cNvPr id="299"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00"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aphicFrame>
        <p:nvGraphicFramePr>
          <p:cNvPr id="301" name="Tabella"/>
          <p:cNvGraphicFramePr/>
          <p:nvPr>
            <p:extLst>
              <p:ext uri="{D42A27DB-BD31-4B8C-83A1-F6EECF244321}">
                <p14:modId xmlns:p14="http://schemas.microsoft.com/office/powerpoint/2010/main" val="1056229509"/>
              </p:ext>
            </p:extLst>
          </p:nvPr>
        </p:nvGraphicFramePr>
        <p:xfrm>
          <a:off x="390029" y="2082800"/>
          <a:ext cx="6286638" cy="3276600"/>
        </p:xfrm>
        <a:graphic>
          <a:graphicData uri="http://schemas.openxmlformats.org/drawingml/2006/table">
            <a:tbl>
              <a:tblPr bandRow="1">
                <a:tableStyleId>{4C3C2611-4C71-4FC5-86AE-919BDF0F9419}</a:tableStyleId>
              </a:tblPr>
              <a:tblGrid>
                <a:gridCol w="1789529">
                  <a:extLst>
                    <a:ext uri="{9D8B030D-6E8A-4147-A177-3AD203B41FA5}">
                      <a16:colId xmlns:a16="http://schemas.microsoft.com/office/drawing/2014/main" val="20000"/>
                    </a:ext>
                  </a:extLst>
                </a:gridCol>
                <a:gridCol w="4497109">
                  <a:extLst>
                    <a:ext uri="{9D8B030D-6E8A-4147-A177-3AD203B41FA5}">
                      <a16:colId xmlns:a16="http://schemas.microsoft.com/office/drawing/2014/main" val="20001"/>
                    </a:ext>
                  </a:extLst>
                </a:gridCol>
              </a:tblGrid>
              <a:tr h="215900">
                <a:tc>
                  <a:txBody>
                    <a:bodyPr/>
                    <a:lstStyle/>
                    <a:p>
                      <a:pPr algn="ctr">
                        <a:defRPr sz="1300">
                          <a:uFill>
                            <a:solidFill>
                              <a:srgbClr val="000000"/>
                            </a:solidFill>
                          </a:uFill>
                        </a:defRPr>
                      </a:pPr>
                      <a:r>
                        <a:rPr lang="ro-RO" sz="1300" b="0" i="0" u="none" strike="noStrike" cap="none" spc="0" baseline="0" dirty="0">
                          <a:solidFill>
                            <a:srgbClr val="000000"/>
                          </a:solidFill>
                          <a:effectLst/>
                          <a:uFillTx/>
                          <a:latin typeface="+mn-lt"/>
                          <a:ea typeface="+mn-ea"/>
                          <a:cs typeface="+mn-cs"/>
                          <a:sym typeface="Calibri"/>
                        </a:rPr>
                        <a:t>Test teoretic (scris sau oral)</a:t>
                      </a:r>
                      <a:endParaRPr dirty="0"/>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ro-RO" noProof="0" dirty="0"/>
                        <a:t>Această metodă implică testarea cunoștințelor și capacității candidatului de a le aplica. Constă în analiza răspunsurilor la întrebările puse sau a sarcinilor îndeplinite de acesta. Este o metodă foarte comună, simplă și convenabilă. Permite validarea mai multor persoane simultan. Testele pot lua diferite forme.</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0"/>
                  </a:ext>
                </a:extLst>
              </a:tr>
              <a:tr h="215900">
                <a:tc>
                  <a:txBody>
                    <a:bodyPr/>
                    <a:lstStyle/>
                    <a:p>
                      <a:pPr algn="ctr">
                        <a:defRPr sz="1300">
                          <a:uFill>
                            <a:solidFill>
                              <a:srgbClr val="000000"/>
                            </a:solidFill>
                          </a:uFill>
                        </a:defRPr>
                      </a:pPr>
                      <a:r>
                        <a:rPr lang="ro-RO" noProof="0"/>
                        <a:t>Evaluarea colegilor</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tc>
                  <a:txBody>
                    <a:bodyPr/>
                    <a:lstStyle/>
                    <a:p>
                      <a:pPr algn="just">
                        <a:defRPr sz="1300">
                          <a:uFill>
                            <a:solidFill>
                              <a:srgbClr val="000000"/>
                            </a:solidFill>
                          </a:uFill>
                        </a:defRPr>
                      </a:pPr>
                      <a:r>
                        <a:rPr lang="ro-RO" noProof="0"/>
                        <a:t>Cursanții evaluează munca colegilor lor pe baza unui set de criterii create de instructor. Acest instrument îi ajută să dezvolte abilități de evaluare, abilități critice și conștientizare de sine.</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solidFill>
                      <a:srgbClr val="E2EFD9"/>
                    </a:solidFill>
                  </a:tcPr>
                </a:tc>
                <a:extLst>
                  <a:ext uri="{0D108BD9-81ED-4DB2-BD59-A6C34878D82A}">
                    <a16:rowId xmlns:a16="http://schemas.microsoft.com/office/drawing/2014/main" val="10001"/>
                  </a:ext>
                </a:extLst>
              </a:tr>
              <a:tr h="215900">
                <a:tc>
                  <a:txBody>
                    <a:bodyPr/>
                    <a:lstStyle/>
                    <a:p>
                      <a:pPr algn="ctr">
                        <a:defRPr sz="1300">
                          <a:uFill>
                            <a:solidFill>
                              <a:srgbClr val="000000"/>
                            </a:solidFill>
                          </a:uFill>
                        </a:defRPr>
                      </a:pPr>
                      <a:r>
                        <a:rPr lang="ro-RO" noProof="0"/>
                        <a:t>Autoevaluare</a:t>
                      </a:r>
                    </a:p>
                  </a:txBody>
                  <a:tcPr marL="50800" marR="50800" marT="50800" marB="50800" anchor="ctr"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tc>
                  <a:txBody>
                    <a:bodyPr/>
                    <a:lstStyle/>
                    <a:p>
                      <a:pPr algn="just">
                        <a:defRPr sz="1300">
                          <a:uFill>
                            <a:solidFill>
                              <a:srgbClr val="000000"/>
                            </a:solidFill>
                          </a:uFill>
                        </a:defRPr>
                      </a:pPr>
                      <a:r>
                        <a:rPr lang="ro-RO" noProof="0" dirty="0"/>
                        <a:t>Este un proces în care cursanții reflectă asupra propriilor lucrări și evaluează cât de bine s-au descurcat. Această metodă le permite să-și identifice punctele tari și punctele slabe și domeniile ce trebuie îmbunătățire. Cu toate acestea, nu trebuie să uităm că autoevaluarea poate fi foarte subiectivă. Deci, ea este mai des utilizată ca parte a evaluării formative, mai degrabă decât  celei sumare.</a:t>
                      </a:r>
                    </a:p>
                  </a:txBody>
                  <a:tcPr marL="50800" marR="50800" marT="50800" marB="50800" horzOverflow="overflow">
                    <a:lnL w="6350">
                      <a:solidFill>
                        <a:srgbClr val="A8D08D"/>
                      </a:solidFill>
                      <a:miter lim="400000"/>
                    </a:lnL>
                    <a:lnR w="6350">
                      <a:solidFill>
                        <a:srgbClr val="A8D08D"/>
                      </a:solidFill>
                      <a:miter lim="400000"/>
                    </a:lnR>
                    <a:lnT w="6350">
                      <a:solidFill>
                        <a:srgbClr val="A8D08D"/>
                      </a:solidFill>
                      <a:miter lim="400000"/>
                    </a:lnT>
                    <a:lnB w="6350">
                      <a:solidFill>
                        <a:srgbClr val="A8D08D"/>
                      </a:solidFill>
                      <a:miter lim="400000"/>
                    </a:lnB>
                    <a:no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104"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105"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06" name="Picture 15" descr="Picture 15"/>
          <p:cNvPicPr>
            <a:picLocks noChangeAspect="1"/>
          </p:cNvPicPr>
          <p:nvPr/>
        </p:nvPicPr>
        <p:blipFill>
          <a:blip r:embed="rId5">
            <a:alphaModFix amt="55000"/>
          </a:blip>
          <a:srcRect l="27107" r="2930"/>
          <a:stretch>
            <a:fillRect/>
          </a:stretch>
        </p:blipFill>
        <p:spPr>
          <a:xfrm>
            <a:off x="-1" y="-1435845"/>
            <a:ext cx="6397172" cy="6310204"/>
          </a:xfrm>
          <a:prstGeom prst="rect">
            <a:avLst/>
          </a:prstGeom>
          <a:ln w="12700">
            <a:miter lim="400000"/>
          </a:ln>
        </p:spPr>
      </p:pic>
      <p:sp>
        <p:nvSpPr>
          <p:cNvPr id="10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p>
        </p:txBody>
      </p:sp>
      <p:pic>
        <p:nvPicPr>
          <p:cNvPr id="108"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09"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Planul de formare</a:t>
            </a:r>
          </a:p>
        </p:txBody>
      </p:sp>
      <p:graphicFrame>
        <p:nvGraphicFramePr>
          <p:cNvPr id="110" name="Tabla 6"/>
          <p:cNvGraphicFramePr/>
          <p:nvPr>
            <p:extLst>
              <p:ext uri="{D42A27DB-BD31-4B8C-83A1-F6EECF244321}">
                <p14:modId xmlns:p14="http://schemas.microsoft.com/office/powerpoint/2010/main" val="4048438023"/>
              </p:ext>
            </p:extLst>
          </p:nvPr>
        </p:nvGraphicFramePr>
        <p:xfrm>
          <a:off x="457198" y="2310006"/>
          <a:ext cx="5939970" cy="3403600"/>
        </p:xfrm>
        <a:graphic>
          <a:graphicData uri="http://schemas.openxmlformats.org/drawingml/2006/table">
            <a:tbl>
              <a:tblPr firstRow="1" bandRow="1">
                <a:tableStyleId>{4C3C2611-4C71-4FC5-86AE-919BDF0F9419}</a:tableStyleId>
              </a:tblPr>
              <a:tblGrid>
                <a:gridCol w="2969985">
                  <a:extLst>
                    <a:ext uri="{9D8B030D-6E8A-4147-A177-3AD203B41FA5}">
                      <a16:colId xmlns:a16="http://schemas.microsoft.com/office/drawing/2014/main" val="20000"/>
                    </a:ext>
                  </a:extLst>
                </a:gridCol>
                <a:gridCol w="2969985">
                  <a:extLst>
                    <a:ext uri="{9D8B030D-6E8A-4147-A177-3AD203B41FA5}">
                      <a16:colId xmlns:a16="http://schemas.microsoft.com/office/drawing/2014/main" val="20001"/>
                    </a:ext>
                  </a:extLst>
                </a:gridCol>
              </a:tblGrid>
              <a:tr h="370840">
                <a:tc>
                  <a:txBody>
                    <a:bodyPr/>
                    <a:lstStyle/>
                    <a:p>
                      <a:pPr algn="l">
                        <a:defRPr sz="1800" b="0">
                          <a:solidFill>
                            <a:srgbClr val="000000"/>
                          </a:solidFill>
                        </a:defRPr>
                      </a:pPr>
                      <a:r>
                        <a:rPr lang="ro-RO" b="1" dirty="0">
                          <a:solidFill>
                            <a:srgbClr val="FFFFFF"/>
                          </a:solidFill>
                        </a:rPr>
                        <a:t>Durată</a:t>
                      </a:r>
                      <a:endParaRPr b="1" dirty="0">
                        <a:solidFill>
                          <a:srgbClr val="FFFFFF"/>
                        </a:solidFill>
                      </a:endParaRPr>
                    </a:p>
                  </a:txBody>
                  <a:tcPr marL="45720" marR="45720" horzOverflow="overflow">
                    <a:solidFill>
                      <a:srgbClr val="779D53"/>
                    </a:solidFill>
                  </a:tcPr>
                </a:tc>
                <a:tc>
                  <a:txBody>
                    <a:bodyPr/>
                    <a:lstStyle/>
                    <a:p>
                      <a:pPr algn="l">
                        <a:defRPr sz="1800" b="0">
                          <a:solidFill>
                            <a:srgbClr val="000000"/>
                          </a:solidFill>
                        </a:defRPr>
                      </a:pPr>
                      <a:r>
                        <a:rPr lang="ro-RO" b="1" dirty="0">
                          <a:solidFill>
                            <a:srgbClr val="FFFFFF"/>
                          </a:solidFill>
                        </a:rPr>
                        <a:t>Activitate</a:t>
                      </a:r>
                      <a:endParaRPr b="1" dirty="0">
                        <a:solidFill>
                          <a:srgbClr val="FFFFFF"/>
                        </a:solidFill>
                      </a:endParaRPr>
                    </a:p>
                  </a:txBody>
                  <a:tcPr marL="45720" marR="45720" horzOverflow="overflow">
                    <a:solidFill>
                      <a:srgbClr val="779D53"/>
                    </a:solidFill>
                  </a:tcPr>
                </a:tc>
                <a:extLst>
                  <a:ext uri="{0D108BD9-81ED-4DB2-BD59-A6C34878D82A}">
                    <a16:rowId xmlns:a16="http://schemas.microsoft.com/office/drawing/2014/main" val="10000"/>
                  </a:ext>
                </a:extLst>
              </a:tr>
              <a:tr h="370840">
                <a:tc>
                  <a:txBody>
                    <a:bodyPr/>
                    <a:lstStyle/>
                    <a:p>
                      <a:pPr algn="l">
                        <a:defRPr sz="1800"/>
                      </a:pPr>
                      <a:r>
                        <a:t>30 min.</a:t>
                      </a:r>
                    </a:p>
                  </a:txBody>
                  <a:tcPr marL="45720" marR="45720" horzOverflow="overflow"/>
                </a:tc>
                <a:tc>
                  <a:txBody>
                    <a:bodyPr/>
                    <a:lstStyle/>
                    <a:p>
                      <a:pPr algn="l">
                        <a:defRPr sz="1800"/>
                      </a:pPr>
                      <a:r>
                        <a:rPr lang="ro-RO" dirty="0"/>
                        <a:t>Introducere în modul</a:t>
                      </a:r>
                      <a:endParaRPr dirty="0"/>
                    </a:p>
                  </a:txBody>
                  <a:tcPr marL="45720" marR="45720" horzOverflow="overflow"/>
                </a:tc>
                <a:extLst>
                  <a:ext uri="{0D108BD9-81ED-4DB2-BD59-A6C34878D82A}">
                    <a16:rowId xmlns:a16="http://schemas.microsoft.com/office/drawing/2014/main" val="10001"/>
                  </a:ext>
                </a:extLst>
              </a:tr>
              <a:tr h="370840">
                <a:tc>
                  <a:txBody>
                    <a:bodyPr/>
                    <a:lstStyle/>
                    <a:p>
                      <a:pPr algn="l">
                        <a:defRPr sz="1800"/>
                      </a:pPr>
                      <a:r>
                        <a:rPr dirty="0"/>
                        <a:t>15 min</a:t>
                      </a:r>
                      <a:r>
                        <a:rPr lang="ro-RO" dirty="0"/>
                        <a:t>.</a:t>
                      </a:r>
                      <a:endParaRPr dirty="0"/>
                    </a:p>
                  </a:txBody>
                  <a:tcPr marL="45720" marR="45720" horzOverflow="overflow"/>
                </a:tc>
                <a:tc>
                  <a:txBody>
                    <a:bodyPr/>
                    <a:lstStyle/>
                    <a:p>
                      <a:pPr algn="l">
                        <a:defRPr sz="1800"/>
                      </a:pPr>
                      <a:r>
                        <a:rPr lang="ro-RO" dirty="0"/>
                        <a:t>Evaluare inițială</a:t>
                      </a: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r>
                        <a:rPr dirty="0"/>
                        <a:t>10 min</a:t>
                      </a:r>
                      <a:r>
                        <a:rPr lang="ro-RO" dirty="0"/>
                        <a:t>.</a:t>
                      </a:r>
                      <a:endParaRPr dirty="0"/>
                    </a:p>
                  </a:txBody>
                  <a:tcPr marL="45720" marR="45720" horzOverflow="overflow"/>
                </a:tc>
                <a:tc>
                  <a:txBody>
                    <a:bodyPr/>
                    <a:lstStyle/>
                    <a:p>
                      <a:pPr algn="l">
                        <a:defRPr sz="1800"/>
                      </a:pPr>
                      <a:r>
                        <a:rPr lang="ro-RO" noProof="0" dirty="0"/>
                        <a:t>Definiția competenței și a validării competenței</a:t>
                      </a:r>
                    </a:p>
                  </a:txBody>
                  <a:tcPr marL="45720" marR="45720" horzOverflow="overflow"/>
                </a:tc>
                <a:extLst>
                  <a:ext uri="{0D108BD9-81ED-4DB2-BD59-A6C34878D82A}">
                    <a16:rowId xmlns:a16="http://schemas.microsoft.com/office/drawing/2014/main" val="10003"/>
                  </a:ext>
                </a:extLst>
              </a:tr>
              <a:tr h="370840">
                <a:tc>
                  <a:txBody>
                    <a:bodyPr/>
                    <a:lstStyle/>
                    <a:p>
                      <a:pPr algn="l">
                        <a:defRPr sz="1800"/>
                      </a:pPr>
                      <a:r>
                        <a:rPr dirty="0"/>
                        <a:t>35 min</a:t>
                      </a:r>
                      <a:r>
                        <a:rPr lang="ro-RO" dirty="0"/>
                        <a:t>.</a:t>
                      </a:r>
                      <a:endParaRPr dirty="0"/>
                    </a:p>
                  </a:txBody>
                  <a:tcPr marL="45720" marR="45720" horzOverflow="overflow"/>
                </a:tc>
                <a:tc>
                  <a:txBody>
                    <a:bodyPr/>
                    <a:lstStyle/>
                    <a:p>
                      <a:pPr algn="l">
                        <a:defRPr sz="1800"/>
                      </a:pPr>
                      <a:r>
                        <a:rPr lang="ro-RO" noProof="0" dirty="0"/>
                        <a:t>Instrumente și metode de validare</a:t>
                      </a:r>
                    </a:p>
                  </a:txBody>
                  <a:tcPr marL="45720" marR="45720" horzOverflow="overflow"/>
                </a:tc>
                <a:extLst>
                  <a:ext uri="{0D108BD9-81ED-4DB2-BD59-A6C34878D82A}">
                    <a16:rowId xmlns:a16="http://schemas.microsoft.com/office/drawing/2014/main" val="10004"/>
                  </a:ext>
                </a:extLst>
              </a:tr>
              <a:tr h="370840">
                <a:tc>
                  <a:txBody>
                    <a:bodyPr/>
                    <a:lstStyle/>
                    <a:p>
                      <a:pPr algn="l">
                        <a:defRPr sz="1800"/>
                      </a:pPr>
                      <a:r>
                        <a:rPr dirty="0"/>
                        <a:t>15 min</a:t>
                      </a:r>
                      <a:r>
                        <a:rPr lang="ro-RO" dirty="0"/>
                        <a:t>.</a:t>
                      </a:r>
                      <a:endParaRPr dirty="0"/>
                    </a:p>
                  </a:txBody>
                  <a:tcPr marL="45720" marR="45720" horzOverflow="overflow"/>
                </a:tc>
                <a:tc>
                  <a:txBody>
                    <a:bodyPr/>
                    <a:lstStyle/>
                    <a:p>
                      <a:pPr algn="l">
                        <a:defRPr sz="1800"/>
                      </a:pPr>
                      <a:r>
                        <a:rPr lang="ro-RO" dirty="0"/>
                        <a:t>I</a:t>
                      </a:r>
                      <a:r>
                        <a:rPr lang="ro-RO" noProof="0" dirty="0" err="1"/>
                        <a:t>ntroduc</a:t>
                      </a:r>
                      <a:r>
                        <a:rPr lang="ro-RO" dirty="0" err="1"/>
                        <a:t>erea</a:t>
                      </a:r>
                      <a:r>
                        <a:rPr dirty="0"/>
                        <a:t> </a:t>
                      </a:r>
                      <a:r>
                        <a:rPr lang="ro-RO" dirty="0"/>
                        <a:t>abordărilor majore</a:t>
                      </a:r>
                      <a:endParaRPr dirty="0"/>
                    </a:p>
                  </a:txBody>
                  <a:tcPr marL="45720" marR="45720" horzOverflow="overflow"/>
                </a:tc>
                <a:extLst>
                  <a:ext uri="{0D108BD9-81ED-4DB2-BD59-A6C34878D82A}">
                    <a16:rowId xmlns:a16="http://schemas.microsoft.com/office/drawing/2014/main" val="10005"/>
                  </a:ext>
                </a:extLst>
              </a:tr>
              <a:tr h="370840">
                <a:tc>
                  <a:txBody>
                    <a:bodyPr/>
                    <a:lstStyle/>
                    <a:p>
                      <a:pPr algn="l">
                        <a:defRPr sz="1800"/>
                      </a:pPr>
                      <a:r>
                        <a:rPr dirty="0"/>
                        <a:t>30 min</a:t>
                      </a:r>
                      <a:r>
                        <a:rPr lang="ro-RO" dirty="0"/>
                        <a:t>.</a:t>
                      </a:r>
                      <a:endParaRPr dirty="0"/>
                    </a:p>
                  </a:txBody>
                  <a:tcPr marL="45720" marR="45720" horzOverflow="overflow"/>
                </a:tc>
                <a:tc>
                  <a:txBody>
                    <a:bodyPr/>
                    <a:lstStyle/>
                    <a:p>
                      <a:pPr algn="l">
                        <a:defRPr sz="1800"/>
                      </a:pPr>
                      <a:r>
                        <a:rPr lang="ro-RO" dirty="0"/>
                        <a:t>Procesul de validare</a:t>
                      </a:r>
                      <a:endParaRPr dirty="0"/>
                    </a:p>
                  </a:txBody>
                  <a:tcPr marL="45720" marR="45720" horzOverflow="overflow"/>
                </a:tc>
                <a:extLst>
                  <a:ext uri="{0D108BD9-81ED-4DB2-BD59-A6C34878D82A}">
                    <a16:rowId xmlns:a16="http://schemas.microsoft.com/office/drawing/2014/main" val="10006"/>
                  </a:ext>
                </a:extLst>
              </a:tr>
            </a:tbl>
          </a:graphicData>
        </a:graphic>
      </p:graphicFrame>
      <p:sp>
        <p:nvSpPr>
          <p:cNvPr id="111"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12"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304"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305"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306"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307"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308"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309" name="Title 1"/>
          <p:cNvSpPr txBox="1">
            <a:spLocks noGrp="1"/>
          </p:cNvSpPr>
          <p:nvPr>
            <p:ph type="title"/>
          </p:nvPr>
        </p:nvSpPr>
        <p:spPr>
          <a:xfrm>
            <a:off x="457199" y="27158"/>
            <a:ext cx="5997220" cy="1360130"/>
          </a:xfrm>
          <a:prstGeom prst="rect">
            <a:avLst/>
          </a:prstGeom>
        </p:spPr>
        <p:txBody>
          <a:bodyPr/>
          <a:lstStyle/>
          <a:p>
            <a:pPr algn="l" defTabSz="434340">
              <a:defRPr sz="4180">
                <a:solidFill>
                  <a:srgbClr val="535353"/>
                </a:solidFill>
                <a:latin typeface="Century Gothic"/>
                <a:ea typeface="Century Gothic"/>
                <a:cs typeface="Century Gothic"/>
                <a:sym typeface="Century Gothic"/>
              </a:defRPr>
            </a:pPr>
            <a:r>
              <a:rPr dirty="0" err="1"/>
              <a:t>Bilan</a:t>
            </a:r>
            <a:r>
              <a:rPr dirty="0"/>
              <a:t> de </a:t>
            </a:r>
            <a:r>
              <a:rPr dirty="0" err="1"/>
              <a:t>compétences</a:t>
            </a:r>
            <a:endParaRPr dirty="0"/>
          </a:p>
          <a:p>
            <a:pPr algn="l" defTabSz="434340">
              <a:defRPr sz="3420">
                <a:solidFill>
                  <a:srgbClr val="535353"/>
                </a:solidFill>
                <a:latin typeface="Century Gothic"/>
                <a:ea typeface="Century Gothic"/>
                <a:cs typeface="Century Gothic"/>
                <a:sym typeface="Century Gothic"/>
              </a:defRPr>
            </a:pPr>
            <a:r>
              <a:rPr dirty="0"/>
              <a:t>(</a:t>
            </a:r>
            <a:r>
              <a:rPr lang="ro-RO" dirty="0"/>
              <a:t>bilanțul competențelor</a:t>
            </a:r>
            <a:r>
              <a:rPr dirty="0"/>
              <a:t>)</a:t>
            </a:r>
          </a:p>
        </p:txBody>
      </p:sp>
      <p:sp>
        <p:nvSpPr>
          <p:cNvPr id="310"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11"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312" name="-a set of methods which includes different kinds of structured interviews.…"/>
          <p:cNvSpPr txBox="1"/>
          <p:nvPr/>
        </p:nvSpPr>
        <p:spPr>
          <a:xfrm>
            <a:off x="236875" y="1746522"/>
            <a:ext cx="6437869" cy="34806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lnSpc>
                <a:spcPct val="107916"/>
              </a:lnSpc>
              <a:spcBef>
                <a:spcPts val="800"/>
              </a:spcBef>
              <a:buFont typeface="Arial" panose="020B0604020202020204" pitchFamily="34" charset="0"/>
              <a:buChar char="•"/>
              <a:defRPr>
                <a:uFill>
                  <a:solidFill>
                    <a:srgbClr val="000000"/>
                  </a:solidFill>
                </a:uFill>
              </a:defRPr>
            </a:pPr>
            <a:r>
              <a:rPr lang="it-IT" dirty="0"/>
              <a:t>un set de metode care include diferite tipuri de interviuri structurate</a:t>
            </a:r>
            <a:r>
              <a:rPr lang="ro-RO" dirty="0"/>
              <a:t>;</a:t>
            </a:r>
            <a:endParaRPr dirty="0"/>
          </a:p>
          <a:p>
            <a:pPr marL="285750" indent="-285750" algn="just">
              <a:lnSpc>
                <a:spcPct val="107916"/>
              </a:lnSpc>
              <a:spcBef>
                <a:spcPts val="800"/>
              </a:spcBef>
              <a:buFont typeface="Arial" panose="020B0604020202020204" pitchFamily="34" charset="0"/>
              <a:buChar char="•"/>
              <a:defRPr>
                <a:uFill>
                  <a:solidFill>
                    <a:srgbClr val="000000"/>
                  </a:solidFill>
                </a:uFill>
              </a:defRPr>
            </a:pPr>
            <a:r>
              <a:rPr lang="ro-RO" dirty="0"/>
              <a:t>nu are 1 scenariu fix, dar poate fi împărțit în următoarele 3 etape</a:t>
            </a:r>
            <a:r>
              <a:rPr dirty="0"/>
              <a:t>: </a:t>
            </a:r>
          </a:p>
          <a:p>
            <a:pPr marL="514350" indent="-285750" algn="just">
              <a:lnSpc>
                <a:spcPct val="107916"/>
              </a:lnSpc>
              <a:spcBef>
                <a:spcPts val="800"/>
              </a:spcBef>
              <a:buSzPct val="100000"/>
              <a:buFont typeface="Wingdings" panose="05000000000000000000" pitchFamily="2" charset="2"/>
              <a:buChar char="Ø"/>
              <a:defRPr>
                <a:uFill>
                  <a:solidFill>
                    <a:srgbClr val="000000"/>
                  </a:solidFill>
                </a:uFill>
              </a:defRPr>
            </a:pPr>
            <a:r>
              <a:rPr lang="ro-RO" dirty="0"/>
              <a:t>O conversație sau mai multe interviuri cu consilierul, de asemenea, completate de observații, teste suplimentare sau chestionare. Scopul acestei etape este de a identifica rezultatele învățării obținute de candidat;</a:t>
            </a:r>
            <a:endParaRPr dirty="0"/>
          </a:p>
          <a:p>
            <a:pPr marL="514350" indent="-285750" algn="just">
              <a:lnSpc>
                <a:spcPct val="107916"/>
              </a:lnSpc>
              <a:spcBef>
                <a:spcPts val="800"/>
              </a:spcBef>
              <a:buSzPct val="100000"/>
              <a:buFont typeface="Wingdings" panose="05000000000000000000" pitchFamily="2" charset="2"/>
              <a:buChar char="Ø"/>
              <a:defRPr>
                <a:uFill>
                  <a:solidFill>
                    <a:srgbClr val="000000"/>
                  </a:solidFill>
                </a:uFill>
              </a:defRPr>
            </a:pPr>
            <a:r>
              <a:rPr lang="ro-RO" dirty="0"/>
              <a:t>Colectarea dovezilor pentru rezultatele învățării candidatului;</a:t>
            </a:r>
          </a:p>
          <a:p>
            <a:pPr marL="514350" indent="-285750" algn="just">
              <a:lnSpc>
                <a:spcPct val="107916"/>
              </a:lnSpc>
              <a:spcBef>
                <a:spcPts val="800"/>
              </a:spcBef>
              <a:buSzPct val="100000"/>
              <a:buFont typeface="Wingdings" panose="05000000000000000000" pitchFamily="2" charset="2"/>
              <a:buChar char="Ø"/>
              <a:defRPr>
                <a:uFill>
                  <a:solidFill>
                    <a:srgbClr val="000000"/>
                  </a:solidFill>
                </a:uFill>
              </a:defRPr>
            </a:pPr>
            <a:r>
              <a:rPr lang="ro-RO" dirty="0"/>
              <a:t>Stabilirea unui plan de dezvoltare ulterioară.</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315"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316"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317"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31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319"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320" name="Title 1"/>
          <p:cNvSpPr txBox="1">
            <a:spLocks noGrp="1"/>
          </p:cNvSpPr>
          <p:nvPr>
            <p:ph type="title"/>
          </p:nvPr>
        </p:nvSpPr>
        <p:spPr>
          <a:xfrm>
            <a:off x="457199" y="27158"/>
            <a:ext cx="5997220" cy="1360130"/>
          </a:xfrm>
          <a:prstGeom prst="rect">
            <a:avLst/>
          </a:prstGeom>
        </p:spPr>
        <p:txBody>
          <a:bodyPr>
            <a:normAutofit fontScale="90000"/>
          </a:bodyPr>
          <a:lstStyle/>
          <a:p>
            <a:pPr algn="l" defTabSz="434340">
              <a:defRPr sz="4180">
                <a:solidFill>
                  <a:srgbClr val="535353"/>
                </a:solidFill>
                <a:latin typeface="Century Gothic"/>
                <a:ea typeface="Century Gothic"/>
                <a:cs typeface="Century Gothic"/>
                <a:sym typeface="Century Gothic"/>
              </a:defRPr>
            </a:pPr>
            <a:r>
              <a:rPr lang="fr-FR" dirty="0"/>
              <a:t>Bilan de compétences</a:t>
            </a:r>
            <a:br>
              <a:rPr lang="fr-FR" dirty="0"/>
            </a:br>
            <a:r>
              <a:rPr lang="fr-FR" dirty="0"/>
              <a:t>(</a:t>
            </a:r>
            <a:r>
              <a:rPr lang="ro-RO" dirty="0"/>
              <a:t>bilanțul competențelor</a:t>
            </a:r>
            <a:r>
              <a:rPr lang="fr-FR" dirty="0"/>
              <a:t>)</a:t>
            </a:r>
            <a:endParaRPr dirty="0"/>
          </a:p>
        </p:txBody>
      </p:sp>
      <p:sp>
        <p:nvSpPr>
          <p:cNvPr id="321"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22"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pSp>
        <p:nvGrpSpPr>
          <p:cNvPr id="327" name="Gruppo"/>
          <p:cNvGrpSpPr/>
          <p:nvPr/>
        </p:nvGrpSpPr>
        <p:grpSpPr>
          <a:xfrm>
            <a:off x="349184" y="1992823"/>
            <a:ext cx="6213251" cy="3298705"/>
            <a:chOff x="0" y="-1"/>
            <a:chExt cx="6213249" cy="3298703"/>
          </a:xfrm>
        </p:grpSpPr>
        <p:sp>
          <p:nvSpPr>
            <p:cNvPr id="323" name="Strenghts"/>
            <p:cNvSpPr/>
            <p:nvPr/>
          </p:nvSpPr>
          <p:spPr>
            <a:xfrm>
              <a:off x="0" y="-1"/>
              <a:ext cx="2983953" cy="405694"/>
            </a:xfrm>
            <a:prstGeom prst="rect">
              <a:avLst/>
            </a:prstGeom>
            <a:solidFill>
              <a:srgbClr val="70AD47"/>
            </a:solidFill>
            <a:ln w="19050" cap="flat">
              <a:solidFill>
                <a:srgbClr val="FFFFFF"/>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2831" tIns="52831" rIns="52831" bIns="52831" numCol="1" anchor="ctr">
              <a:noAutofit/>
            </a:bodyPr>
            <a:lstStyle>
              <a:lvl1pPr algn="ctr" defTabSz="577850">
                <a:lnSpc>
                  <a:spcPct val="90000"/>
                </a:lnSpc>
                <a:spcBef>
                  <a:spcPts val="500"/>
                </a:spcBef>
                <a:defRPr sz="1300" b="1">
                  <a:solidFill>
                    <a:srgbClr val="FFFFFF"/>
                  </a:solidFill>
                </a:defRPr>
              </a:lvl1pPr>
            </a:lstStyle>
            <a:p>
              <a:r>
                <a:rPr lang="ro-RO" dirty="0"/>
                <a:t>Puncte</a:t>
              </a:r>
              <a:r>
                <a:rPr lang="en-US" dirty="0"/>
                <a:t> tari</a:t>
              </a:r>
            </a:p>
          </p:txBody>
        </p:sp>
        <p:sp>
          <p:nvSpPr>
            <p:cNvPr id="324" name="allows to comprehensively define the knowledge, skills and competences of a given person…"/>
            <p:cNvSpPr/>
            <p:nvPr/>
          </p:nvSpPr>
          <p:spPr>
            <a:xfrm>
              <a:off x="0" y="405692"/>
              <a:ext cx="2960487" cy="2893010"/>
            </a:xfrm>
            <a:prstGeom prst="rect">
              <a:avLst/>
            </a:prstGeom>
            <a:gradFill flip="none" rotWithShape="1">
              <a:gsLst>
                <a:gs pos="0">
                  <a:srgbClr val="B4D4A5"/>
                </a:gs>
                <a:gs pos="50000">
                  <a:srgbClr val="A9CD97"/>
                </a:gs>
                <a:gs pos="100000">
                  <a:srgbClr val="9BC985"/>
                </a:gs>
              </a:gsLst>
              <a:lin ang="5400000" scaled="0"/>
            </a:gradFill>
            <a:ln w="6350" cap="flat">
              <a:solidFill>
                <a:srgbClr val="70AD47"/>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342" tIns="69342" rIns="69342" bIns="69342" numCol="1" anchor="t">
              <a:noAutofit/>
            </a:bodyPr>
            <a:lstStyle/>
            <a:p>
              <a:pPr marL="114299" lvl="1" indent="-114299" defTabSz="577850">
                <a:lnSpc>
                  <a:spcPct val="90000"/>
                </a:lnSpc>
                <a:spcBef>
                  <a:spcPts val="200"/>
                </a:spcBef>
                <a:buSzPct val="100000"/>
                <a:buChar char="•"/>
                <a:defRPr sz="1500"/>
              </a:pPr>
              <a:r>
                <a:rPr lang="ro-RO" dirty="0"/>
                <a:t>Permite definirea cuprinzătoare  a cunoștințelor, abilităților și competențelor unei persoane;</a:t>
              </a:r>
            </a:p>
            <a:p>
              <a:pPr marL="114299" lvl="1" indent="-114299" defTabSz="577850">
                <a:lnSpc>
                  <a:spcPct val="90000"/>
                </a:lnSpc>
                <a:spcBef>
                  <a:spcPts val="200"/>
                </a:spcBef>
                <a:buSzPct val="100000"/>
                <a:buChar char="•"/>
                <a:defRPr sz="1500"/>
              </a:pPr>
              <a:r>
                <a:rPr lang="ro-RO" dirty="0"/>
                <a:t>Permite identificarea și documentarea competențelor dobândite în afara educației formale;</a:t>
              </a:r>
            </a:p>
            <a:p>
              <a:pPr marL="114299" lvl="1" indent="-114299" defTabSz="577850">
                <a:lnSpc>
                  <a:spcPct val="90000"/>
                </a:lnSpc>
                <a:spcBef>
                  <a:spcPts val="200"/>
                </a:spcBef>
                <a:buSzPct val="100000"/>
                <a:buChar char="•"/>
                <a:defRPr sz="1500"/>
              </a:pPr>
              <a:r>
                <a:rPr lang="ro-RO" dirty="0"/>
                <a:t>Candidatul poate obține feedback </a:t>
              </a:r>
            </a:p>
            <a:p>
              <a:pPr marL="114299" lvl="1" indent="-114299" defTabSz="577850">
                <a:lnSpc>
                  <a:spcPct val="90000"/>
                </a:lnSpc>
                <a:spcBef>
                  <a:spcPts val="200"/>
                </a:spcBef>
                <a:buSzPct val="100000"/>
                <a:buChar char="•"/>
                <a:defRPr sz="1500"/>
              </a:pPr>
              <a:r>
                <a:rPr lang="ro-RO" dirty="0"/>
                <a:t>cu privirea la rezultatele sale de învățare și cum să le dezvolte;</a:t>
              </a:r>
            </a:p>
            <a:p>
              <a:pPr marL="114299" lvl="1" indent="-114299" defTabSz="577850">
                <a:lnSpc>
                  <a:spcPct val="90000"/>
                </a:lnSpc>
                <a:spcBef>
                  <a:spcPts val="200"/>
                </a:spcBef>
                <a:buSzPct val="100000"/>
                <a:buChar char="•"/>
                <a:defRPr sz="1500"/>
              </a:pPr>
              <a:r>
                <a:rPr lang="ro-RO" dirty="0"/>
                <a:t>Candidatul este sprijinit în pregătirea documentelor (dovezilor).</a:t>
              </a:r>
            </a:p>
          </p:txBody>
        </p:sp>
        <p:sp>
          <p:nvSpPr>
            <p:cNvPr id="325" name="Weaknesses"/>
            <p:cNvSpPr/>
            <p:nvPr/>
          </p:nvSpPr>
          <p:spPr>
            <a:xfrm>
              <a:off x="3309861" y="0"/>
              <a:ext cx="2903388" cy="405693"/>
            </a:xfrm>
            <a:prstGeom prst="rect">
              <a:avLst/>
            </a:prstGeom>
            <a:solidFill>
              <a:srgbClr val="70AD47"/>
            </a:solidFill>
            <a:ln w="19050" cap="flat">
              <a:solidFill>
                <a:srgbClr val="FFFFFF"/>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2831" tIns="52831" rIns="52831" bIns="52831" numCol="1" anchor="ctr">
              <a:noAutofit/>
            </a:bodyPr>
            <a:lstStyle>
              <a:lvl1pPr algn="ctr" defTabSz="577850">
                <a:lnSpc>
                  <a:spcPct val="90000"/>
                </a:lnSpc>
                <a:spcBef>
                  <a:spcPts val="500"/>
                </a:spcBef>
                <a:defRPr sz="1300" b="1">
                  <a:solidFill>
                    <a:srgbClr val="FFFFFF"/>
                  </a:solidFill>
                </a:defRPr>
              </a:lvl1pPr>
            </a:lstStyle>
            <a:p>
              <a:r>
                <a:rPr lang="ro-RO" dirty="0"/>
                <a:t>Puncte slabe</a:t>
              </a:r>
              <a:endParaRPr dirty="0"/>
            </a:p>
          </p:txBody>
        </p:sp>
        <p:sp>
          <p:nvSpPr>
            <p:cNvPr id="326" name="takes a lot of time and can generate additional costs for the candidate - requires at least a few meetings with the advisor…"/>
            <p:cNvSpPr/>
            <p:nvPr/>
          </p:nvSpPr>
          <p:spPr>
            <a:xfrm>
              <a:off x="3309861" y="405692"/>
              <a:ext cx="2903388" cy="2879932"/>
            </a:xfrm>
            <a:prstGeom prst="rect">
              <a:avLst/>
            </a:prstGeom>
            <a:gradFill flip="none" rotWithShape="1">
              <a:gsLst>
                <a:gs pos="0">
                  <a:srgbClr val="B4D4A5"/>
                </a:gs>
                <a:gs pos="50000">
                  <a:srgbClr val="A9CD97"/>
                </a:gs>
                <a:gs pos="100000">
                  <a:srgbClr val="9BC985"/>
                </a:gs>
              </a:gsLst>
              <a:lin ang="5400000" scaled="0"/>
            </a:gradFill>
            <a:ln w="6350" cap="flat">
              <a:solidFill>
                <a:srgbClr val="70AD47"/>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9342" tIns="69342" rIns="69342" bIns="69342" numCol="1" anchor="t">
              <a:noAutofit/>
            </a:bodyPr>
            <a:lstStyle/>
            <a:p>
              <a:pPr marL="114299" lvl="1" indent="-114299" defTabSz="577850">
                <a:lnSpc>
                  <a:spcPct val="90000"/>
                </a:lnSpc>
                <a:spcBef>
                  <a:spcPts val="200"/>
                </a:spcBef>
                <a:buSzPct val="100000"/>
                <a:buChar char="•"/>
                <a:defRPr sz="1500"/>
              </a:pPr>
              <a:r>
                <a:rPr lang="ro-RO" dirty="0"/>
                <a:t>Durează mult și poate genera costuri suplimentare pentru candidat - necesită cel puțin câteva întâlniri cu consilierul;</a:t>
              </a:r>
            </a:p>
            <a:p>
              <a:pPr marL="114299" lvl="1" indent="-114299" defTabSz="577850">
                <a:lnSpc>
                  <a:spcPct val="90000"/>
                </a:lnSpc>
                <a:spcBef>
                  <a:spcPts val="200"/>
                </a:spcBef>
                <a:buSzPct val="100000"/>
                <a:buChar char="•"/>
                <a:defRPr sz="1500"/>
              </a:pPr>
              <a:r>
                <a:rPr lang="ro-RO" dirty="0"/>
                <a:t>Este costisitor pentru organismul certificat/consultativ - pe lângă întâlnirile cu candidatul, consilierul poate pregăti și recomandări;</a:t>
              </a:r>
            </a:p>
            <a:p>
              <a:pPr marL="114299" lvl="1" indent="-114299" defTabSz="577850">
                <a:lnSpc>
                  <a:spcPct val="90000"/>
                </a:lnSpc>
                <a:spcBef>
                  <a:spcPts val="200"/>
                </a:spcBef>
                <a:buSzPct val="100000"/>
                <a:buChar char="•"/>
                <a:defRPr sz="1500"/>
              </a:pPr>
              <a:r>
                <a:rPr lang="ro-RO" dirty="0"/>
                <a:t>Nu permite verificarea rezultatelor învățării.</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330"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331"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332"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333"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334"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335" name="Title 1"/>
          <p:cNvSpPr txBox="1">
            <a:spLocks noGrp="1"/>
          </p:cNvSpPr>
          <p:nvPr>
            <p:ph type="title"/>
          </p:nvPr>
        </p:nvSpPr>
        <p:spPr>
          <a:xfrm>
            <a:off x="457199" y="27158"/>
            <a:ext cx="5997220" cy="1360130"/>
          </a:xfrm>
          <a:prstGeom prst="rect">
            <a:avLst/>
          </a:prstGeom>
        </p:spPr>
        <p:txBody>
          <a:bodyPr/>
          <a:lstStyle>
            <a:lvl1pPr algn="l" defTabSz="425195">
              <a:defRPr sz="4092">
                <a:solidFill>
                  <a:srgbClr val="535353"/>
                </a:solidFill>
                <a:latin typeface="Century Gothic"/>
                <a:ea typeface="Century Gothic"/>
                <a:cs typeface="Century Gothic"/>
                <a:sym typeface="Century Gothic"/>
              </a:defRPr>
            </a:lvl1pPr>
          </a:lstStyle>
          <a:p>
            <a:r>
              <a:rPr lang="ro-RO" dirty="0"/>
              <a:t>Calificări profesionale naționale (NVQ)</a:t>
            </a:r>
          </a:p>
        </p:txBody>
      </p:sp>
      <p:sp>
        <p:nvSpPr>
          <p:cNvPr id="33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37"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338" name="-job-related and skills-based qualifications based on UK professional standards…"/>
          <p:cNvSpPr txBox="1"/>
          <p:nvPr/>
        </p:nvSpPr>
        <p:spPr>
          <a:xfrm>
            <a:off x="530473" y="2540133"/>
            <a:ext cx="6198146" cy="1979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lnSpc>
                <a:spcPct val="107916"/>
              </a:lnSpc>
              <a:spcBef>
                <a:spcPts val="800"/>
              </a:spcBef>
              <a:buFont typeface="Arial" panose="020B0604020202020204" pitchFamily="34" charset="0"/>
              <a:buChar char="•"/>
              <a:defRPr sz="1500">
                <a:uFill>
                  <a:solidFill>
                    <a:srgbClr val="000000"/>
                  </a:solidFill>
                </a:uFill>
              </a:defRPr>
            </a:pPr>
            <a:r>
              <a:rPr lang="ro-RO" sz="1700" dirty="0"/>
              <a:t>C</a:t>
            </a:r>
            <a:r>
              <a:rPr lang="it-IT" sz="1700" dirty="0"/>
              <a:t>alificări legate de locul de muncă și abilități bazate pe standardele profesionale din Marea Britanie</a:t>
            </a:r>
            <a:r>
              <a:rPr lang="ro-RO" sz="1700" dirty="0"/>
              <a:t>;</a:t>
            </a:r>
          </a:p>
          <a:p>
            <a:pPr marL="285750" indent="-285750" algn="just">
              <a:lnSpc>
                <a:spcPct val="107916"/>
              </a:lnSpc>
              <a:spcBef>
                <a:spcPts val="800"/>
              </a:spcBef>
              <a:buFont typeface="Arial" panose="020B0604020202020204" pitchFamily="34" charset="0"/>
              <a:buChar char="•"/>
              <a:defRPr sz="1500">
                <a:uFill>
                  <a:solidFill>
                    <a:srgbClr val="000000"/>
                  </a:solidFill>
                </a:uFill>
              </a:defRPr>
            </a:pPr>
            <a:r>
              <a:rPr lang="ro-RO" sz="1700" dirty="0"/>
              <a:t>Include</a:t>
            </a:r>
            <a:r>
              <a:rPr lang="en-US" sz="1700" dirty="0"/>
              <a:t> </a:t>
            </a:r>
            <a:r>
              <a:rPr lang="ro-RO" sz="1700" dirty="0"/>
              <a:t>finalizarea instruirilor și exercițiilor care au loc sub supravegherea examinatorului;</a:t>
            </a:r>
          </a:p>
          <a:p>
            <a:pPr marL="285750" indent="-285750" algn="just">
              <a:lnSpc>
                <a:spcPct val="107916"/>
              </a:lnSpc>
              <a:spcBef>
                <a:spcPts val="800"/>
              </a:spcBef>
              <a:buFont typeface="Arial" panose="020B0604020202020204" pitchFamily="34" charset="0"/>
              <a:buChar char="•"/>
              <a:defRPr sz="1500">
                <a:uFill>
                  <a:solidFill>
                    <a:srgbClr val="000000"/>
                  </a:solidFill>
                </a:uFill>
              </a:defRPr>
            </a:pPr>
            <a:r>
              <a:rPr lang="ro-RO" sz="1700" dirty="0"/>
              <a:t>Sistemul NVQ este potrivit pentru persoanele care au anumite abilități, dar pe care trebuie să le îmbunătățească.</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341"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342"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343"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34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345"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34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47"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pSp>
        <p:nvGrpSpPr>
          <p:cNvPr id="357" name="Gruppo"/>
          <p:cNvGrpSpPr/>
          <p:nvPr/>
        </p:nvGrpSpPr>
        <p:grpSpPr>
          <a:xfrm>
            <a:off x="56135" y="2870317"/>
            <a:ext cx="6773948" cy="951274"/>
            <a:chOff x="0" y="0"/>
            <a:chExt cx="6773946" cy="951273"/>
          </a:xfrm>
        </p:grpSpPr>
        <p:grpSp>
          <p:nvGrpSpPr>
            <p:cNvPr id="350" name="Gruppo"/>
            <p:cNvGrpSpPr/>
            <p:nvPr/>
          </p:nvGrpSpPr>
          <p:grpSpPr>
            <a:xfrm>
              <a:off x="0" y="0"/>
              <a:ext cx="2378184" cy="951274"/>
              <a:chOff x="0" y="0"/>
              <a:chExt cx="2378183" cy="951273"/>
            </a:xfrm>
          </p:grpSpPr>
          <p:sp>
            <p:nvSpPr>
              <p:cNvPr id="348" name="Parentesi uncinate"/>
              <p:cNvSpPr/>
              <p:nvPr/>
            </p:nvSpPr>
            <p:spPr>
              <a:xfrm>
                <a:off x="0" y="0"/>
                <a:ext cx="2378184"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49" name="IDENTIFICATION"/>
              <p:cNvSpPr txBox="1"/>
              <p:nvPr/>
            </p:nvSpPr>
            <p:spPr>
              <a:xfrm>
                <a:off x="513196" y="0"/>
                <a:ext cx="1389352" cy="951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ro-RO" dirty="0"/>
                  <a:t>IDENTIFICAREA</a:t>
                </a:r>
              </a:p>
            </p:txBody>
          </p:sp>
        </p:grpSp>
        <p:grpSp>
          <p:nvGrpSpPr>
            <p:cNvPr id="353" name="Gruppo"/>
            <p:cNvGrpSpPr/>
            <p:nvPr/>
          </p:nvGrpSpPr>
          <p:grpSpPr>
            <a:xfrm>
              <a:off x="2140365" y="0"/>
              <a:ext cx="2493217" cy="951274"/>
              <a:chOff x="0" y="0"/>
              <a:chExt cx="2493215" cy="951273"/>
            </a:xfrm>
          </p:grpSpPr>
          <p:sp>
            <p:nvSpPr>
              <p:cNvPr id="351" name="Parentesi uncinate"/>
              <p:cNvSpPr/>
              <p:nvPr/>
            </p:nvSpPr>
            <p:spPr>
              <a:xfrm>
                <a:off x="0" y="0"/>
                <a:ext cx="2493216"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52" name="DOCUMENTATION"/>
              <p:cNvSpPr txBox="1"/>
              <p:nvPr/>
            </p:nvSpPr>
            <p:spPr>
              <a:xfrm>
                <a:off x="513196" y="0"/>
                <a:ext cx="1504384" cy="951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ro-RO" dirty="0"/>
                  <a:t>DOCUMENTAREA</a:t>
                </a:r>
              </a:p>
            </p:txBody>
          </p:sp>
        </p:grpSp>
        <p:grpSp>
          <p:nvGrpSpPr>
            <p:cNvPr id="356" name="Gruppo"/>
            <p:cNvGrpSpPr/>
            <p:nvPr/>
          </p:nvGrpSpPr>
          <p:grpSpPr>
            <a:xfrm>
              <a:off x="4395763" y="0"/>
              <a:ext cx="2378184" cy="951274"/>
              <a:chOff x="0" y="0"/>
              <a:chExt cx="2378183" cy="951273"/>
            </a:xfrm>
          </p:grpSpPr>
          <p:sp>
            <p:nvSpPr>
              <p:cNvPr id="354" name="Parentesi uncinate"/>
              <p:cNvSpPr/>
              <p:nvPr/>
            </p:nvSpPr>
            <p:spPr>
              <a:xfrm>
                <a:off x="0" y="0"/>
                <a:ext cx="2378184" cy="951274"/>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55" name="VERIFICATION"/>
              <p:cNvSpPr txBox="1"/>
              <p:nvPr/>
            </p:nvSpPr>
            <p:spPr>
              <a:xfrm>
                <a:off x="513195" y="0"/>
                <a:ext cx="1389353" cy="951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ro-RO" dirty="0"/>
                  <a:t>VERIFICAREA</a:t>
                </a:r>
              </a:p>
            </p:txBody>
          </p:sp>
        </p:grpSp>
      </p:grpSp>
      <p:sp>
        <p:nvSpPr>
          <p:cNvPr id="358" name="Title 1"/>
          <p:cNvSpPr txBox="1">
            <a:spLocks noGrp="1"/>
          </p:cNvSpPr>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Etape de validare</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361"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362"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363"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36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365"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366"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67"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pSp>
        <p:nvGrpSpPr>
          <p:cNvPr id="370" name="Gruppo"/>
          <p:cNvGrpSpPr/>
          <p:nvPr/>
        </p:nvGrpSpPr>
        <p:grpSpPr>
          <a:xfrm>
            <a:off x="557064" y="1719139"/>
            <a:ext cx="2026454" cy="810582"/>
            <a:chOff x="0" y="0"/>
            <a:chExt cx="2026453" cy="810580"/>
          </a:xfrm>
        </p:grpSpPr>
        <p:sp>
          <p:nvSpPr>
            <p:cNvPr id="368"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69"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ro-RO" dirty="0"/>
                <a:t>IDENTIFICAREA</a:t>
              </a:r>
            </a:p>
          </p:txBody>
        </p:sp>
      </p:grpSp>
      <p:grpSp>
        <p:nvGrpSpPr>
          <p:cNvPr id="373" name="Gruppo"/>
          <p:cNvGrpSpPr/>
          <p:nvPr/>
        </p:nvGrpSpPr>
        <p:grpSpPr>
          <a:xfrm>
            <a:off x="2380872" y="1719139"/>
            <a:ext cx="2124474" cy="810582"/>
            <a:chOff x="0" y="0"/>
            <a:chExt cx="2124472" cy="810580"/>
          </a:xfrm>
        </p:grpSpPr>
        <p:sp>
          <p:nvSpPr>
            <p:cNvPr id="371"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72"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ro-RO" dirty="0"/>
                <a:t>DOCUMENTARE</a:t>
              </a:r>
            </a:p>
          </p:txBody>
        </p:sp>
      </p:grpSp>
      <p:grpSp>
        <p:nvGrpSpPr>
          <p:cNvPr id="376" name="Gruppo"/>
          <p:cNvGrpSpPr/>
          <p:nvPr/>
        </p:nvGrpSpPr>
        <p:grpSpPr>
          <a:xfrm>
            <a:off x="4302700" y="1719139"/>
            <a:ext cx="2026454" cy="810582"/>
            <a:chOff x="0" y="0"/>
            <a:chExt cx="2026453" cy="810580"/>
          </a:xfrm>
        </p:grpSpPr>
        <p:sp>
          <p:nvSpPr>
            <p:cNvPr id="374"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75"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ro-RO" dirty="0"/>
                <a:t>VERIFICARE</a:t>
              </a:r>
            </a:p>
          </p:txBody>
        </p:sp>
      </p:grpSp>
      <p:sp>
        <p:nvSpPr>
          <p:cNvPr id="377" name="Title 1"/>
          <p:cNvSpPr txBox="1">
            <a:spLocks noGrp="1"/>
          </p:cNvSpPr>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Etape de validare</a:t>
            </a:r>
            <a:endParaRPr dirty="0"/>
          </a:p>
        </p:txBody>
      </p:sp>
      <p:sp>
        <p:nvSpPr>
          <p:cNvPr id="378" name="focuses on identifying:…"/>
          <p:cNvSpPr txBox="1"/>
          <p:nvPr/>
        </p:nvSpPr>
        <p:spPr>
          <a:xfrm>
            <a:off x="540411" y="2946748"/>
            <a:ext cx="5805395" cy="3189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buSzPct val="100000"/>
              <a:defRPr sz="1500">
                <a:uFill>
                  <a:solidFill>
                    <a:srgbClr val="000000"/>
                  </a:solidFill>
                </a:uFill>
              </a:defRPr>
            </a:pPr>
            <a:r>
              <a:rPr lang="ro-RO" dirty="0"/>
              <a:t>Se concentrează pe identificarea</a:t>
            </a:r>
            <a:r>
              <a:rPr dirty="0"/>
              <a:t>:</a:t>
            </a:r>
          </a:p>
          <a:p>
            <a:pPr marL="666750" lvl="1" indent="-285750" algn="just">
              <a:lnSpc>
                <a:spcPct val="107916"/>
              </a:lnSpc>
              <a:spcBef>
                <a:spcPts val="800"/>
              </a:spcBef>
              <a:buSzPct val="100000"/>
              <a:buFont typeface="Arial" panose="020B0604020202020204" pitchFamily="34" charset="0"/>
              <a:buChar char="•"/>
              <a:defRPr sz="1500">
                <a:uFill>
                  <a:solidFill>
                    <a:srgbClr val="000000"/>
                  </a:solidFill>
                </a:uFill>
              </a:defRPr>
            </a:pPr>
            <a:r>
              <a:rPr lang="ro-RO" dirty="0"/>
              <a:t>a ceea ce știe deja un individ;</a:t>
            </a:r>
          </a:p>
          <a:p>
            <a:pPr marL="666750" lvl="1" indent="-285750" algn="just">
              <a:lnSpc>
                <a:spcPct val="107916"/>
              </a:lnSpc>
              <a:spcBef>
                <a:spcPts val="800"/>
              </a:spcBef>
              <a:buSzPct val="100000"/>
              <a:buFont typeface="Arial" panose="020B0604020202020204" pitchFamily="34" charset="0"/>
              <a:buChar char="•"/>
              <a:defRPr sz="1500">
                <a:uFill>
                  <a:solidFill>
                    <a:srgbClr val="000000"/>
                  </a:solidFill>
                </a:uFill>
              </a:defRPr>
            </a:pPr>
            <a:r>
              <a:rPr lang="ro-RO" dirty="0"/>
              <a:t>a abilităților și lacunelor în raport cu cerințele pentru o calificare sau pentru planificarea dezvoltării ulterioare</a:t>
            </a:r>
            <a:r>
              <a:rPr dirty="0"/>
              <a:t>.</a:t>
            </a:r>
          </a:p>
          <a:p>
            <a:pPr algn="just">
              <a:lnSpc>
                <a:spcPct val="107916"/>
              </a:lnSpc>
              <a:spcBef>
                <a:spcPts val="800"/>
              </a:spcBef>
              <a:buSzPct val="100000"/>
              <a:defRPr sz="1500">
                <a:uFill>
                  <a:solidFill>
                    <a:srgbClr val="000000"/>
                  </a:solidFill>
                </a:uFill>
              </a:defRPr>
            </a:pPr>
            <a:r>
              <a:rPr lang="ro-RO" dirty="0"/>
              <a:t>Obiectivele acestei etape sunt</a:t>
            </a:r>
            <a:r>
              <a:rPr dirty="0"/>
              <a:t>:</a:t>
            </a:r>
          </a:p>
          <a:p>
            <a:pPr marL="457200" indent="-228600" algn="just">
              <a:lnSpc>
                <a:spcPct val="107916"/>
              </a:lnSpc>
              <a:spcBef>
                <a:spcPts val="800"/>
              </a:spcBef>
              <a:buSzPct val="100000"/>
              <a:buFont typeface="Symbol"/>
              <a:buChar char="·"/>
              <a:defRPr sz="1500">
                <a:uFill>
                  <a:solidFill>
                    <a:srgbClr val="000000"/>
                  </a:solidFill>
                </a:uFill>
              </a:defRPr>
            </a:pPr>
            <a:r>
              <a:rPr lang="ro-RO" dirty="0"/>
              <a:t>o mai bună pregătire pentru etapa de verificare;</a:t>
            </a:r>
          </a:p>
          <a:p>
            <a:pPr marL="457200" indent="-228600" algn="just">
              <a:lnSpc>
                <a:spcPct val="107916"/>
              </a:lnSpc>
              <a:spcBef>
                <a:spcPts val="800"/>
              </a:spcBef>
              <a:buSzPct val="100000"/>
              <a:buFont typeface="Symbol"/>
              <a:buChar char="·"/>
              <a:defRPr sz="1500">
                <a:uFill>
                  <a:solidFill>
                    <a:srgbClr val="000000"/>
                  </a:solidFill>
                </a:uFill>
              </a:defRPr>
            </a:pPr>
            <a:r>
              <a:rPr lang="ro-RO" dirty="0"/>
              <a:t>o planificare mai ușoară a învățării ulterioare pentru a umple golurile competențelor necesare obținerii unei anumite calificări.</a:t>
            </a:r>
          </a:p>
          <a:p>
            <a:pPr algn="just">
              <a:lnSpc>
                <a:spcPct val="107916"/>
              </a:lnSpc>
              <a:spcBef>
                <a:spcPts val="800"/>
              </a:spcBef>
              <a:defRPr sz="1500">
                <a:uFill>
                  <a:solidFill>
                    <a:srgbClr val="000000"/>
                  </a:solidFill>
                </a:uFill>
              </a:defRPr>
            </a:pPr>
            <a:r>
              <a:rPr lang="ro-RO" dirty="0"/>
              <a:t>În această etapă, autoritatea de certificare are posibilitatea de a oferi sprijin.</a:t>
            </a:r>
            <a:endParaRPr dirty="0"/>
          </a:p>
        </p:txBody>
      </p:sp>
      <p:sp>
        <p:nvSpPr>
          <p:cNvPr id="379" name="Linea"/>
          <p:cNvSpPr/>
          <p:nvPr/>
        </p:nvSpPr>
        <p:spPr>
          <a:xfrm>
            <a:off x="1497878" y="2488788"/>
            <a:ext cx="1" cy="396998"/>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382"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383"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384"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38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386"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387"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388"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pSp>
        <p:nvGrpSpPr>
          <p:cNvPr id="391" name="Gruppo"/>
          <p:cNvGrpSpPr/>
          <p:nvPr/>
        </p:nvGrpSpPr>
        <p:grpSpPr>
          <a:xfrm>
            <a:off x="557064" y="1719139"/>
            <a:ext cx="2026454" cy="810582"/>
            <a:chOff x="0" y="0"/>
            <a:chExt cx="2026453" cy="810580"/>
          </a:xfrm>
        </p:grpSpPr>
        <p:sp>
          <p:nvSpPr>
            <p:cNvPr id="389"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90"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ro-RO" dirty="0"/>
                <a:t>IDENTIFICAREA</a:t>
              </a:r>
              <a:endParaRPr dirty="0"/>
            </a:p>
          </p:txBody>
        </p:sp>
      </p:grpSp>
      <p:grpSp>
        <p:nvGrpSpPr>
          <p:cNvPr id="394" name="Gruppo"/>
          <p:cNvGrpSpPr/>
          <p:nvPr/>
        </p:nvGrpSpPr>
        <p:grpSpPr>
          <a:xfrm>
            <a:off x="2380872" y="1719139"/>
            <a:ext cx="2124473" cy="810582"/>
            <a:chOff x="0" y="0"/>
            <a:chExt cx="2124472" cy="810580"/>
          </a:xfrm>
        </p:grpSpPr>
        <p:sp>
          <p:nvSpPr>
            <p:cNvPr id="392"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93"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300" b="1">
                  <a:solidFill>
                    <a:srgbClr val="FFFFFF"/>
                  </a:solidFill>
                </a:defRPr>
              </a:lvl1pPr>
            </a:lstStyle>
            <a:p>
              <a:r>
                <a:rPr lang="ro-RO" dirty="0"/>
                <a:t>DOCUMENTAREA</a:t>
              </a:r>
              <a:endParaRPr dirty="0"/>
            </a:p>
          </p:txBody>
        </p:sp>
      </p:grpSp>
      <p:grpSp>
        <p:nvGrpSpPr>
          <p:cNvPr id="397" name="Gruppo"/>
          <p:cNvGrpSpPr/>
          <p:nvPr/>
        </p:nvGrpSpPr>
        <p:grpSpPr>
          <a:xfrm>
            <a:off x="4302700" y="1719139"/>
            <a:ext cx="2026454" cy="810582"/>
            <a:chOff x="0" y="0"/>
            <a:chExt cx="2026453" cy="810580"/>
          </a:xfrm>
        </p:grpSpPr>
        <p:sp>
          <p:nvSpPr>
            <p:cNvPr id="395"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396"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ro-RO" dirty="0"/>
                <a:t>VERIFICAREA</a:t>
              </a:r>
              <a:endParaRPr dirty="0"/>
            </a:p>
          </p:txBody>
        </p:sp>
      </p:grpSp>
      <p:sp>
        <p:nvSpPr>
          <p:cNvPr id="398" name="Title 1"/>
          <p:cNvSpPr txBox="1">
            <a:spLocks noGrp="1"/>
          </p:cNvSpPr>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Etape de validare</a:t>
            </a:r>
            <a:endParaRPr dirty="0"/>
          </a:p>
        </p:txBody>
      </p:sp>
      <p:sp>
        <p:nvSpPr>
          <p:cNvPr id="399" name="- based on the collection of documents that provide evidence of the knowledge and skills required to achieve a certificate.…"/>
          <p:cNvSpPr txBox="1"/>
          <p:nvPr/>
        </p:nvSpPr>
        <p:spPr>
          <a:xfrm>
            <a:off x="540411" y="2946748"/>
            <a:ext cx="5805395" cy="153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nSpc>
                <a:spcPct val="107916"/>
              </a:lnSpc>
              <a:spcBef>
                <a:spcPts val="800"/>
              </a:spcBef>
              <a:buFont typeface="Arial" panose="020B0604020202020204" pitchFamily="34" charset="0"/>
              <a:buChar char="•"/>
              <a:defRPr sz="1500">
                <a:uFill>
                  <a:solidFill>
                    <a:srgbClr val="000000"/>
                  </a:solidFill>
                </a:uFill>
              </a:defRPr>
            </a:pPr>
            <a:r>
              <a:rPr lang="ro-RO" dirty="0"/>
              <a:t>Se bazează pe colectarea documentelor care oferă dovezi ale cunoștințelor și abilităților necesare pentru obținerea unui certificat; </a:t>
            </a:r>
          </a:p>
          <a:p>
            <a:pPr marL="285750" indent="-285750">
              <a:lnSpc>
                <a:spcPct val="107916"/>
              </a:lnSpc>
              <a:spcBef>
                <a:spcPts val="800"/>
              </a:spcBef>
              <a:buSzPct val="100000"/>
              <a:buFont typeface="Arial" panose="020B0604020202020204" pitchFamily="34" charset="0"/>
              <a:buChar char="•"/>
              <a:defRPr sz="1500">
                <a:uFill>
                  <a:solidFill>
                    <a:srgbClr val="000000"/>
                  </a:solidFill>
                </a:uFill>
              </a:defRPr>
            </a:pPr>
            <a:r>
              <a:rPr lang="ro-RO" dirty="0"/>
              <a:t>Nu are loc întotdeauna;</a:t>
            </a:r>
          </a:p>
          <a:p>
            <a:pPr marL="285750" indent="-285750">
              <a:lnSpc>
                <a:spcPct val="107916"/>
              </a:lnSpc>
              <a:spcBef>
                <a:spcPts val="800"/>
              </a:spcBef>
              <a:buSzPct val="100000"/>
              <a:buFont typeface="Arial" panose="020B0604020202020204" pitchFamily="34" charset="0"/>
              <a:buChar char="•"/>
              <a:defRPr sz="1500">
                <a:uFill>
                  <a:solidFill>
                    <a:srgbClr val="000000"/>
                  </a:solidFill>
                </a:uFill>
              </a:defRPr>
            </a:pPr>
            <a:r>
              <a:rPr lang="ro-RO" dirty="0"/>
              <a:t>Este inclusă numai dacă validarea implică utilizarea probelor și declarațiilor în baza tipului de calificare și a autorității de certificare.</a:t>
            </a:r>
          </a:p>
        </p:txBody>
      </p:sp>
      <p:sp>
        <p:nvSpPr>
          <p:cNvPr id="400" name="Linea"/>
          <p:cNvSpPr/>
          <p:nvPr/>
        </p:nvSpPr>
        <p:spPr>
          <a:xfrm>
            <a:off x="2818678" y="2539736"/>
            <a:ext cx="1" cy="396998"/>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403"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404"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05"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40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407"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0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09"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grpSp>
        <p:nvGrpSpPr>
          <p:cNvPr id="412" name="Gruppo"/>
          <p:cNvGrpSpPr/>
          <p:nvPr/>
        </p:nvGrpSpPr>
        <p:grpSpPr>
          <a:xfrm>
            <a:off x="557064" y="1719139"/>
            <a:ext cx="2026454" cy="810582"/>
            <a:chOff x="0" y="0"/>
            <a:chExt cx="2026453" cy="810580"/>
          </a:xfrm>
        </p:grpSpPr>
        <p:sp>
          <p:nvSpPr>
            <p:cNvPr id="410"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411" name="IDENTIFICATION"/>
            <p:cNvSpPr txBox="1"/>
            <p:nvPr/>
          </p:nvSpPr>
          <p:spPr>
            <a:xfrm>
              <a:off x="437295"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chemeClr val="accent1">
                      <a:lumOff val="23725"/>
                    </a:schemeClr>
                  </a:solidFill>
                </a:defRPr>
              </a:lvl1pPr>
            </a:lstStyle>
            <a:p>
              <a:r>
                <a:rPr lang="ro-RO" dirty="0"/>
                <a:t>IDENTIFICAREA</a:t>
              </a:r>
              <a:endParaRPr dirty="0"/>
            </a:p>
          </p:txBody>
        </p:sp>
      </p:grpSp>
      <p:grpSp>
        <p:nvGrpSpPr>
          <p:cNvPr id="415" name="Gruppo"/>
          <p:cNvGrpSpPr/>
          <p:nvPr/>
        </p:nvGrpSpPr>
        <p:grpSpPr>
          <a:xfrm>
            <a:off x="2380872" y="1719139"/>
            <a:ext cx="2124473" cy="810582"/>
            <a:chOff x="0" y="0"/>
            <a:chExt cx="2124472" cy="810580"/>
          </a:xfrm>
        </p:grpSpPr>
        <p:sp>
          <p:nvSpPr>
            <p:cNvPr id="413" name="Parentesi uncinate"/>
            <p:cNvSpPr/>
            <p:nvPr/>
          </p:nvSpPr>
          <p:spPr>
            <a:xfrm>
              <a:off x="0" y="0"/>
              <a:ext cx="2124473"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414" name="DOCUMENTATION"/>
            <p:cNvSpPr txBox="1"/>
            <p:nvPr/>
          </p:nvSpPr>
          <p:spPr>
            <a:xfrm>
              <a:off x="437294" y="0"/>
              <a:ext cx="128188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300" b="1">
                  <a:solidFill>
                    <a:schemeClr val="accent1">
                      <a:lumOff val="23725"/>
                    </a:schemeClr>
                  </a:solidFill>
                </a:defRPr>
              </a:lvl1pPr>
            </a:lstStyle>
            <a:p>
              <a:r>
                <a:rPr lang="ro-RO" dirty="0"/>
                <a:t>DOCUMENTAREA</a:t>
              </a:r>
              <a:endParaRPr dirty="0"/>
            </a:p>
          </p:txBody>
        </p:sp>
      </p:grpSp>
      <p:grpSp>
        <p:nvGrpSpPr>
          <p:cNvPr id="418" name="Gruppo"/>
          <p:cNvGrpSpPr/>
          <p:nvPr/>
        </p:nvGrpSpPr>
        <p:grpSpPr>
          <a:xfrm>
            <a:off x="4302700" y="1719139"/>
            <a:ext cx="2026454" cy="810582"/>
            <a:chOff x="0" y="0"/>
            <a:chExt cx="2026453" cy="810580"/>
          </a:xfrm>
        </p:grpSpPr>
        <p:sp>
          <p:nvSpPr>
            <p:cNvPr id="416" name="Parentesi uncinate"/>
            <p:cNvSpPr/>
            <p:nvPr/>
          </p:nvSpPr>
          <p:spPr>
            <a:xfrm>
              <a:off x="0" y="0"/>
              <a:ext cx="2026454" cy="810581"/>
            </a:xfrm>
            <a:prstGeom prst="chevron">
              <a:avLst>
                <a:gd name="adj" fmla="val 50000"/>
              </a:avLst>
            </a:prstGeom>
            <a:solidFill>
              <a:srgbClr val="5B9BD5"/>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700"/>
                </a:spcBef>
                <a:defRPr>
                  <a:solidFill>
                    <a:srgbClr val="FFFFFF"/>
                  </a:solidFill>
                </a:defRPr>
              </a:pPr>
              <a:endParaRPr/>
            </a:p>
          </p:txBody>
        </p:sp>
        <p:sp>
          <p:nvSpPr>
            <p:cNvPr id="417" name="VERIFICATION"/>
            <p:cNvSpPr txBox="1"/>
            <p:nvPr/>
          </p:nvSpPr>
          <p:spPr>
            <a:xfrm>
              <a:off x="437294" y="0"/>
              <a:ext cx="1183869" cy="8105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6001" tIns="16001" rIns="16001" bIns="16001" numCol="1" anchor="ctr">
              <a:noAutofit/>
            </a:bodyPr>
            <a:lstStyle>
              <a:lvl1pPr algn="ctr" defTabSz="533400">
                <a:lnSpc>
                  <a:spcPct val="90000"/>
                </a:lnSpc>
                <a:spcBef>
                  <a:spcPts val="500"/>
                </a:spcBef>
                <a:defRPr sz="1200" b="1">
                  <a:solidFill>
                    <a:srgbClr val="FFFFFF"/>
                  </a:solidFill>
                </a:defRPr>
              </a:lvl1pPr>
            </a:lstStyle>
            <a:p>
              <a:r>
                <a:rPr lang="ro-RO" dirty="0"/>
                <a:t>VERIFICAREA</a:t>
              </a:r>
              <a:endParaRPr dirty="0"/>
            </a:p>
          </p:txBody>
        </p:sp>
      </p:grpSp>
      <p:sp>
        <p:nvSpPr>
          <p:cNvPr id="419" name="Title 1"/>
          <p:cNvSpPr txBox="1">
            <a:spLocks noGrp="1"/>
          </p:cNvSpPr>
          <p:nvPr>
            <p:ph type="title"/>
          </p:nvPr>
        </p:nvSpPr>
        <p:spPr>
          <a:xfrm>
            <a:off x="444499" y="228603"/>
            <a:ext cx="5997220" cy="1360129"/>
          </a:xfrm>
          <a:prstGeom prst="rect">
            <a:avLst/>
          </a:prstGeom>
        </p:spPr>
        <p:txBody>
          <a:bodyPr/>
          <a:lstStyle>
            <a:lvl1pPr algn="l">
              <a:defRPr>
                <a:solidFill>
                  <a:srgbClr val="535353"/>
                </a:solidFill>
                <a:latin typeface="Century Gothic"/>
                <a:ea typeface="Century Gothic"/>
                <a:cs typeface="Century Gothic"/>
                <a:sym typeface="Century Gothic"/>
              </a:defRPr>
            </a:lvl1pPr>
          </a:lstStyle>
          <a:p>
            <a:r>
              <a:rPr lang="ro-RO" dirty="0"/>
              <a:t>Etape de validare</a:t>
            </a:r>
            <a:endParaRPr dirty="0"/>
          </a:p>
        </p:txBody>
      </p:sp>
      <p:sp>
        <p:nvSpPr>
          <p:cNvPr id="420" name="depends on the institution that carries out the validation…"/>
          <p:cNvSpPr txBox="1"/>
          <p:nvPr/>
        </p:nvSpPr>
        <p:spPr>
          <a:xfrm>
            <a:off x="540411" y="3157830"/>
            <a:ext cx="5805395" cy="179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lnSpc>
                <a:spcPct val="107916"/>
              </a:lnSpc>
              <a:spcBef>
                <a:spcPts val="800"/>
              </a:spcBef>
              <a:buSzPct val="100000"/>
              <a:buFont typeface="Arial" panose="020B0604020202020204" pitchFamily="34" charset="0"/>
              <a:buChar char="•"/>
              <a:defRPr sz="1500">
                <a:uFill>
                  <a:solidFill>
                    <a:srgbClr val="000000"/>
                  </a:solidFill>
                </a:uFill>
              </a:defRPr>
            </a:pPr>
            <a:r>
              <a:rPr lang="ro-RO" sz="1700" dirty="0"/>
              <a:t>Depinde de instituția care efectuează validarea;</a:t>
            </a:r>
          </a:p>
          <a:p>
            <a:pPr marL="285750" indent="-285750" algn="just">
              <a:lnSpc>
                <a:spcPct val="107916"/>
              </a:lnSpc>
              <a:spcBef>
                <a:spcPts val="800"/>
              </a:spcBef>
              <a:buSzPct val="100000"/>
              <a:buFont typeface="Arial" panose="020B0604020202020204" pitchFamily="34" charset="0"/>
              <a:buChar char="•"/>
              <a:defRPr sz="1500">
                <a:uFill>
                  <a:solidFill>
                    <a:srgbClr val="000000"/>
                  </a:solidFill>
                </a:uFill>
              </a:defRPr>
            </a:pPr>
            <a:r>
              <a:rPr lang="ro-RO" sz="1700" dirty="0"/>
              <a:t>Se poate face în diferite moduri;</a:t>
            </a:r>
          </a:p>
          <a:p>
            <a:pPr marL="285750" indent="-285750" algn="just">
              <a:lnSpc>
                <a:spcPct val="107916"/>
              </a:lnSpc>
              <a:spcBef>
                <a:spcPts val="800"/>
              </a:spcBef>
              <a:buSzPct val="100000"/>
              <a:buFont typeface="Arial" panose="020B0604020202020204" pitchFamily="34" charset="0"/>
              <a:buChar char="•"/>
              <a:defRPr sz="1500">
                <a:uFill>
                  <a:solidFill>
                    <a:srgbClr val="000000"/>
                  </a:solidFill>
                </a:uFill>
              </a:defRPr>
            </a:pPr>
            <a:r>
              <a:rPr lang="ro-RO" sz="1700" dirty="0"/>
              <a:t>Poate avea loc într-o zi sau poate fi introdusă treptat;</a:t>
            </a:r>
          </a:p>
          <a:p>
            <a:pPr marL="285750" indent="-285750" algn="just">
              <a:lnSpc>
                <a:spcPct val="107916"/>
              </a:lnSpc>
              <a:spcBef>
                <a:spcPts val="800"/>
              </a:spcBef>
              <a:buSzPct val="100000"/>
              <a:buFont typeface="Arial" panose="020B0604020202020204" pitchFamily="34" charset="0"/>
              <a:buChar char="•"/>
              <a:defRPr sz="1500">
                <a:uFill>
                  <a:solidFill>
                    <a:srgbClr val="000000"/>
                  </a:solidFill>
                </a:uFill>
              </a:defRPr>
            </a:pPr>
            <a:r>
              <a:rPr lang="ro-RO" sz="1700" dirty="0"/>
              <a:t>Pot fi utilizate și diferite metode de validare (acest lucru poate fi verificat în descrierea calificării).</a:t>
            </a:r>
          </a:p>
        </p:txBody>
      </p:sp>
      <p:sp>
        <p:nvSpPr>
          <p:cNvPr id="421" name="Linea"/>
          <p:cNvSpPr/>
          <p:nvPr/>
        </p:nvSpPr>
        <p:spPr>
          <a:xfrm>
            <a:off x="5066578" y="2539736"/>
            <a:ext cx="1" cy="396998"/>
          </a:xfrm>
          <a:prstGeom prst="line">
            <a:avLst/>
          </a:prstGeom>
          <a:ln w="25400">
            <a:solidFill>
              <a:schemeClr val="accent1"/>
            </a:solidFill>
            <a:tailEnd type="triangle"/>
          </a:ln>
          <a:effectLst>
            <a:outerShdw blurRad="38100" dist="20000" dir="5400000" rotWithShape="0">
              <a:srgbClr val="000000">
                <a:alpha val="38000"/>
              </a:srgbClr>
            </a:outerShdw>
          </a:effectLst>
        </p:spPr>
        <p:txBody>
          <a:bodyPr lIns="45719" rIns="45719"/>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424"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425"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26" name="Picture 15" descr="Picture 15"/>
          <p:cNvPicPr>
            <a:picLocks noChangeAspect="1"/>
          </p:cNvPicPr>
          <p:nvPr/>
        </p:nvPicPr>
        <p:blipFill>
          <a:blip r:embed="rId5">
            <a:alphaModFix amt="55000"/>
          </a:blip>
          <a:srcRect l="27107" r="2930"/>
          <a:stretch>
            <a:fillRect/>
          </a:stretch>
        </p:blipFill>
        <p:spPr>
          <a:xfrm>
            <a:off x="-1" y="-1435845"/>
            <a:ext cx="6397172" cy="6310204"/>
          </a:xfrm>
          <a:prstGeom prst="rect">
            <a:avLst/>
          </a:prstGeom>
          <a:ln w="12700">
            <a:miter lim="400000"/>
          </a:ln>
        </p:spPr>
      </p:pic>
      <p:sp>
        <p:nvSpPr>
          <p:cNvPr id="42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428"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29"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Exerciții practice</a:t>
            </a:r>
            <a:endParaRPr dirty="0"/>
          </a:p>
        </p:txBody>
      </p:sp>
      <p:sp>
        <p:nvSpPr>
          <p:cNvPr id="430"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431"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432" name="CuadroTexto 2"/>
          <p:cNvSpPr txBox="1"/>
          <p:nvPr/>
        </p:nvSpPr>
        <p:spPr>
          <a:xfrm>
            <a:off x="575132" y="2561546"/>
            <a:ext cx="5704105" cy="2218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ro-RO" dirty="0"/>
              <a:t>Exercițiul </a:t>
            </a:r>
            <a:r>
              <a:rPr lang="ro-RO" sz="2600" b="0" dirty="0"/>
              <a:t>(1)</a:t>
            </a:r>
            <a:r>
              <a:rPr lang="ro-RO" dirty="0"/>
              <a:t>:</a:t>
            </a:r>
            <a:r>
              <a:rPr lang="ro-RO" b="0" dirty="0"/>
              <a:t> </a:t>
            </a:r>
          </a:p>
          <a:p>
            <a:pPr algn="ctr">
              <a:defRPr sz="3200" i="1"/>
            </a:pPr>
            <a:endParaRPr lang="ro-RO" b="0" dirty="0"/>
          </a:p>
          <a:p>
            <a:pPr marL="228600">
              <a:lnSpc>
                <a:spcPct val="107916"/>
              </a:lnSpc>
              <a:spcBef>
                <a:spcPts val="800"/>
              </a:spcBef>
              <a:defRPr sz="3200">
                <a:uFill>
                  <a:solidFill>
                    <a:srgbClr val="000000"/>
                  </a:solidFill>
                </a:uFill>
              </a:defRPr>
            </a:pPr>
            <a:r>
              <a:rPr lang="ro-RO" i="1" dirty="0">
                <a:solidFill>
                  <a:srgbClr val="535353"/>
                </a:solidFill>
              </a:rPr>
              <a:t>Descrie-te: care sunt punctele tale forte și punctele slabe?</a:t>
            </a:r>
            <a:r>
              <a:rPr lang="ro-RO" i="1" dirty="0"/>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435"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436"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37"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438"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439"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40"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Exerciții practice</a:t>
            </a:r>
            <a:endParaRPr dirty="0"/>
          </a:p>
        </p:txBody>
      </p:sp>
      <p:sp>
        <p:nvSpPr>
          <p:cNvPr id="441"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42"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443" name="CuadroTexto 2"/>
          <p:cNvSpPr txBox="1"/>
          <p:nvPr/>
        </p:nvSpPr>
        <p:spPr>
          <a:xfrm>
            <a:off x="575132" y="2561546"/>
            <a:ext cx="5704105" cy="2218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ro-RO" dirty="0"/>
              <a:t>Exercițiul </a:t>
            </a:r>
            <a:r>
              <a:rPr lang="ro-RO" sz="2600" b="0" dirty="0"/>
              <a:t>(2)</a:t>
            </a:r>
            <a:r>
              <a:rPr lang="ro-RO" dirty="0"/>
              <a:t>:</a:t>
            </a:r>
            <a:r>
              <a:rPr lang="ro-RO" b="0" dirty="0"/>
              <a:t> </a:t>
            </a:r>
          </a:p>
          <a:p>
            <a:pPr algn="ctr">
              <a:defRPr sz="3200" i="1"/>
            </a:pPr>
            <a:endParaRPr lang="ro-RO" b="0" dirty="0"/>
          </a:p>
          <a:p>
            <a:pPr marL="228600">
              <a:lnSpc>
                <a:spcPct val="107916"/>
              </a:lnSpc>
              <a:spcBef>
                <a:spcPts val="800"/>
              </a:spcBef>
              <a:defRPr sz="3200">
                <a:solidFill>
                  <a:srgbClr val="535353"/>
                </a:solidFill>
                <a:uFill>
                  <a:solidFill>
                    <a:srgbClr val="000000"/>
                  </a:solidFill>
                </a:uFill>
              </a:defRPr>
            </a:pPr>
            <a:r>
              <a:rPr lang="ro-RO" i="1" dirty="0"/>
              <a:t>Ce voiai să fii când erai copil / adolescent?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446"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447"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48"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449"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450"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51"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Exerciții practice</a:t>
            </a:r>
            <a:endParaRPr dirty="0"/>
          </a:p>
        </p:txBody>
      </p:sp>
      <p:sp>
        <p:nvSpPr>
          <p:cNvPr id="452"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53"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454" name="CuadroTexto 2"/>
          <p:cNvSpPr txBox="1"/>
          <p:nvPr/>
        </p:nvSpPr>
        <p:spPr>
          <a:xfrm>
            <a:off x="457200" y="2315481"/>
            <a:ext cx="5939970" cy="3282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ro-RO" dirty="0"/>
              <a:t>Exercițiul </a:t>
            </a:r>
            <a:r>
              <a:rPr lang="ro-RO" sz="2600" b="0" dirty="0"/>
              <a:t>(3)</a:t>
            </a:r>
            <a:r>
              <a:rPr lang="ro-RO" dirty="0"/>
              <a:t>:</a:t>
            </a:r>
            <a:r>
              <a:rPr lang="ro-RO" b="0" dirty="0"/>
              <a:t> </a:t>
            </a:r>
          </a:p>
          <a:p>
            <a:pPr algn="ctr">
              <a:defRPr sz="3200" i="1"/>
            </a:pPr>
            <a:endParaRPr lang="ro-RO" b="0" dirty="0"/>
          </a:p>
          <a:p>
            <a:pPr marL="228600">
              <a:lnSpc>
                <a:spcPct val="107916"/>
              </a:lnSpc>
              <a:spcBef>
                <a:spcPts val="800"/>
              </a:spcBef>
              <a:defRPr sz="3200">
                <a:solidFill>
                  <a:srgbClr val="535353"/>
                </a:solidFill>
                <a:uFill>
                  <a:solidFill>
                    <a:srgbClr val="000000"/>
                  </a:solidFill>
                </a:uFill>
              </a:defRPr>
            </a:pPr>
            <a:r>
              <a:rPr lang="ro-RO" i="1" dirty="0"/>
              <a:t>Ce te-ar face fericit și care sunt, după tine, principalele constrângeri care te împiedică să te realizezi?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115"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116"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17" name="Picture 15" descr="Picture 15"/>
          <p:cNvPicPr>
            <a:picLocks noChangeAspect="1"/>
          </p:cNvPicPr>
          <p:nvPr/>
        </p:nvPicPr>
        <p:blipFill>
          <a:blip r:embed="rId5">
            <a:alphaModFix amt="55000"/>
          </a:blip>
          <a:srcRect l="27107" r="2930"/>
          <a:stretch>
            <a:fillRect/>
          </a:stretch>
        </p:blipFill>
        <p:spPr>
          <a:xfrm>
            <a:off x="-1" y="-1435845"/>
            <a:ext cx="6397172" cy="6310204"/>
          </a:xfrm>
          <a:prstGeom prst="rect">
            <a:avLst/>
          </a:prstGeom>
          <a:ln w="12700">
            <a:miter lim="400000"/>
          </a:ln>
        </p:spPr>
      </p:pic>
      <p:sp>
        <p:nvSpPr>
          <p:cNvPr id="118"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19"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20"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Planul de formare</a:t>
            </a:r>
            <a:endParaRPr dirty="0"/>
          </a:p>
        </p:txBody>
      </p:sp>
      <p:graphicFrame>
        <p:nvGraphicFramePr>
          <p:cNvPr id="121" name="Tabla 6"/>
          <p:cNvGraphicFramePr/>
          <p:nvPr>
            <p:extLst>
              <p:ext uri="{D42A27DB-BD31-4B8C-83A1-F6EECF244321}">
                <p14:modId xmlns:p14="http://schemas.microsoft.com/office/powerpoint/2010/main" val="3833881508"/>
              </p:ext>
            </p:extLst>
          </p:nvPr>
        </p:nvGraphicFramePr>
        <p:xfrm>
          <a:off x="457200" y="2303779"/>
          <a:ext cx="5939968" cy="2494280"/>
        </p:xfrm>
        <a:graphic>
          <a:graphicData uri="http://schemas.openxmlformats.org/drawingml/2006/table">
            <a:tbl>
              <a:tblPr firstRow="1" bandRow="1">
                <a:tableStyleId>{4C3C2611-4C71-4FC5-86AE-919BDF0F9419}</a:tableStyleId>
              </a:tblPr>
              <a:tblGrid>
                <a:gridCol w="2969984">
                  <a:extLst>
                    <a:ext uri="{9D8B030D-6E8A-4147-A177-3AD203B41FA5}">
                      <a16:colId xmlns:a16="http://schemas.microsoft.com/office/drawing/2014/main" val="20000"/>
                    </a:ext>
                  </a:extLst>
                </a:gridCol>
                <a:gridCol w="2969984">
                  <a:extLst>
                    <a:ext uri="{9D8B030D-6E8A-4147-A177-3AD203B41FA5}">
                      <a16:colId xmlns:a16="http://schemas.microsoft.com/office/drawing/2014/main" val="20001"/>
                    </a:ext>
                  </a:extLst>
                </a:gridCol>
              </a:tblGrid>
              <a:tr h="370840">
                <a:tc>
                  <a:txBody>
                    <a:bodyPr/>
                    <a:lstStyle/>
                    <a:p>
                      <a:pPr algn="l">
                        <a:defRPr sz="1800" b="0">
                          <a:solidFill>
                            <a:srgbClr val="000000"/>
                          </a:solidFill>
                        </a:defRPr>
                      </a:pPr>
                      <a:r>
                        <a:rPr lang="ro-RO" b="1" dirty="0">
                          <a:solidFill>
                            <a:srgbClr val="FFFFFF"/>
                          </a:solidFill>
                        </a:rPr>
                        <a:t>Durată</a:t>
                      </a:r>
                      <a:endParaRPr b="1" dirty="0">
                        <a:solidFill>
                          <a:srgbClr val="FFFFFF"/>
                        </a:solidFill>
                      </a:endParaRPr>
                    </a:p>
                  </a:txBody>
                  <a:tcPr marL="45720" marR="45720" horzOverflow="overflow">
                    <a:solidFill>
                      <a:srgbClr val="779D53"/>
                    </a:solidFill>
                  </a:tcPr>
                </a:tc>
                <a:tc>
                  <a:txBody>
                    <a:bodyPr/>
                    <a:lstStyle/>
                    <a:p>
                      <a:pPr algn="l">
                        <a:defRPr sz="1800" b="0">
                          <a:solidFill>
                            <a:srgbClr val="000000"/>
                          </a:solidFill>
                        </a:defRPr>
                      </a:pPr>
                      <a:r>
                        <a:rPr lang="ro-RO" b="1" dirty="0">
                          <a:solidFill>
                            <a:srgbClr val="FFFFFF"/>
                          </a:solidFill>
                        </a:rPr>
                        <a:t>Activitate</a:t>
                      </a:r>
                      <a:endParaRPr b="1" dirty="0">
                        <a:solidFill>
                          <a:srgbClr val="FFFFFF"/>
                        </a:solidFill>
                      </a:endParaRPr>
                    </a:p>
                  </a:txBody>
                  <a:tcPr marL="45720" marR="45720" horzOverflow="overflow">
                    <a:solidFill>
                      <a:srgbClr val="779D53"/>
                    </a:solidFill>
                  </a:tcPr>
                </a:tc>
                <a:extLst>
                  <a:ext uri="{0D108BD9-81ED-4DB2-BD59-A6C34878D82A}">
                    <a16:rowId xmlns:a16="http://schemas.microsoft.com/office/drawing/2014/main" val="10000"/>
                  </a:ext>
                </a:extLst>
              </a:tr>
              <a:tr h="370840">
                <a:tc>
                  <a:txBody>
                    <a:bodyPr/>
                    <a:lstStyle/>
                    <a:p>
                      <a:pPr algn="l">
                        <a:defRPr sz="1800"/>
                      </a:pPr>
                      <a:r>
                        <a:rPr dirty="0"/>
                        <a:t>20 min</a:t>
                      </a:r>
                      <a:r>
                        <a:rPr lang="ro-RO" dirty="0"/>
                        <a:t>.</a:t>
                      </a:r>
                      <a:endParaRPr dirty="0"/>
                    </a:p>
                  </a:txBody>
                  <a:tcPr marL="45720" marR="45720" horzOverflow="overflow"/>
                </a:tc>
                <a:tc>
                  <a:txBody>
                    <a:bodyPr/>
                    <a:lstStyle/>
                    <a:p>
                      <a:pPr algn="l">
                        <a:defRPr sz="1800"/>
                      </a:pPr>
                      <a:r>
                        <a:rPr lang="ro-RO" dirty="0"/>
                        <a:t>Dezbatere și confruntare</a:t>
                      </a:r>
                      <a:endParaRPr dirty="0"/>
                    </a:p>
                  </a:txBody>
                  <a:tcPr marL="45720" marR="45720" horzOverflow="overflow"/>
                </a:tc>
                <a:extLst>
                  <a:ext uri="{0D108BD9-81ED-4DB2-BD59-A6C34878D82A}">
                    <a16:rowId xmlns:a16="http://schemas.microsoft.com/office/drawing/2014/main" val="10001"/>
                  </a:ext>
                </a:extLst>
              </a:tr>
              <a:tr h="370840">
                <a:tc>
                  <a:txBody>
                    <a:bodyPr/>
                    <a:lstStyle/>
                    <a:p>
                      <a:pPr algn="l">
                        <a:defRPr sz="1800"/>
                      </a:pPr>
                      <a:r>
                        <a:rPr dirty="0"/>
                        <a:t>15 min</a:t>
                      </a:r>
                      <a:r>
                        <a:rPr lang="ro-RO" dirty="0"/>
                        <a:t>.</a:t>
                      </a:r>
                      <a:endParaRPr dirty="0"/>
                    </a:p>
                  </a:txBody>
                  <a:tcPr marL="45720" marR="45720" horzOverflow="overflow"/>
                </a:tc>
                <a:tc>
                  <a:txBody>
                    <a:bodyPr/>
                    <a:lstStyle/>
                    <a:p>
                      <a:pPr algn="l">
                        <a:defRPr sz="1800"/>
                      </a:pPr>
                      <a:r>
                        <a:rPr lang="ro-RO" noProof="0" dirty="0" err="1"/>
                        <a:t>Conclu</a:t>
                      </a:r>
                      <a:r>
                        <a:rPr lang="ro-RO" dirty="0" err="1"/>
                        <a:t>zia</a:t>
                      </a:r>
                      <a:r>
                        <a:rPr dirty="0"/>
                        <a:t> </a:t>
                      </a:r>
                      <a:r>
                        <a:rPr lang="ro-RO" dirty="0"/>
                        <a:t>sub-modulului</a:t>
                      </a: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r>
                        <a:rPr dirty="0"/>
                        <a:t>20 min</a:t>
                      </a:r>
                      <a:r>
                        <a:rPr lang="ro-RO" dirty="0"/>
                        <a:t>.</a:t>
                      </a:r>
                      <a:endParaRPr dirty="0"/>
                    </a:p>
                  </a:txBody>
                  <a:tcPr marL="45720" marR="45720" horzOverflow="overflow"/>
                </a:tc>
                <a:tc>
                  <a:txBody>
                    <a:bodyPr/>
                    <a:lstStyle/>
                    <a:p>
                      <a:pPr algn="l">
                        <a:defRPr sz="1800"/>
                      </a:pPr>
                      <a:r>
                        <a:rPr lang="ro-RO" dirty="0"/>
                        <a:t>Test</a:t>
                      </a:r>
                      <a:endParaRPr dirty="0"/>
                    </a:p>
                  </a:txBody>
                  <a:tcPr marL="45720" marR="45720" horzOverflow="overflow"/>
                </a:tc>
                <a:extLst>
                  <a:ext uri="{0D108BD9-81ED-4DB2-BD59-A6C34878D82A}">
                    <a16:rowId xmlns:a16="http://schemas.microsoft.com/office/drawing/2014/main" val="10003"/>
                  </a:ext>
                </a:extLst>
              </a:tr>
              <a:tr h="370840">
                <a:tc>
                  <a:txBody>
                    <a:bodyPr/>
                    <a:lstStyle/>
                    <a:p>
                      <a:pPr algn="l">
                        <a:defRPr sz="1800"/>
                      </a:pPr>
                      <a:r>
                        <a:rPr dirty="0"/>
                        <a:t>15 min</a:t>
                      </a:r>
                      <a:r>
                        <a:rPr lang="ro-RO" dirty="0"/>
                        <a:t>.</a:t>
                      </a:r>
                      <a:endParaRPr dirty="0"/>
                    </a:p>
                  </a:txBody>
                  <a:tcPr marL="45720" marR="45720" horzOverflow="overflow"/>
                </a:tc>
                <a:tc>
                  <a:txBody>
                    <a:bodyPr/>
                    <a:lstStyle/>
                    <a:p>
                      <a:pPr algn="l">
                        <a:defRPr sz="1800"/>
                      </a:pPr>
                      <a:r>
                        <a:rPr lang="ro-RO" dirty="0"/>
                        <a:t>Evaluarea finală a competențelor</a:t>
                      </a:r>
                      <a:endParaRPr dirty="0"/>
                    </a:p>
                  </a:txBody>
                  <a:tcPr marL="45720" marR="45720" horzOverflow="overflow"/>
                </a:tc>
                <a:extLst>
                  <a:ext uri="{0D108BD9-81ED-4DB2-BD59-A6C34878D82A}">
                    <a16:rowId xmlns:a16="http://schemas.microsoft.com/office/drawing/2014/main" val="10004"/>
                  </a:ext>
                </a:extLst>
              </a:tr>
              <a:tr h="370840">
                <a:tc>
                  <a:txBody>
                    <a:bodyPr/>
                    <a:lstStyle/>
                    <a:p>
                      <a:pPr algn="l">
                        <a:defRPr sz="1800"/>
                      </a:pPr>
                      <a:r>
                        <a:rPr dirty="0"/>
                        <a:t>20 min</a:t>
                      </a:r>
                      <a:r>
                        <a:rPr lang="ro-RO" dirty="0"/>
                        <a:t>.</a:t>
                      </a:r>
                      <a:endParaRPr dirty="0"/>
                    </a:p>
                  </a:txBody>
                  <a:tcPr marL="45720" marR="45720" horzOverflow="overflow"/>
                </a:tc>
                <a:tc>
                  <a:txBody>
                    <a:bodyPr/>
                    <a:lstStyle/>
                    <a:p>
                      <a:pPr algn="l">
                        <a:defRPr sz="1800"/>
                      </a:pPr>
                      <a:r>
                        <a:rPr lang="ro-RO" dirty="0"/>
                        <a:t>Evaluare finală</a:t>
                      </a:r>
                      <a:endParaRPr dirty="0"/>
                    </a:p>
                  </a:txBody>
                  <a:tcPr marL="45720" marR="45720" horzOverflow="overflow"/>
                </a:tc>
                <a:extLst>
                  <a:ext uri="{0D108BD9-81ED-4DB2-BD59-A6C34878D82A}">
                    <a16:rowId xmlns:a16="http://schemas.microsoft.com/office/drawing/2014/main" val="10005"/>
                  </a:ext>
                </a:extLst>
              </a:tr>
            </a:tbl>
          </a:graphicData>
        </a:graphic>
      </p:graphicFrame>
      <p:sp>
        <p:nvSpPr>
          <p:cNvPr id="122"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23"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24" name="CuadroTexto 2"/>
          <p:cNvSpPr txBox="1"/>
          <p:nvPr/>
        </p:nvSpPr>
        <p:spPr>
          <a:xfrm>
            <a:off x="502920" y="4875345"/>
            <a:ext cx="594495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rPr dirty="0"/>
              <a:t>TOTAL = 7</a:t>
            </a:r>
            <a:r>
              <a:rPr lang="ro-RO" dirty="0"/>
              <a:t> ore</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457"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458"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59"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460"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461"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62"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Exerciții practice</a:t>
            </a:r>
            <a:endParaRPr dirty="0"/>
          </a:p>
        </p:txBody>
      </p:sp>
      <p:sp>
        <p:nvSpPr>
          <p:cNvPr id="463"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64"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465" name="CuadroTexto 2"/>
          <p:cNvSpPr txBox="1"/>
          <p:nvPr/>
        </p:nvSpPr>
        <p:spPr>
          <a:xfrm>
            <a:off x="457200" y="2081529"/>
            <a:ext cx="5939970" cy="3282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200" b="1" i="1"/>
            </a:pPr>
            <a:r>
              <a:rPr lang="ro-RO" dirty="0"/>
              <a:t>Exercițiul </a:t>
            </a:r>
            <a:r>
              <a:rPr lang="ro-RO" sz="2600" b="0" dirty="0"/>
              <a:t>(4)</a:t>
            </a:r>
            <a:r>
              <a:rPr lang="ro-RO" dirty="0"/>
              <a:t>:</a:t>
            </a:r>
            <a:r>
              <a:rPr lang="ro-RO" b="0" dirty="0"/>
              <a:t> </a:t>
            </a:r>
          </a:p>
          <a:p>
            <a:pPr algn="ctr">
              <a:defRPr sz="3200" i="1"/>
            </a:pPr>
            <a:endParaRPr lang="ro-RO" b="0" dirty="0"/>
          </a:p>
          <a:p>
            <a:pPr marL="228600">
              <a:lnSpc>
                <a:spcPct val="107916"/>
              </a:lnSpc>
              <a:spcBef>
                <a:spcPts val="800"/>
              </a:spcBef>
              <a:defRPr sz="3200" i="1">
                <a:solidFill>
                  <a:srgbClr val="535353"/>
                </a:solidFill>
                <a:uFill>
                  <a:solidFill>
                    <a:srgbClr val="000000"/>
                  </a:solidFill>
                </a:uFill>
              </a:defRPr>
            </a:pPr>
            <a:r>
              <a:rPr lang="ro-RO" dirty="0"/>
              <a:t>Descrie un alt membru al grupului și vorbește despre punctele forte, punctele slabe, visurile și problemele sale.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468"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469"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70"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471"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472"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73" name="Title 1"/>
          <p:cNvSpPr txBox="1">
            <a:spLocks noGrp="1"/>
          </p:cNvSpPr>
          <p:nvPr>
            <p:ph type="title"/>
          </p:nvPr>
        </p:nvSpPr>
        <p:spPr>
          <a:xfrm>
            <a:off x="504695" y="-30162"/>
            <a:ext cx="5939970" cy="1143001"/>
          </a:xfrm>
          <a:prstGeom prst="rect">
            <a:avLst/>
          </a:prstGeom>
        </p:spPr>
        <p:txBody>
          <a:bodyPr>
            <a:normAutofit fontScale="90000"/>
          </a:bodyPr>
          <a:lstStyle>
            <a:lvl1pPr algn="l">
              <a:defRPr>
                <a:solidFill>
                  <a:srgbClr val="595959"/>
                </a:solidFill>
                <a:latin typeface="Century Gothic"/>
                <a:ea typeface="Century Gothic"/>
                <a:cs typeface="Century Gothic"/>
                <a:sym typeface="Century Gothic"/>
              </a:defRPr>
            </a:lvl1pPr>
          </a:lstStyle>
          <a:p>
            <a:r>
              <a:rPr dirty="0"/>
              <a:t>   </a:t>
            </a:r>
            <a:r>
              <a:rPr lang="ro-RO" dirty="0"/>
              <a:t>Lectură suplimentară</a:t>
            </a:r>
            <a:endParaRPr dirty="0"/>
          </a:p>
        </p:txBody>
      </p:sp>
      <p:sp>
        <p:nvSpPr>
          <p:cNvPr id="474"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75"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476" name="CuadroTexto 2"/>
          <p:cNvSpPr txBox="1"/>
          <p:nvPr/>
        </p:nvSpPr>
        <p:spPr>
          <a:xfrm>
            <a:off x="313165" y="930136"/>
            <a:ext cx="6551630" cy="51562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8"/>
              </a:rPr>
              <a:t>https://cumulus.cedefop.europa.eu/files/vetelib/2019/european_inventory_validation_2018_synthesis.pdf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9"/>
              </a:rPr>
              <a:t>https://walidacja.ibe.edu.pl/metody/en/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0"/>
              </a:rPr>
              <a:t>http://self-e.lpf.lt/youth-workers-module3.html?lang=en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1"/>
              </a:rPr>
              <a:t>https://europa.eu/europass/en/european-qualifications-framework-eqf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2"/>
              </a:rPr>
              <a:t>https://www.cedefop.europa.eu/ro/events-and-projects/projects/european-credit-system-vocational-education-and-training-ecvet</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3"/>
              </a:rPr>
              <a:t>https://europa.eu/europass/en/about-europass</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4"/>
              </a:rPr>
              <a:t>https://www.eqavet.eu/What-We-Do/European-Quality-Assurance-Reference-Framework/Overview</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5"/>
              </a:rPr>
              <a:t>https://www.cedefop.europa.eu/files/9139_en.pdf</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6"/>
              </a:rPr>
              <a:t>https://kwalifikacje.edu.pl/baza-wiedzy/use-the-integrated-qualifications-system-iqs/validation/?lang=en</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7"/>
              </a:rPr>
              <a:t>https://www.polnews.uk/index.php/czytelnia/454-kursy-nvq.html</a:t>
            </a:r>
          </a:p>
          <a:p>
            <a:pPr>
              <a:lnSpc>
                <a:spcPct val="107916"/>
              </a:lnSpc>
              <a:spcBef>
                <a:spcPts val="800"/>
              </a:spcBef>
              <a:defRPr sz="1300">
                <a:uFill>
                  <a:solidFill>
                    <a:srgbClr val="000000"/>
                  </a:solidFill>
                </a:uFill>
              </a:defRPr>
            </a:pPr>
            <a:r>
              <a:rPr u="sng">
                <a:solidFill>
                  <a:srgbClr val="0563C1"/>
                </a:solidFill>
                <a:uFill>
                  <a:solidFill>
                    <a:srgbClr val="0563C1"/>
                  </a:solidFill>
                </a:uFill>
                <a:hlinkClick r:id="rId18"/>
              </a:rPr>
              <a:t>https://www.vocationaltraining.org.uk/nvq-overview</a:t>
            </a:r>
          </a:p>
          <a:p>
            <a:pPr algn="just">
              <a:lnSpc>
                <a:spcPct val="107916"/>
              </a:lnSpc>
              <a:spcBef>
                <a:spcPts val="800"/>
              </a:spcBef>
              <a:defRPr sz="1300">
                <a:uFill>
                  <a:solidFill>
                    <a:srgbClr val="000000"/>
                  </a:solidFill>
                </a:uFill>
              </a:defRPr>
            </a:pPr>
            <a:r>
              <a:t>Shih-Yeh Chen and Shiang-Yao Liu, </a:t>
            </a:r>
            <a:r>
              <a:rPr i="1"/>
              <a:t>Developing Students’ Action Competence for a Sustainable Future: A Review of Educational Research</a:t>
            </a:r>
            <a:r>
              <a:t>, 13 February 2020</a:t>
            </a:r>
          </a:p>
          <a:p>
            <a:pPr algn="just">
              <a:lnSpc>
                <a:spcPct val="107916"/>
              </a:lnSpc>
              <a:spcBef>
                <a:spcPts val="800"/>
              </a:spcBef>
              <a:defRPr sz="1300">
                <a:solidFill>
                  <a:srgbClr val="0563C1"/>
                </a:solidFill>
                <a:uFill>
                  <a:solidFill>
                    <a:srgbClr val="000000"/>
                  </a:solidFill>
                </a:uFill>
              </a:defRPr>
            </a:pPr>
            <a:r>
              <a:rPr u="sng">
                <a:uFill>
                  <a:solidFill>
                    <a:srgbClr val="0563C1"/>
                  </a:solidFill>
                </a:uFill>
                <a:hlinkClick r:id="rId19"/>
              </a:rPr>
              <a:t>https://eur-lex.europa.eu/legal-content/EN/TXT/HTML/?uri=CELEX:32018H0604(01)&amp;from=EN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479"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480"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81" name="Picture 15" descr="Picture 15"/>
          <p:cNvPicPr>
            <a:picLocks noChangeAspect="1"/>
          </p:cNvPicPr>
          <p:nvPr/>
        </p:nvPicPr>
        <p:blipFill>
          <a:blip r:embed="rId5">
            <a:alphaModFix amt="55000"/>
          </a:blip>
          <a:srcRect l="27107" r="2930"/>
          <a:stretch>
            <a:fillRect/>
          </a:stretch>
        </p:blipFill>
        <p:spPr>
          <a:xfrm>
            <a:off x="-278105" y="-1218247"/>
            <a:ext cx="6397172" cy="6310203"/>
          </a:xfrm>
          <a:prstGeom prst="rect">
            <a:avLst/>
          </a:prstGeom>
          <a:ln w="12700">
            <a:miter lim="400000"/>
          </a:ln>
        </p:spPr>
      </p:pic>
      <p:sp>
        <p:nvSpPr>
          <p:cNvPr id="482"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83"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84"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485"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486" name="CuadroTexto 2"/>
          <p:cNvSpPr txBox="1"/>
          <p:nvPr/>
        </p:nvSpPr>
        <p:spPr>
          <a:xfrm>
            <a:off x="935465" y="2289036"/>
            <a:ext cx="5512413"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latin typeface="Century Gothic"/>
                <a:ea typeface="Century Gothic"/>
                <a:cs typeface="Century Gothic"/>
                <a:sym typeface="Century Gothic"/>
              </a:defRPr>
            </a:lvl1pPr>
          </a:lstStyle>
          <a:p>
            <a:r>
              <a:rPr lang="ro-RO" dirty="0"/>
              <a:t>Evaluare finală</a:t>
            </a:r>
            <a:endParaRPr dirty="0"/>
          </a:p>
        </p:txBody>
      </p:sp>
      <p:pic>
        <p:nvPicPr>
          <p:cNvPr id="487" name="Picture 18" descr="Picture 18"/>
          <p:cNvPicPr>
            <a:picLocks noChangeAspect="1"/>
          </p:cNvPicPr>
          <p:nvPr/>
        </p:nvPicPr>
        <p:blipFill>
          <a:blip r:embed="rId7"/>
          <a:stretch>
            <a:fillRect/>
          </a:stretch>
        </p:blipFill>
        <p:spPr>
          <a:xfrm>
            <a:off x="1044403" y="4874359"/>
            <a:ext cx="1360130" cy="658894"/>
          </a:xfrm>
          <a:prstGeom prst="rect">
            <a:avLst/>
          </a:prstGeom>
          <a:ln w="12700">
            <a:miter lim="400000"/>
          </a:ln>
        </p:spPr>
      </p:pic>
      <p:pic>
        <p:nvPicPr>
          <p:cNvPr id="488" name="Picture 18" descr="Picture 18"/>
          <p:cNvPicPr>
            <a:picLocks noChangeAspect="1"/>
          </p:cNvPicPr>
          <p:nvPr/>
        </p:nvPicPr>
        <p:blipFill>
          <a:blip r:embed="rId7"/>
          <a:stretch>
            <a:fillRect/>
          </a:stretch>
        </p:blipFill>
        <p:spPr>
          <a:xfrm rot="20264337">
            <a:off x="4684819" y="3667049"/>
            <a:ext cx="1360130" cy="658894"/>
          </a:xfrm>
          <a:prstGeom prst="rect">
            <a:avLst/>
          </a:prstGeom>
          <a:ln w="12700">
            <a:miter lim="400000"/>
          </a:ln>
        </p:spPr>
      </p:pic>
      <p:sp>
        <p:nvSpPr>
          <p:cNvPr id="489" name="Forma libre: forma 21"/>
          <p:cNvSpPr/>
          <p:nvPr/>
        </p:nvSpPr>
        <p:spPr>
          <a:xfrm>
            <a:off x="2033471" y="3704487"/>
            <a:ext cx="2673995" cy="9541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283" y="18125"/>
                  <a:pt x="2567" y="14650"/>
                  <a:pt x="4226" y="11700"/>
                </a:cubicBezTo>
                <a:cubicBezTo>
                  <a:pt x="5885" y="8750"/>
                  <a:pt x="7967" y="5700"/>
                  <a:pt x="9955" y="3900"/>
                </a:cubicBezTo>
                <a:cubicBezTo>
                  <a:pt x="11943" y="2100"/>
                  <a:pt x="14212" y="1550"/>
                  <a:pt x="16153" y="900"/>
                </a:cubicBezTo>
                <a:cubicBezTo>
                  <a:pt x="18094" y="250"/>
                  <a:pt x="19847" y="125"/>
                  <a:pt x="21600" y="0"/>
                </a:cubicBezTo>
              </a:path>
            </a:pathLst>
          </a:custGeom>
          <a:ln w="19050">
            <a:solidFill>
              <a:srgbClr val="595959"/>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492"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493"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494" name="Picture 15" descr="Picture 15"/>
          <p:cNvPicPr>
            <a:picLocks noChangeAspect="1"/>
          </p:cNvPicPr>
          <p:nvPr/>
        </p:nvPicPr>
        <p:blipFill>
          <a:blip r:embed="rId5">
            <a:alphaModFix amt="55000"/>
          </a:blip>
          <a:srcRect l="27107" r="2930"/>
          <a:stretch>
            <a:fillRect/>
          </a:stretch>
        </p:blipFill>
        <p:spPr>
          <a:xfrm>
            <a:off x="0" y="-1435845"/>
            <a:ext cx="6397170" cy="6310204"/>
          </a:xfrm>
          <a:prstGeom prst="rect">
            <a:avLst/>
          </a:prstGeom>
          <a:ln w="12700">
            <a:miter lim="400000"/>
          </a:ln>
        </p:spPr>
      </p:pic>
      <p:sp>
        <p:nvSpPr>
          <p:cNvPr id="49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t>This Project (2019-1-RO01-KA204-063136) has been funded with support from the European Commission. This document reflects the views only of the author and the Commission cannot be held responsible for any use which might be made of the information contained herein.</a:t>
            </a:r>
          </a:p>
        </p:txBody>
      </p:sp>
      <p:pic>
        <p:nvPicPr>
          <p:cNvPr id="496"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497" name="Title 1"/>
          <p:cNvSpPr txBox="1">
            <a:spLocks noGrp="1"/>
          </p:cNvSpPr>
          <p:nvPr>
            <p:ph type="title"/>
          </p:nvPr>
        </p:nvSpPr>
        <p:spPr>
          <a:xfrm>
            <a:off x="457199" y="274638"/>
            <a:ext cx="5939971" cy="1143001"/>
          </a:xfrm>
          <a:prstGeom prst="rect">
            <a:avLst/>
          </a:prstGeom>
        </p:spPr>
        <p:txBody>
          <a:bodyPr>
            <a:normAutofit fontScale="90000"/>
          </a:bodyPr>
          <a:lstStyle>
            <a:lvl1pPr algn="l" defTabSz="365760">
              <a:defRPr sz="3520">
                <a:solidFill>
                  <a:srgbClr val="595959"/>
                </a:solidFill>
                <a:latin typeface="Century Gothic"/>
                <a:ea typeface="Century Gothic"/>
                <a:cs typeface="Century Gothic"/>
                <a:sym typeface="Century Gothic"/>
              </a:defRPr>
            </a:lvl1pPr>
          </a:lstStyle>
          <a:p>
            <a:r>
              <a:rPr lang="ro-RO" dirty="0"/>
              <a:t>Conștientizare</a:t>
            </a:r>
            <a:r>
              <a:rPr dirty="0"/>
              <a:t> v</a:t>
            </a:r>
            <a:r>
              <a:rPr lang="ro-RO" dirty="0"/>
              <a:t>s</a:t>
            </a:r>
            <a:r>
              <a:rPr dirty="0"/>
              <a:t>. </a:t>
            </a:r>
            <a:r>
              <a:rPr lang="ro-RO" dirty="0"/>
              <a:t>competență</a:t>
            </a:r>
            <a:endParaRPr dirty="0"/>
          </a:p>
        </p:txBody>
      </p:sp>
      <p:sp>
        <p:nvSpPr>
          <p:cNvPr id="49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499"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500" name="Picture 6"/>
          <p:cNvSpPr/>
          <p:nvPr/>
        </p:nvSpPr>
        <p:spPr>
          <a:xfrm>
            <a:off x="2380058" y="4028659"/>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r>
              <a:rPr lang="ro-RO" dirty="0"/>
              <a:t>Ce am dat mai departe</a:t>
            </a:r>
            <a:endParaRPr dirty="0"/>
          </a:p>
        </p:txBody>
      </p:sp>
      <p:sp>
        <p:nvSpPr>
          <p:cNvPr id="501" name="Picture 6"/>
          <p:cNvSpPr/>
          <p:nvPr/>
        </p:nvSpPr>
        <p:spPr>
          <a:xfrm>
            <a:off x="2380058" y="2090962"/>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r>
              <a:rPr lang="ro-RO" dirty="0"/>
              <a:t>Ce am învățat / dobândit</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504"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505"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506" name="Picture 15" descr="Picture 15"/>
          <p:cNvPicPr>
            <a:picLocks noChangeAspect="1"/>
          </p:cNvPicPr>
          <p:nvPr/>
        </p:nvPicPr>
        <p:blipFill>
          <a:blip r:embed="rId5">
            <a:alphaModFix amt="55000"/>
          </a:blip>
          <a:srcRect l="27107" r="2930"/>
          <a:stretch>
            <a:fillRect/>
          </a:stretch>
        </p:blipFill>
        <p:spPr>
          <a:xfrm>
            <a:off x="-1" y="-1435845"/>
            <a:ext cx="6397172" cy="6310204"/>
          </a:xfrm>
          <a:prstGeom prst="rect">
            <a:avLst/>
          </a:prstGeom>
          <a:ln w="12700">
            <a:miter lim="400000"/>
          </a:ln>
        </p:spPr>
      </p:pic>
      <p:sp>
        <p:nvSpPr>
          <p:cNvPr id="507"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508"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509"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510"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511" name="CuadroTexto 2"/>
          <p:cNvSpPr txBox="1"/>
          <p:nvPr/>
        </p:nvSpPr>
        <p:spPr>
          <a:xfrm>
            <a:off x="935465" y="2289036"/>
            <a:ext cx="551241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latin typeface="Century Gothic"/>
                <a:ea typeface="Century Gothic"/>
                <a:cs typeface="Century Gothic"/>
                <a:sym typeface="Century Gothic"/>
              </a:defRPr>
            </a:lvl1pPr>
          </a:lstStyle>
          <a:p>
            <a:r>
              <a:rPr dirty="0"/>
              <a:t>Feedback</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514" name="Picture 5" descr="Picture 5"/>
          <p:cNvPicPr>
            <a:picLocks noChangeAspect="1"/>
          </p:cNvPicPr>
          <p:nvPr/>
        </p:nvPicPr>
        <p:blipFill>
          <a:blip r:embed="rId3"/>
          <a:srcRect l="46822" t="13155" r="37054" b="10529"/>
          <a:stretch>
            <a:fillRect/>
          </a:stretch>
        </p:blipFill>
        <p:spPr>
          <a:xfrm>
            <a:off x="7010399" y="106679"/>
            <a:ext cx="1981202" cy="6605362"/>
          </a:xfrm>
          <a:prstGeom prst="rect">
            <a:avLst/>
          </a:prstGeom>
          <a:ln w="12700">
            <a:miter lim="400000"/>
          </a:ln>
        </p:spPr>
      </p:pic>
      <p:pic>
        <p:nvPicPr>
          <p:cNvPr id="515"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sp>
        <p:nvSpPr>
          <p:cNvPr id="516"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517" name="Picture 12" descr="Picture 12"/>
          <p:cNvPicPr>
            <a:picLocks noChangeAspect="1"/>
          </p:cNvPicPr>
          <p:nvPr/>
        </p:nvPicPr>
        <p:blipFill>
          <a:blip r:embed="rId5"/>
          <a:stretch>
            <a:fillRect/>
          </a:stretch>
        </p:blipFill>
        <p:spPr>
          <a:xfrm>
            <a:off x="7079443" y="5185407"/>
            <a:ext cx="1891892" cy="1521814"/>
          </a:xfrm>
          <a:prstGeom prst="rect">
            <a:avLst/>
          </a:prstGeom>
          <a:ln w="12700">
            <a:miter lim="400000"/>
          </a:ln>
        </p:spPr>
      </p:pic>
      <p:sp>
        <p:nvSpPr>
          <p:cNvPr id="518"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519" name="Picture 13" descr="Picture 13"/>
          <p:cNvPicPr>
            <a:picLocks noChangeAspect="1"/>
          </p:cNvPicPr>
          <p:nvPr/>
        </p:nvPicPr>
        <p:blipFill>
          <a:blip r:embed="rId6"/>
          <a:stretch>
            <a:fillRect/>
          </a:stretch>
        </p:blipFill>
        <p:spPr>
          <a:xfrm rot="16200000">
            <a:off x="6142980" y="2958351"/>
            <a:ext cx="1360130" cy="658895"/>
          </a:xfrm>
          <a:prstGeom prst="rect">
            <a:avLst/>
          </a:prstGeom>
          <a:ln w="12700">
            <a:miter lim="400000"/>
          </a:ln>
        </p:spPr>
      </p:pic>
      <p:grpSp>
        <p:nvGrpSpPr>
          <p:cNvPr id="522" name="Grupo 1"/>
          <p:cNvGrpSpPr/>
          <p:nvPr/>
        </p:nvGrpSpPr>
        <p:grpSpPr>
          <a:xfrm>
            <a:off x="1636618" y="1371599"/>
            <a:ext cx="3488934" cy="1820336"/>
            <a:chOff x="0" y="0"/>
            <a:chExt cx="3488931" cy="1820335"/>
          </a:xfrm>
        </p:grpSpPr>
        <p:sp>
          <p:nvSpPr>
            <p:cNvPr id="520" name="Oval Callout 7"/>
            <p:cNvSpPr/>
            <p:nvPr/>
          </p:nvSpPr>
          <p:spPr>
            <a:xfrm>
              <a:off x="0" y="0"/>
              <a:ext cx="3251200" cy="1820335"/>
            </a:xfrm>
            <a:prstGeom prst="wedgeEllipseCallout">
              <a:avLst>
                <a:gd name="adj1" fmla="val 80194"/>
                <a:gd name="adj2" fmla="val 30407"/>
              </a:avLst>
            </a:prstGeom>
            <a:solidFill>
              <a:srgbClr val="E9AB27"/>
            </a:solidFill>
            <a:ln w="22225" cap="rnd">
              <a:solidFill>
                <a:srgbClr val="808080"/>
              </a:solidFill>
              <a:prstDash val="sysDash"/>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521" name="TextBox 6"/>
            <p:cNvSpPr/>
            <p:nvPr/>
          </p:nvSpPr>
          <p:spPr>
            <a:xfrm>
              <a:off x="236039" y="405139"/>
              <a:ext cx="3252892" cy="8309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4800">
                  <a:solidFill>
                    <a:srgbClr val="FFFFFF"/>
                  </a:solidFill>
                  <a:latin typeface="Kinfolk Pro Rough"/>
                  <a:ea typeface="Kinfolk Pro Rough"/>
                  <a:cs typeface="Kinfolk Pro Rough"/>
                  <a:sym typeface="Kinfolk Pro Rough"/>
                </a:defRPr>
              </a:pPr>
              <a:r>
                <a:rPr lang="ro-RO" dirty="0"/>
                <a:t>Mulțumim!</a:t>
              </a:r>
              <a:endParaRPr sz="4200" dirty="0"/>
            </a:p>
          </p:txBody>
        </p:sp>
      </p:grpSp>
      <p:grpSp>
        <p:nvGrpSpPr>
          <p:cNvPr id="530" name="Grupo 14"/>
          <p:cNvGrpSpPr/>
          <p:nvPr/>
        </p:nvGrpSpPr>
        <p:grpSpPr>
          <a:xfrm>
            <a:off x="384893" y="5323663"/>
            <a:ext cx="6108705" cy="788036"/>
            <a:chOff x="0" y="0"/>
            <a:chExt cx="6108704" cy="788034"/>
          </a:xfrm>
        </p:grpSpPr>
        <p:pic>
          <p:nvPicPr>
            <p:cNvPr id="523" name="Imagem 15" descr="Imagem 15"/>
            <p:cNvPicPr>
              <a:picLocks noChangeAspect="1"/>
            </p:cNvPicPr>
            <p:nvPr/>
          </p:nvPicPr>
          <p:blipFill>
            <a:blip r:embed="rId7"/>
            <a:stretch>
              <a:fillRect/>
            </a:stretch>
          </p:blipFill>
          <p:spPr>
            <a:xfrm>
              <a:off x="0" y="302867"/>
              <a:ext cx="583270" cy="397120"/>
            </a:xfrm>
            <a:prstGeom prst="rect">
              <a:avLst/>
            </a:prstGeom>
            <a:ln w="12700" cap="flat">
              <a:noFill/>
              <a:miter lim="400000"/>
            </a:ln>
            <a:effectLst/>
          </p:spPr>
        </p:pic>
        <p:pic>
          <p:nvPicPr>
            <p:cNvPr id="524" name="Imagem 16" descr="Imagem 16"/>
            <p:cNvPicPr>
              <a:picLocks noChangeAspect="1"/>
            </p:cNvPicPr>
            <p:nvPr/>
          </p:nvPicPr>
          <p:blipFill>
            <a:blip r:embed="rId8"/>
            <a:stretch>
              <a:fillRect/>
            </a:stretch>
          </p:blipFill>
          <p:spPr>
            <a:xfrm>
              <a:off x="729185" y="288967"/>
              <a:ext cx="978706" cy="390916"/>
            </a:xfrm>
            <a:prstGeom prst="rect">
              <a:avLst/>
            </a:prstGeom>
            <a:ln w="12700" cap="flat">
              <a:noFill/>
              <a:miter lim="400000"/>
            </a:ln>
            <a:effectLst/>
          </p:spPr>
        </p:pic>
        <p:pic>
          <p:nvPicPr>
            <p:cNvPr id="525" name="Imagem 18" descr="Imagem 18"/>
            <p:cNvPicPr>
              <a:picLocks noChangeAspect="1"/>
            </p:cNvPicPr>
            <p:nvPr/>
          </p:nvPicPr>
          <p:blipFill>
            <a:blip r:embed="rId9"/>
            <a:stretch>
              <a:fillRect/>
            </a:stretch>
          </p:blipFill>
          <p:spPr>
            <a:xfrm>
              <a:off x="1853806" y="0"/>
              <a:ext cx="459697" cy="788035"/>
            </a:xfrm>
            <a:prstGeom prst="rect">
              <a:avLst/>
            </a:prstGeom>
            <a:ln w="12700" cap="flat">
              <a:noFill/>
              <a:miter lim="400000"/>
            </a:ln>
            <a:effectLst/>
          </p:spPr>
        </p:pic>
        <p:pic>
          <p:nvPicPr>
            <p:cNvPr id="526" name="Imagem 19" descr="Imagem 19"/>
            <p:cNvPicPr>
              <a:picLocks noChangeAspect="1"/>
            </p:cNvPicPr>
            <p:nvPr/>
          </p:nvPicPr>
          <p:blipFill>
            <a:blip r:embed="rId10"/>
            <a:stretch>
              <a:fillRect/>
            </a:stretch>
          </p:blipFill>
          <p:spPr>
            <a:xfrm>
              <a:off x="2459418" y="237124"/>
              <a:ext cx="721672" cy="421941"/>
            </a:xfrm>
            <a:prstGeom prst="rect">
              <a:avLst/>
            </a:prstGeom>
            <a:ln w="12700" cap="flat">
              <a:noFill/>
              <a:miter lim="400000"/>
            </a:ln>
            <a:effectLst/>
          </p:spPr>
        </p:pic>
        <p:pic>
          <p:nvPicPr>
            <p:cNvPr id="527" name="Imagem 20" descr="Imagem 20"/>
            <p:cNvPicPr>
              <a:picLocks noChangeAspect="1"/>
            </p:cNvPicPr>
            <p:nvPr/>
          </p:nvPicPr>
          <p:blipFill>
            <a:blip r:embed="rId11"/>
            <a:stretch>
              <a:fillRect/>
            </a:stretch>
          </p:blipFill>
          <p:spPr>
            <a:xfrm>
              <a:off x="3327006" y="241995"/>
              <a:ext cx="756273" cy="390916"/>
            </a:xfrm>
            <a:prstGeom prst="rect">
              <a:avLst/>
            </a:prstGeom>
            <a:ln w="12700" cap="flat">
              <a:noFill/>
              <a:miter lim="400000"/>
            </a:ln>
            <a:effectLst/>
          </p:spPr>
        </p:pic>
        <p:pic>
          <p:nvPicPr>
            <p:cNvPr id="528" name="Imagem 21" descr="Imagem 21"/>
            <p:cNvPicPr>
              <a:picLocks noChangeAspect="1"/>
            </p:cNvPicPr>
            <p:nvPr/>
          </p:nvPicPr>
          <p:blipFill>
            <a:blip r:embed="rId12"/>
            <a:stretch>
              <a:fillRect/>
            </a:stretch>
          </p:blipFill>
          <p:spPr>
            <a:xfrm>
              <a:off x="4229194" y="165208"/>
              <a:ext cx="800760" cy="502606"/>
            </a:xfrm>
            <a:prstGeom prst="rect">
              <a:avLst/>
            </a:prstGeom>
            <a:ln w="12700" cap="flat">
              <a:noFill/>
              <a:miter lim="400000"/>
            </a:ln>
            <a:effectLst/>
          </p:spPr>
        </p:pic>
        <p:pic>
          <p:nvPicPr>
            <p:cNvPr id="529" name="Imagem 22" descr="Imagem 22"/>
            <p:cNvPicPr>
              <a:picLocks noChangeAspect="1"/>
            </p:cNvPicPr>
            <p:nvPr/>
          </p:nvPicPr>
          <p:blipFill>
            <a:blip r:embed="rId13"/>
            <a:srcRect l="13397" t="28081" r="13476" b="27374"/>
            <a:stretch>
              <a:fillRect/>
            </a:stretch>
          </p:blipFill>
          <p:spPr>
            <a:xfrm>
              <a:off x="5100341" y="138277"/>
              <a:ext cx="1008364" cy="539836"/>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127"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128"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29" name="Picture 15" descr="Picture 15"/>
          <p:cNvPicPr>
            <a:picLocks noChangeAspect="1"/>
          </p:cNvPicPr>
          <p:nvPr/>
        </p:nvPicPr>
        <p:blipFill>
          <a:blip r:embed="rId5">
            <a:alphaModFix amt="55000"/>
          </a:blip>
          <a:srcRect l="27107" r="2930"/>
          <a:stretch>
            <a:fillRect/>
          </a:stretch>
        </p:blipFill>
        <p:spPr>
          <a:xfrm>
            <a:off x="-1" y="-1435845"/>
            <a:ext cx="6397172" cy="6310204"/>
          </a:xfrm>
          <a:prstGeom prst="rect">
            <a:avLst/>
          </a:prstGeom>
          <a:ln w="12700">
            <a:miter lim="400000"/>
          </a:ln>
        </p:spPr>
      </p:pic>
      <p:sp>
        <p:nvSpPr>
          <p:cNvPr id="130"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31"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32"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33"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34" name="CuadroTexto 2"/>
          <p:cNvSpPr txBox="1"/>
          <p:nvPr/>
        </p:nvSpPr>
        <p:spPr>
          <a:xfrm>
            <a:off x="935465" y="2289036"/>
            <a:ext cx="5512413"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400" b="1">
                <a:latin typeface="Century Gothic"/>
                <a:ea typeface="Century Gothic"/>
                <a:cs typeface="Century Gothic"/>
                <a:sym typeface="Century Gothic"/>
              </a:defRPr>
            </a:lvl1pPr>
          </a:lstStyle>
          <a:p>
            <a:r>
              <a:rPr lang="ro-RO" dirty="0"/>
              <a:t>Evaluare inițială</a:t>
            </a:r>
            <a:endParaRPr dirty="0"/>
          </a:p>
        </p:txBody>
      </p:sp>
      <p:pic>
        <p:nvPicPr>
          <p:cNvPr id="135" name="Picture 18" descr="Picture 18"/>
          <p:cNvPicPr>
            <a:picLocks noChangeAspect="1"/>
          </p:cNvPicPr>
          <p:nvPr/>
        </p:nvPicPr>
        <p:blipFill>
          <a:blip r:embed="rId7"/>
          <a:stretch>
            <a:fillRect/>
          </a:stretch>
        </p:blipFill>
        <p:spPr>
          <a:xfrm>
            <a:off x="1044403" y="4874359"/>
            <a:ext cx="1360130" cy="65889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138"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139"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40" name="Picture 15" descr="Picture 15"/>
          <p:cNvPicPr>
            <a:picLocks noChangeAspect="1"/>
          </p:cNvPicPr>
          <p:nvPr/>
        </p:nvPicPr>
        <p:blipFill>
          <a:blip r:embed="rId5">
            <a:alphaModFix amt="55000"/>
          </a:blip>
          <a:srcRect l="27107" r="2930"/>
          <a:stretch>
            <a:fillRect/>
          </a:stretch>
        </p:blipFill>
        <p:spPr>
          <a:xfrm>
            <a:off x="-1" y="135867"/>
            <a:ext cx="6397172" cy="4738491"/>
          </a:xfrm>
          <a:prstGeom prst="rect">
            <a:avLst/>
          </a:prstGeom>
          <a:ln w="12700">
            <a:miter lim="400000"/>
          </a:ln>
        </p:spPr>
      </p:pic>
      <p:sp>
        <p:nvSpPr>
          <p:cNvPr id="141"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42"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43" name="Title 1"/>
          <p:cNvSpPr txBox="1">
            <a:spLocks noGrp="1"/>
          </p:cNvSpPr>
          <p:nvPr>
            <p:ph type="title"/>
          </p:nvPr>
        </p:nvSpPr>
        <p:spPr>
          <a:xfrm>
            <a:off x="457199" y="274638"/>
            <a:ext cx="5939971" cy="1143001"/>
          </a:xfrm>
          <a:prstGeom prst="rect">
            <a:avLst/>
          </a:prstGeom>
        </p:spPr>
        <p:txBody>
          <a:bodyPr>
            <a:normAutofit fontScale="90000"/>
          </a:bodyPr>
          <a:lstStyle>
            <a:lvl1pPr algn="l" defTabSz="365760">
              <a:defRPr sz="3520">
                <a:solidFill>
                  <a:srgbClr val="595959"/>
                </a:solidFill>
                <a:latin typeface="Century Gothic"/>
                <a:ea typeface="Century Gothic"/>
                <a:cs typeface="Century Gothic"/>
                <a:sym typeface="Century Gothic"/>
              </a:defRPr>
            </a:lvl1pPr>
          </a:lstStyle>
          <a:p>
            <a:r>
              <a:rPr lang="ro-RO" dirty="0"/>
              <a:t>Conștientizare</a:t>
            </a:r>
            <a:r>
              <a:rPr lang="en-US" dirty="0"/>
              <a:t> v</a:t>
            </a:r>
            <a:r>
              <a:rPr lang="ro-RO" dirty="0"/>
              <a:t>s</a:t>
            </a:r>
            <a:r>
              <a:rPr lang="en-US" dirty="0"/>
              <a:t>. </a:t>
            </a:r>
            <a:r>
              <a:rPr lang="ro-RO" dirty="0"/>
              <a:t>competență</a:t>
            </a:r>
          </a:p>
        </p:txBody>
      </p:sp>
      <p:sp>
        <p:nvSpPr>
          <p:cNvPr id="144"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45"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46" name="Picture 6"/>
          <p:cNvSpPr/>
          <p:nvPr/>
        </p:nvSpPr>
        <p:spPr>
          <a:xfrm>
            <a:off x="2380058" y="4028659"/>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lang="ro-RO" dirty="0"/>
              <a:t>Ce mă aștept să dau mai departe</a:t>
            </a:r>
          </a:p>
        </p:txBody>
      </p:sp>
      <p:sp>
        <p:nvSpPr>
          <p:cNvPr id="147" name="Picture 6"/>
          <p:cNvSpPr/>
          <p:nvPr/>
        </p:nvSpPr>
        <p:spPr>
          <a:xfrm>
            <a:off x="2380058" y="2090962"/>
            <a:ext cx="2250284" cy="1264373"/>
          </a:xfrm>
          <a:prstGeom prst="rect">
            <a:avLst/>
          </a:prstGeom>
          <a:solidFill>
            <a:srgbClr val="EDEDE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lang="ro-RO" dirty="0"/>
              <a:t>Ce mă aștept să învăț</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srcRect l="49218" t="8478" r="32595" b="5468"/>
          <a:stretch>
            <a:fillRect/>
          </a:stretch>
        </p:blipFill>
        <p:spPr>
          <a:xfrm>
            <a:off x="7010399" y="152400"/>
            <a:ext cx="1981202" cy="6527800"/>
          </a:xfrm>
          <a:prstGeom prst="rect">
            <a:avLst/>
          </a:prstGeom>
          <a:ln w="12700">
            <a:miter lim="400000"/>
          </a:ln>
        </p:spPr>
      </p:pic>
      <p:pic>
        <p:nvPicPr>
          <p:cNvPr id="150" name="Picture 5" descr="Picture 5"/>
          <p:cNvPicPr>
            <a:picLocks noChangeAspect="1"/>
          </p:cNvPicPr>
          <p:nvPr/>
        </p:nvPicPr>
        <p:blipFill>
          <a:blip r:embed="rId3"/>
          <a:srcRect l="46822" t="13155" r="37054" b="10529"/>
          <a:stretch>
            <a:fillRect/>
          </a:stretch>
        </p:blipFill>
        <p:spPr>
          <a:xfrm>
            <a:off x="7010399" y="152399"/>
            <a:ext cx="1981202" cy="6527802"/>
          </a:xfrm>
          <a:prstGeom prst="rect">
            <a:avLst/>
          </a:prstGeom>
          <a:ln w="12700">
            <a:miter lim="400000"/>
          </a:ln>
        </p:spPr>
      </p:pic>
      <p:pic>
        <p:nvPicPr>
          <p:cNvPr id="151"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52" name="Picture 15" descr="Picture 15"/>
          <p:cNvPicPr>
            <a:picLocks noChangeAspect="1"/>
          </p:cNvPicPr>
          <p:nvPr/>
        </p:nvPicPr>
        <p:blipFill>
          <a:blip r:embed="rId5">
            <a:alphaModFix amt="55000"/>
          </a:blip>
          <a:srcRect l="27107" r="2930"/>
          <a:stretch>
            <a:fillRect/>
          </a:stretch>
        </p:blipFill>
        <p:spPr>
          <a:xfrm>
            <a:off x="-1" y="74951"/>
            <a:ext cx="6397172" cy="4799408"/>
          </a:xfrm>
          <a:prstGeom prst="rect">
            <a:avLst/>
          </a:prstGeom>
          <a:ln w="12700">
            <a:miter lim="400000"/>
          </a:ln>
        </p:spPr>
      </p:pic>
      <p:sp>
        <p:nvSpPr>
          <p:cNvPr id="153" name="Rectangle 11"/>
          <p:cNvSpPr txBox="1"/>
          <p:nvPr/>
        </p:nvSpPr>
        <p:spPr>
          <a:xfrm>
            <a:off x="2704253"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54"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55"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Obiectivele învățării</a:t>
            </a:r>
            <a:endParaRPr dirty="0"/>
          </a:p>
        </p:txBody>
      </p:sp>
      <p:sp>
        <p:nvSpPr>
          <p:cNvPr id="156" name="Straight Connector 17"/>
          <p:cNvSpPr/>
          <p:nvPr/>
        </p:nvSpPr>
        <p:spPr>
          <a:xfrm>
            <a:off x="2698749" y="6310867"/>
            <a:ext cx="1" cy="369333"/>
          </a:xfrm>
          <a:prstGeom prst="line">
            <a:avLst/>
          </a:prstGeom>
          <a:ln w="3175">
            <a:solidFill>
              <a:srgbClr val="7F7F7F"/>
            </a:solidFill>
          </a:ln>
        </p:spPr>
        <p:txBody>
          <a:bodyPr lIns="45719" rIns="45719"/>
          <a:lstStyle/>
          <a:p>
            <a:endParaRPr/>
          </a:p>
        </p:txBody>
      </p:sp>
      <p:pic>
        <p:nvPicPr>
          <p:cNvPr id="157"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58" name="- “validation of competence” : general definition, basic concepts and notions…"/>
          <p:cNvSpPr txBox="1"/>
          <p:nvPr/>
        </p:nvSpPr>
        <p:spPr>
          <a:xfrm>
            <a:off x="352520" y="2356205"/>
            <a:ext cx="6149329" cy="2830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just">
              <a:lnSpc>
                <a:spcPct val="115000"/>
              </a:lnSpc>
              <a:spcBef>
                <a:spcPts val="600"/>
              </a:spcBef>
              <a:spcAft>
                <a:spcPts val="600"/>
              </a:spcAft>
              <a:buFont typeface="Symbol" panose="05050102010706020507" pitchFamily="18" charset="2"/>
              <a:buChar char=""/>
            </a:pPr>
            <a:r>
              <a:rPr lang="ro-RO" sz="1800" dirty="0">
                <a:ln>
                  <a:noFill/>
                </a:ln>
                <a:solidFill>
                  <a:srgbClr val="000000"/>
                </a:solidFill>
                <a:effectLst/>
                <a:uFill>
                  <a:solidFill>
                    <a:srgbClr val="000000"/>
                  </a:solidFill>
                </a:uFill>
                <a:latin typeface="Calibri" panose="020F0502020204030204" pitchFamily="34" charset="0"/>
                <a:ea typeface="Arial Unicode MS"/>
                <a:cs typeface="Arial Unicode MS"/>
              </a:rPr>
              <a:t>Înțelegerea conceptului de „Validarea competenței”, de la definiția generală până la conceptele și noțiunile de bază care variază în termen de aplicare în diferite state membre ale UE;</a:t>
            </a:r>
            <a:endParaRPr lang="en-US" sz="1800" dirty="0">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gn="just">
              <a:lnSpc>
                <a:spcPct val="115000"/>
              </a:lnSpc>
              <a:spcBef>
                <a:spcPts val="600"/>
              </a:spcBef>
              <a:spcAft>
                <a:spcPts val="600"/>
              </a:spcAft>
              <a:buFont typeface="Symbol" panose="05050102010706020507" pitchFamily="18" charset="2"/>
              <a:buChar char=""/>
            </a:pPr>
            <a:r>
              <a:rPr lang="ro-RO" sz="1800" dirty="0">
                <a:ln>
                  <a:noFill/>
                </a:ln>
                <a:solidFill>
                  <a:srgbClr val="000000"/>
                </a:solidFill>
                <a:effectLst/>
                <a:uFill>
                  <a:solidFill>
                    <a:srgbClr val="000000"/>
                  </a:solidFill>
                </a:uFill>
                <a:latin typeface="Calibri" panose="020F0502020204030204" pitchFamily="34" charset="0"/>
                <a:ea typeface="Arial Unicode MS"/>
                <a:cs typeface="Arial Unicode MS"/>
              </a:rPr>
              <a:t>Înțelegerea principalilor factori care trebuie luați în considerare la construirea unui proces de „validare a competenței”;</a:t>
            </a:r>
            <a:endParaRPr lang="en-US" sz="1800" dirty="0">
              <a:solidFill>
                <a:srgbClr val="000000"/>
              </a:solidFill>
              <a:effectLst/>
              <a:uFill>
                <a:solidFill>
                  <a:srgbClr val="000000"/>
                </a:solidFill>
              </a:uFill>
              <a:latin typeface="Calibri" panose="020F0502020204030204" pitchFamily="34" charset="0"/>
              <a:ea typeface="Arial Unicode MS"/>
              <a:cs typeface="Arial Unicode MS"/>
            </a:endParaRPr>
          </a:p>
          <a:p>
            <a:pPr marL="285750" indent="-285750">
              <a:buFont typeface="Arial" panose="020B0604020202020204" pitchFamily="34" charset="0"/>
              <a:buChar char="•"/>
            </a:pPr>
            <a:r>
              <a:rPr lang="ro-RO" sz="1800" dirty="0">
                <a:ln>
                  <a:noFill/>
                </a:ln>
                <a:solidFill>
                  <a:srgbClr val="000000"/>
                </a:solidFill>
                <a:effectLst/>
                <a:latin typeface="Calibri" panose="020F0502020204030204" pitchFamily="34" charset="0"/>
                <a:ea typeface="Arial Unicode MS"/>
                <a:cs typeface="Arial Unicode MS"/>
              </a:rPr>
              <a:t>Înțelegerea nivelului potrivit de „validare a competenței”.</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161"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162"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63" name="Picture 15" descr="Picture 15"/>
          <p:cNvPicPr>
            <a:picLocks noChangeAspect="1"/>
          </p:cNvPicPr>
          <p:nvPr/>
        </p:nvPicPr>
        <p:blipFill>
          <a:blip r:embed="rId5">
            <a:alphaModFix amt="55000"/>
          </a:blip>
          <a:srcRect l="27107" r="2930"/>
          <a:stretch>
            <a:fillRect/>
          </a:stretch>
        </p:blipFill>
        <p:spPr>
          <a:xfrm>
            <a:off x="17176" y="-1375884"/>
            <a:ext cx="6397170" cy="6310204"/>
          </a:xfrm>
          <a:prstGeom prst="rect">
            <a:avLst/>
          </a:prstGeom>
          <a:ln w="12700">
            <a:miter lim="400000"/>
          </a:ln>
        </p:spPr>
      </p:pic>
      <p:sp>
        <p:nvSpPr>
          <p:cNvPr id="164"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65"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66" name="Title 1"/>
          <p:cNvSpPr txBox="1">
            <a:spLocks noGrp="1"/>
          </p:cNvSpPr>
          <p:nvPr>
            <p:ph type="title"/>
          </p:nvPr>
        </p:nvSpPr>
        <p:spPr>
          <a:xfrm>
            <a:off x="457199" y="274638"/>
            <a:ext cx="5939971" cy="1143001"/>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lang="ro-RO" dirty="0"/>
              <a:t>Competențe</a:t>
            </a:r>
          </a:p>
        </p:txBody>
      </p:sp>
      <p:sp>
        <p:nvSpPr>
          <p:cNvPr id="167"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168"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69" name="planning, organizing, directing, guiding, delegating, analyzing, communicating, conducting discussions, evaluating and reporting…"/>
          <p:cNvSpPr txBox="1"/>
          <p:nvPr/>
        </p:nvSpPr>
        <p:spPr>
          <a:xfrm>
            <a:off x="250920" y="1352905"/>
            <a:ext cx="6149329" cy="43735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just">
              <a:lnSpc>
                <a:spcPct val="107916"/>
              </a:lnSpc>
              <a:spcBef>
                <a:spcPts val="800"/>
              </a:spcBef>
              <a:buSzPct val="100000"/>
              <a:buFont typeface="Arial" panose="020B0604020202020204" pitchFamily="34" charset="0"/>
              <a:buChar char="•"/>
              <a:defRPr sz="2200">
                <a:uFill>
                  <a:solidFill>
                    <a:srgbClr val="000000"/>
                  </a:solidFill>
                </a:uFill>
              </a:defRPr>
            </a:pPr>
            <a:r>
              <a:rPr lang="ro-RO" sz="2000" dirty="0">
                <a:uFill>
                  <a:solidFill>
                    <a:srgbClr val="595959"/>
                  </a:solidFill>
                </a:uFill>
              </a:rPr>
              <a:t>P</a:t>
            </a:r>
            <a:r>
              <a:rPr lang="it-IT" sz="2000" dirty="0">
                <a:uFill>
                  <a:solidFill>
                    <a:srgbClr val="595959"/>
                  </a:solidFill>
                </a:uFill>
              </a:rPr>
              <a:t>lanificare, organizare, dirijare, îndrumare, delegare, analiză, comunicare, purtarea discuțiilor, evaluare și raportare</a:t>
            </a:r>
            <a:r>
              <a:rPr lang="ro-RO" sz="2000" dirty="0">
                <a:uFill>
                  <a:solidFill>
                    <a:srgbClr val="595959"/>
                  </a:solidFill>
                </a:uFill>
              </a:rPr>
              <a:t>;</a:t>
            </a:r>
            <a:endParaRPr sz="2000" dirty="0"/>
          </a:p>
          <a:p>
            <a:pPr marL="342900" indent="-342900" algn="just">
              <a:lnSpc>
                <a:spcPct val="107916"/>
              </a:lnSpc>
              <a:spcBef>
                <a:spcPts val="800"/>
              </a:spcBef>
              <a:buSzPct val="100000"/>
              <a:buFont typeface="Arial" panose="020B0604020202020204" pitchFamily="34" charset="0"/>
              <a:buChar char="•"/>
              <a:defRPr sz="2200">
                <a:uFill>
                  <a:solidFill>
                    <a:srgbClr val="000000"/>
                  </a:solidFill>
                </a:uFill>
              </a:defRPr>
            </a:pPr>
            <a:r>
              <a:rPr lang="ro-RO" sz="2000" dirty="0"/>
              <a:t>Abilitatea de a lucra atât independent, cât și în echipă;</a:t>
            </a:r>
          </a:p>
          <a:p>
            <a:pPr marL="342900" indent="-342900" algn="just">
              <a:lnSpc>
                <a:spcPct val="107916"/>
              </a:lnSpc>
              <a:spcBef>
                <a:spcPts val="800"/>
              </a:spcBef>
              <a:buSzPct val="100000"/>
              <a:buFont typeface="Arial" panose="020B0604020202020204" pitchFamily="34" charset="0"/>
              <a:buChar char="•"/>
              <a:defRPr sz="2200">
                <a:uFill>
                  <a:solidFill>
                    <a:srgbClr val="000000"/>
                  </a:solidFill>
                </a:uFill>
              </a:defRPr>
            </a:pPr>
            <a:r>
              <a:rPr lang="ro-RO" sz="2000" dirty="0"/>
              <a:t>Capacitatea de a ghida procesul de evaluare a riscurilor și de a identifica punctele tari și punctele slabe;</a:t>
            </a:r>
            <a:endParaRPr sz="2000" dirty="0"/>
          </a:p>
          <a:p>
            <a:pPr marL="342900" indent="-342900" algn="just">
              <a:lnSpc>
                <a:spcPct val="107916"/>
              </a:lnSpc>
              <a:spcBef>
                <a:spcPts val="800"/>
              </a:spcBef>
              <a:buSzPct val="100000"/>
              <a:buFont typeface="Arial" panose="020B0604020202020204" pitchFamily="34" charset="0"/>
              <a:buChar char="•"/>
              <a:defRPr sz="2200">
                <a:uFill>
                  <a:solidFill>
                    <a:srgbClr val="000000"/>
                  </a:solidFill>
                </a:uFill>
              </a:defRPr>
            </a:pPr>
            <a:r>
              <a:rPr lang="ro-RO" sz="2000" dirty="0"/>
              <a:t>Abilități de alfabetizare; competență multilingvă; competență în matematică, știință, tehnologie și inginerie; competență digitală; competență personală și socială; competența civică; competență antreprenorială; conștientizarea și exprimarea culturală.</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172"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173"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74" name="Picture 15" descr="Picture 15"/>
          <p:cNvPicPr>
            <a:picLocks noChangeAspect="1"/>
          </p:cNvPicPr>
          <p:nvPr/>
        </p:nvPicPr>
        <p:blipFill>
          <a:blip r:embed="rId5">
            <a:alphaModFix amt="55000"/>
          </a:blip>
          <a:srcRect l="27107" r="2930"/>
          <a:stretch>
            <a:fillRect/>
          </a:stretch>
        </p:blipFill>
        <p:spPr>
          <a:xfrm>
            <a:off x="-73368" y="-17497"/>
            <a:ext cx="6397170" cy="4874359"/>
          </a:xfrm>
          <a:prstGeom prst="rect">
            <a:avLst/>
          </a:prstGeom>
          <a:ln w="12700">
            <a:miter lim="400000"/>
          </a:ln>
        </p:spPr>
      </p:pic>
      <p:sp>
        <p:nvSpPr>
          <p:cNvPr id="175"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p>
        </p:txBody>
      </p:sp>
      <p:pic>
        <p:nvPicPr>
          <p:cNvPr id="176"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77" name="Title 1"/>
          <p:cNvSpPr txBox="1">
            <a:spLocks noGrp="1"/>
          </p:cNvSpPr>
          <p:nvPr>
            <p:ph type="title"/>
          </p:nvPr>
        </p:nvSpPr>
        <p:spPr>
          <a:xfrm>
            <a:off x="256414" y="135868"/>
            <a:ext cx="5997220" cy="1146523"/>
          </a:xfrm>
          <a:prstGeom prst="rect">
            <a:avLst/>
          </a:prstGeom>
        </p:spPr>
        <p:txBody>
          <a:bodyPr>
            <a:normAutofit fontScale="90000"/>
          </a:bodyPr>
          <a:lstStyle/>
          <a:p>
            <a:pPr algn="l">
              <a:defRPr>
                <a:solidFill>
                  <a:srgbClr val="595959"/>
                </a:solidFill>
                <a:latin typeface="Century Gothic"/>
                <a:ea typeface="Century Gothic"/>
                <a:cs typeface="Century Gothic"/>
                <a:sym typeface="Century Gothic"/>
              </a:defRPr>
            </a:pPr>
            <a:r>
              <a:rPr lang="ro-RO" dirty="0"/>
              <a:t>Ce sunt</a:t>
            </a:r>
            <a:r>
              <a:rPr dirty="0"/>
              <a:t> </a:t>
            </a:r>
            <a:r>
              <a:rPr lang="ro-RO" dirty="0"/>
              <a:t>competențele</a:t>
            </a:r>
            <a:r>
              <a:rPr dirty="0"/>
              <a:t>?</a:t>
            </a:r>
          </a:p>
        </p:txBody>
      </p:sp>
      <p:sp>
        <p:nvSpPr>
          <p:cNvPr id="178"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179"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80" name="KNOWLEDGE:…"/>
          <p:cNvSpPr txBox="1"/>
          <p:nvPr/>
        </p:nvSpPr>
        <p:spPr>
          <a:xfrm>
            <a:off x="381145" y="1886305"/>
            <a:ext cx="6149328" cy="3534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sz="2200">
                <a:uFill>
                  <a:solidFill>
                    <a:srgbClr val="000000"/>
                  </a:solidFill>
                </a:uFill>
              </a:defRPr>
            </a:pPr>
            <a:r>
              <a:rPr lang="ro-RO" sz="2400" b="1" dirty="0">
                <a:uFill>
                  <a:solidFill>
                    <a:srgbClr val="595959"/>
                  </a:solidFill>
                </a:uFill>
              </a:rPr>
              <a:t>O combinație de</a:t>
            </a:r>
            <a:r>
              <a:rPr lang="ro-RO" sz="2400" dirty="0">
                <a:uFill>
                  <a:solidFill>
                    <a:srgbClr val="595959"/>
                  </a:solidFill>
                </a:uFill>
              </a:rPr>
              <a:t>:</a:t>
            </a:r>
          </a:p>
          <a:p>
            <a:pPr algn="just">
              <a:lnSpc>
                <a:spcPct val="107916"/>
              </a:lnSpc>
              <a:spcBef>
                <a:spcPts val="800"/>
              </a:spcBef>
              <a:defRPr sz="2200">
                <a:uFill>
                  <a:solidFill>
                    <a:srgbClr val="000000"/>
                  </a:solidFill>
                </a:uFill>
              </a:defRPr>
            </a:pPr>
            <a:r>
              <a:rPr lang="ro-RO" sz="2400" dirty="0">
                <a:uFill>
                  <a:solidFill>
                    <a:srgbClr val="595959"/>
                  </a:solidFill>
                </a:uFill>
              </a:rPr>
              <a:t>CUNOȘTINȚE</a:t>
            </a:r>
            <a:r>
              <a:rPr dirty="0">
                <a:uFill>
                  <a:solidFill>
                    <a:srgbClr val="595959"/>
                  </a:solidFill>
                </a:uFill>
              </a:rPr>
              <a:t>:</a:t>
            </a:r>
          </a:p>
          <a:p>
            <a:pPr>
              <a:defRPr>
                <a:solidFill>
                  <a:srgbClr val="4D5156"/>
                </a:solidFill>
                <a:latin typeface="Arial"/>
                <a:ea typeface="Arial"/>
                <a:cs typeface="Arial"/>
                <a:sym typeface="Arial"/>
              </a:defRPr>
            </a:pPr>
            <a:r>
              <a:rPr lang="ro-RO" sz="2000" b="1" dirty="0">
                <a:uFill>
                  <a:solidFill>
                    <a:srgbClr val="595959"/>
                  </a:solidFill>
                </a:uFill>
              </a:rPr>
              <a:t>Informațiile</a:t>
            </a:r>
            <a:r>
              <a:rPr sz="2000" dirty="0">
                <a:uFill>
                  <a:solidFill>
                    <a:srgbClr val="595959"/>
                  </a:solidFill>
                </a:uFill>
              </a:rPr>
              <a:t>, </a:t>
            </a:r>
            <a:r>
              <a:rPr lang="ro-RO" sz="2000" b="1" dirty="0">
                <a:uFill>
                  <a:solidFill>
                    <a:srgbClr val="595959"/>
                  </a:solidFill>
                </a:uFill>
              </a:rPr>
              <a:t>înțelegerea</a:t>
            </a:r>
            <a:r>
              <a:rPr sz="2000" dirty="0">
                <a:uFill>
                  <a:solidFill>
                    <a:srgbClr val="595959"/>
                  </a:solidFill>
                </a:uFill>
              </a:rPr>
              <a:t> </a:t>
            </a:r>
            <a:r>
              <a:rPr lang="ro-RO" sz="2000" dirty="0">
                <a:uFill>
                  <a:solidFill>
                    <a:srgbClr val="595959"/>
                  </a:solidFill>
                </a:uFill>
              </a:rPr>
              <a:t>și</a:t>
            </a:r>
            <a:r>
              <a:rPr sz="2000" dirty="0">
                <a:uFill>
                  <a:solidFill>
                    <a:srgbClr val="595959"/>
                  </a:solidFill>
                </a:uFill>
              </a:rPr>
              <a:t> </a:t>
            </a:r>
            <a:r>
              <a:rPr lang="ro-RO" sz="2000" b="1" dirty="0">
                <a:uFill>
                  <a:solidFill>
                    <a:srgbClr val="595959"/>
                  </a:solidFill>
                </a:uFill>
              </a:rPr>
              <a:t>abilitățile</a:t>
            </a:r>
            <a:r>
              <a:rPr sz="2000" dirty="0">
                <a:uFill>
                  <a:solidFill>
                    <a:srgbClr val="595959"/>
                  </a:solidFill>
                </a:uFill>
              </a:rPr>
              <a:t> </a:t>
            </a:r>
            <a:r>
              <a:rPr lang="ro-RO" sz="2000" dirty="0">
                <a:uFill>
                  <a:solidFill>
                    <a:srgbClr val="595959"/>
                  </a:solidFill>
                </a:uFill>
              </a:rPr>
              <a:t>dobândite prin educație sau experiență</a:t>
            </a:r>
            <a:r>
              <a:rPr lang="ro-RO" dirty="0">
                <a:uFill>
                  <a:solidFill>
                    <a:srgbClr val="595959"/>
                  </a:solidFill>
                </a:uFill>
              </a:rPr>
              <a:t>;</a:t>
            </a:r>
            <a:endParaRPr dirty="0">
              <a:uFill>
                <a:solidFill>
                  <a:srgbClr val="595959"/>
                </a:solidFill>
              </a:uFill>
            </a:endParaRPr>
          </a:p>
          <a:p>
            <a:pPr algn="just">
              <a:lnSpc>
                <a:spcPct val="107916"/>
              </a:lnSpc>
              <a:spcBef>
                <a:spcPts val="800"/>
              </a:spcBef>
              <a:defRPr sz="2200">
                <a:uFill>
                  <a:solidFill>
                    <a:srgbClr val="000000"/>
                  </a:solidFill>
                </a:uFill>
              </a:defRPr>
            </a:pPr>
            <a:r>
              <a:rPr lang="ro-RO" sz="2400" dirty="0">
                <a:uFill>
                  <a:solidFill>
                    <a:srgbClr val="595959"/>
                  </a:solidFill>
                </a:uFill>
              </a:rPr>
              <a:t>ABILITĂȚI</a:t>
            </a:r>
            <a:r>
              <a:rPr dirty="0">
                <a:uFill>
                  <a:solidFill>
                    <a:srgbClr val="595959"/>
                  </a:solidFill>
                </a:uFill>
              </a:rPr>
              <a:t>:</a:t>
            </a:r>
          </a:p>
          <a:p>
            <a:pPr>
              <a:defRPr>
                <a:solidFill>
                  <a:srgbClr val="4D5156"/>
                </a:solidFill>
                <a:latin typeface="Arial"/>
                <a:ea typeface="Arial"/>
                <a:cs typeface="Arial"/>
                <a:sym typeface="Arial"/>
              </a:defRPr>
            </a:pPr>
            <a:r>
              <a:rPr lang="ro-RO" sz="2000" b="1" dirty="0">
                <a:solidFill>
                  <a:srgbClr val="5F6368"/>
                </a:solidFill>
              </a:rPr>
              <a:t>Abilitatea</a:t>
            </a:r>
            <a:r>
              <a:rPr sz="2000" dirty="0"/>
              <a:t> </a:t>
            </a:r>
            <a:r>
              <a:rPr lang="ro-RO" sz="2000" dirty="0"/>
              <a:t>de a face ceva bine;</a:t>
            </a:r>
            <a:endParaRPr sz="2000" dirty="0">
              <a:uFill>
                <a:solidFill>
                  <a:srgbClr val="595959"/>
                </a:solidFill>
              </a:uFill>
            </a:endParaRPr>
          </a:p>
          <a:p>
            <a:pPr algn="just">
              <a:lnSpc>
                <a:spcPct val="107916"/>
              </a:lnSpc>
              <a:spcBef>
                <a:spcPts val="800"/>
              </a:spcBef>
              <a:defRPr sz="2200">
                <a:uFill>
                  <a:solidFill>
                    <a:srgbClr val="000000"/>
                  </a:solidFill>
                </a:uFill>
              </a:defRPr>
            </a:pPr>
            <a:r>
              <a:rPr lang="ro-RO" sz="2400" dirty="0">
                <a:uFill>
                  <a:solidFill>
                    <a:srgbClr val="595959"/>
                  </a:solidFill>
                </a:uFill>
              </a:rPr>
              <a:t>ATITUDINI</a:t>
            </a:r>
            <a:r>
              <a:rPr dirty="0">
                <a:uFill>
                  <a:solidFill>
                    <a:srgbClr val="595959"/>
                  </a:solidFill>
                </a:uFill>
              </a:rPr>
              <a:t>:</a:t>
            </a:r>
          </a:p>
          <a:p>
            <a:pPr>
              <a:defRPr>
                <a:solidFill>
                  <a:srgbClr val="535353"/>
                </a:solidFill>
                <a:latin typeface="Arial"/>
                <a:ea typeface="Arial"/>
                <a:cs typeface="Arial"/>
                <a:sym typeface="Arial"/>
              </a:defRPr>
            </a:pPr>
            <a:r>
              <a:rPr lang="ro-RO" sz="2000" dirty="0">
                <a:uFill>
                  <a:solidFill>
                    <a:srgbClr val="595959"/>
                  </a:solidFill>
                </a:uFill>
              </a:rPr>
              <a:t>Felul în care gândești și simți despre cineva sau ceva.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4" descr="Picture 4"/>
          <p:cNvPicPr>
            <a:picLocks noChangeAspect="1"/>
          </p:cNvPicPr>
          <p:nvPr/>
        </p:nvPicPr>
        <p:blipFill>
          <a:blip r:embed="rId2"/>
          <a:srcRect l="49218" t="8478" r="32595" b="5468"/>
          <a:stretch>
            <a:fillRect/>
          </a:stretch>
        </p:blipFill>
        <p:spPr>
          <a:xfrm>
            <a:off x="7010399" y="152400"/>
            <a:ext cx="1981201" cy="6527801"/>
          </a:xfrm>
          <a:prstGeom prst="rect">
            <a:avLst/>
          </a:prstGeom>
          <a:ln w="12700">
            <a:miter lim="400000"/>
          </a:ln>
        </p:spPr>
      </p:pic>
      <p:pic>
        <p:nvPicPr>
          <p:cNvPr id="183" name="Picture 5" descr="Picture 5"/>
          <p:cNvPicPr>
            <a:picLocks noChangeAspect="1"/>
          </p:cNvPicPr>
          <p:nvPr/>
        </p:nvPicPr>
        <p:blipFill>
          <a:blip r:embed="rId3"/>
          <a:srcRect l="46822" t="13155" r="37054" b="10530"/>
          <a:stretch>
            <a:fillRect/>
          </a:stretch>
        </p:blipFill>
        <p:spPr>
          <a:xfrm>
            <a:off x="7010399" y="152399"/>
            <a:ext cx="1981202" cy="6527801"/>
          </a:xfrm>
          <a:prstGeom prst="rect">
            <a:avLst/>
          </a:prstGeom>
          <a:ln w="12700">
            <a:miter lim="400000"/>
          </a:ln>
        </p:spPr>
      </p:pic>
      <p:pic>
        <p:nvPicPr>
          <p:cNvPr id="184" name="Picture 10" descr="Picture 10"/>
          <p:cNvPicPr>
            <a:picLocks noChangeAspect="1"/>
          </p:cNvPicPr>
          <p:nvPr/>
        </p:nvPicPr>
        <p:blipFill>
          <a:blip r:embed="rId4"/>
          <a:stretch>
            <a:fillRect/>
          </a:stretch>
        </p:blipFill>
        <p:spPr>
          <a:xfrm>
            <a:off x="457200" y="6283202"/>
            <a:ext cx="1947334" cy="396998"/>
          </a:xfrm>
          <a:prstGeom prst="rect">
            <a:avLst/>
          </a:prstGeom>
          <a:ln w="12700">
            <a:miter lim="400000"/>
          </a:ln>
        </p:spPr>
      </p:pic>
      <p:pic>
        <p:nvPicPr>
          <p:cNvPr id="185" name="Picture 15" descr="Picture 15"/>
          <p:cNvPicPr>
            <a:picLocks noChangeAspect="1"/>
          </p:cNvPicPr>
          <p:nvPr/>
        </p:nvPicPr>
        <p:blipFill>
          <a:blip r:embed="rId5">
            <a:alphaModFix amt="55000"/>
          </a:blip>
          <a:srcRect l="27107" r="2930"/>
          <a:stretch>
            <a:fillRect/>
          </a:stretch>
        </p:blipFill>
        <p:spPr>
          <a:xfrm>
            <a:off x="0" y="-14775"/>
            <a:ext cx="6397170" cy="4889133"/>
          </a:xfrm>
          <a:prstGeom prst="rect">
            <a:avLst/>
          </a:prstGeom>
          <a:ln w="12700">
            <a:miter lim="400000"/>
          </a:ln>
        </p:spPr>
      </p:pic>
      <p:sp>
        <p:nvSpPr>
          <p:cNvPr id="186" name="Rectangle 11"/>
          <p:cNvSpPr txBox="1"/>
          <p:nvPr/>
        </p:nvSpPr>
        <p:spPr>
          <a:xfrm>
            <a:off x="2704252" y="6342708"/>
            <a:ext cx="3710094" cy="379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600">
                <a:solidFill>
                  <a:srgbClr val="808080"/>
                </a:solidFill>
              </a:defRPr>
            </a:lvl1pPr>
          </a:lstStyle>
          <a:p>
            <a:r>
              <a:rPr lang="ro-RO" dirty="0"/>
              <a:t>Acest proiect (2019-1-RO01-KA204-063136) a fost finanțat cu sprijinul Comisiei Europene. Această publicație reflectă numai punctul de vedere al autorului, iar Comisia nu poate fi trasă la răspundere pentru orice utilizare a informațiilor conținute în aceasta</a:t>
            </a:r>
            <a:r>
              <a:rPr dirty="0"/>
              <a:t>.</a:t>
            </a:r>
          </a:p>
        </p:txBody>
      </p:sp>
      <p:pic>
        <p:nvPicPr>
          <p:cNvPr id="187" name="Picture 12" descr="Picture 12"/>
          <p:cNvPicPr>
            <a:picLocks noChangeAspect="1"/>
          </p:cNvPicPr>
          <p:nvPr/>
        </p:nvPicPr>
        <p:blipFill>
          <a:blip r:embed="rId6"/>
          <a:stretch>
            <a:fillRect/>
          </a:stretch>
        </p:blipFill>
        <p:spPr>
          <a:xfrm>
            <a:off x="7079443" y="5185407"/>
            <a:ext cx="1891892" cy="1521814"/>
          </a:xfrm>
          <a:prstGeom prst="rect">
            <a:avLst/>
          </a:prstGeom>
          <a:ln w="12700">
            <a:miter lim="400000"/>
          </a:ln>
        </p:spPr>
      </p:pic>
      <p:sp>
        <p:nvSpPr>
          <p:cNvPr id="188" name="Title 1"/>
          <p:cNvSpPr txBox="1">
            <a:spLocks noGrp="1"/>
          </p:cNvSpPr>
          <p:nvPr>
            <p:ph type="title"/>
          </p:nvPr>
        </p:nvSpPr>
        <p:spPr>
          <a:xfrm>
            <a:off x="457199" y="27158"/>
            <a:ext cx="5997220" cy="1763019"/>
          </a:xfrm>
          <a:prstGeom prst="rect">
            <a:avLst/>
          </a:prstGeom>
        </p:spPr>
        <p:txBody>
          <a:bodyPr/>
          <a:lstStyle>
            <a:lvl1pPr algn="l">
              <a:defRPr>
                <a:solidFill>
                  <a:srgbClr val="595959"/>
                </a:solidFill>
                <a:latin typeface="Century Gothic"/>
                <a:ea typeface="Century Gothic"/>
                <a:cs typeface="Century Gothic"/>
                <a:sym typeface="Century Gothic"/>
              </a:defRPr>
            </a:lvl1pPr>
          </a:lstStyle>
          <a:p>
            <a:r>
              <a:rPr dirty="0"/>
              <a:t>8 </a:t>
            </a:r>
            <a:r>
              <a:rPr lang="ro-RO" dirty="0"/>
              <a:t>competențe cheie</a:t>
            </a:r>
          </a:p>
        </p:txBody>
      </p:sp>
      <p:sp>
        <p:nvSpPr>
          <p:cNvPr id="189" name="Straight Connector 17"/>
          <p:cNvSpPr/>
          <p:nvPr/>
        </p:nvSpPr>
        <p:spPr>
          <a:xfrm>
            <a:off x="2698748" y="6310867"/>
            <a:ext cx="1" cy="369333"/>
          </a:xfrm>
          <a:prstGeom prst="line">
            <a:avLst/>
          </a:prstGeom>
          <a:ln w="3175">
            <a:solidFill>
              <a:srgbClr val="7F7F7F"/>
            </a:solidFill>
          </a:ln>
        </p:spPr>
        <p:txBody>
          <a:bodyPr lIns="45719" rIns="45719"/>
          <a:lstStyle/>
          <a:p>
            <a:endParaRPr/>
          </a:p>
        </p:txBody>
      </p:sp>
      <p:pic>
        <p:nvPicPr>
          <p:cNvPr id="190" name="Picture 18" descr="Picture 18"/>
          <p:cNvPicPr>
            <a:picLocks noChangeAspect="1"/>
          </p:cNvPicPr>
          <p:nvPr/>
        </p:nvPicPr>
        <p:blipFill>
          <a:blip r:embed="rId7"/>
          <a:stretch>
            <a:fillRect/>
          </a:stretch>
        </p:blipFill>
        <p:spPr>
          <a:xfrm rot="16200000">
            <a:off x="6142980" y="579220"/>
            <a:ext cx="1360130" cy="658895"/>
          </a:xfrm>
          <a:prstGeom prst="rect">
            <a:avLst/>
          </a:prstGeom>
          <a:ln w="12700">
            <a:miter lim="400000"/>
          </a:ln>
        </p:spPr>
      </p:pic>
      <p:sp>
        <p:nvSpPr>
          <p:cNvPr id="191" name="Literacy skills;…"/>
          <p:cNvSpPr txBox="1"/>
          <p:nvPr/>
        </p:nvSpPr>
        <p:spPr>
          <a:xfrm>
            <a:off x="381145" y="1886305"/>
            <a:ext cx="6149328" cy="3718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07916"/>
              </a:lnSpc>
              <a:spcBef>
                <a:spcPts val="800"/>
              </a:spcBef>
              <a:defRPr sz="2200">
                <a:solidFill>
                  <a:srgbClr val="535353"/>
                </a:solidFill>
                <a:uFill>
                  <a:solidFill>
                    <a:srgbClr val="000000"/>
                  </a:solidFill>
                </a:uFill>
              </a:defRPr>
            </a:pPr>
            <a:r>
              <a:rPr lang="ro-RO" dirty="0"/>
              <a:t>• Alfabetizarea;</a:t>
            </a:r>
          </a:p>
          <a:p>
            <a:pPr algn="just">
              <a:lnSpc>
                <a:spcPct val="107916"/>
              </a:lnSpc>
              <a:spcBef>
                <a:spcPts val="800"/>
              </a:spcBef>
              <a:defRPr sz="2200">
                <a:solidFill>
                  <a:srgbClr val="535353"/>
                </a:solidFill>
                <a:uFill>
                  <a:solidFill>
                    <a:srgbClr val="000000"/>
                  </a:solidFill>
                </a:uFill>
              </a:defRPr>
            </a:pPr>
            <a:r>
              <a:rPr lang="ro-RO" dirty="0"/>
              <a:t>• Multilingvismul;</a:t>
            </a:r>
          </a:p>
          <a:p>
            <a:pPr algn="just">
              <a:lnSpc>
                <a:spcPct val="107916"/>
              </a:lnSpc>
              <a:spcBef>
                <a:spcPts val="800"/>
              </a:spcBef>
              <a:defRPr sz="2200">
                <a:solidFill>
                  <a:srgbClr val="535353"/>
                </a:solidFill>
                <a:uFill>
                  <a:solidFill>
                    <a:srgbClr val="000000"/>
                  </a:solidFill>
                </a:uFill>
              </a:defRPr>
            </a:pPr>
            <a:r>
              <a:rPr lang="ro-RO" dirty="0"/>
              <a:t>• Competențe matematice, științifice și de inginerie;</a:t>
            </a:r>
          </a:p>
          <a:p>
            <a:pPr algn="just">
              <a:lnSpc>
                <a:spcPct val="107916"/>
              </a:lnSpc>
              <a:spcBef>
                <a:spcPts val="800"/>
              </a:spcBef>
              <a:defRPr sz="2200">
                <a:solidFill>
                  <a:srgbClr val="535353"/>
                </a:solidFill>
                <a:uFill>
                  <a:solidFill>
                    <a:srgbClr val="000000"/>
                  </a:solidFill>
                </a:uFill>
              </a:defRPr>
            </a:pPr>
            <a:r>
              <a:rPr lang="ro-RO" dirty="0"/>
              <a:t>• Competențe digitale și bazate pe tehnologie;</a:t>
            </a:r>
          </a:p>
          <a:p>
            <a:pPr algn="just">
              <a:lnSpc>
                <a:spcPct val="107916"/>
              </a:lnSpc>
              <a:spcBef>
                <a:spcPts val="800"/>
              </a:spcBef>
              <a:defRPr sz="2200">
                <a:solidFill>
                  <a:srgbClr val="535353"/>
                </a:solidFill>
                <a:uFill>
                  <a:solidFill>
                    <a:srgbClr val="000000"/>
                  </a:solidFill>
                </a:uFill>
              </a:defRPr>
            </a:pPr>
            <a:r>
              <a:rPr lang="ro-RO" dirty="0"/>
              <a:t>• Competență personale și sociale;</a:t>
            </a:r>
          </a:p>
          <a:p>
            <a:pPr algn="just">
              <a:lnSpc>
                <a:spcPct val="107916"/>
              </a:lnSpc>
              <a:spcBef>
                <a:spcPts val="800"/>
              </a:spcBef>
              <a:defRPr sz="2200">
                <a:solidFill>
                  <a:srgbClr val="535353"/>
                </a:solidFill>
                <a:uFill>
                  <a:solidFill>
                    <a:srgbClr val="000000"/>
                  </a:solidFill>
                </a:uFill>
              </a:defRPr>
            </a:pPr>
            <a:r>
              <a:rPr lang="ro-RO" dirty="0"/>
              <a:t>• Spiritul civic;</a:t>
            </a:r>
          </a:p>
          <a:p>
            <a:pPr algn="just">
              <a:lnSpc>
                <a:spcPct val="107916"/>
              </a:lnSpc>
              <a:spcBef>
                <a:spcPts val="800"/>
              </a:spcBef>
              <a:defRPr sz="2200">
                <a:solidFill>
                  <a:srgbClr val="535353"/>
                </a:solidFill>
                <a:uFill>
                  <a:solidFill>
                    <a:srgbClr val="000000"/>
                  </a:solidFill>
                </a:uFill>
              </a:defRPr>
            </a:pPr>
            <a:r>
              <a:rPr lang="ro-RO" dirty="0"/>
              <a:t>• Competențe antreprenoriale;</a:t>
            </a:r>
          </a:p>
          <a:p>
            <a:pPr algn="just">
              <a:lnSpc>
                <a:spcPct val="107916"/>
              </a:lnSpc>
              <a:spcBef>
                <a:spcPts val="800"/>
              </a:spcBef>
              <a:defRPr sz="2200">
                <a:solidFill>
                  <a:srgbClr val="535353"/>
                </a:solidFill>
                <a:uFill>
                  <a:solidFill>
                    <a:srgbClr val="000000"/>
                  </a:solidFill>
                </a:uFill>
              </a:defRPr>
            </a:pPr>
            <a:r>
              <a:rPr lang="ro-RO" dirty="0"/>
              <a:t>• Cunoștințe culturale și de exprimare.</a:t>
            </a:r>
          </a:p>
        </p:txBody>
      </p:sp>
    </p:spTree>
  </p:cSld>
  <p:clrMapOvr>
    <a:masterClrMapping/>
  </p:clrMapOvr>
  <p:transition spd="med"/>
</p:sld>
</file>

<file path=ppt/theme/theme1.xml><?xml version="1.0" encoding="utf-8"?>
<a:theme xmlns:a="http://schemas.openxmlformats.org/drawingml/2006/main" name="JIMINY_PPT_TEMPLATE">
  <a:themeElements>
    <a:clrScheme name="JIMINY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JIMINY_PPT_TEMPLATE">
      <a:majorFont>
        <a:latin typeface="Helvetica"/>
        <a:ea typeface="Helvetica"/>
        <a:cs typeface="Helvetica"/>
      </a:majorFont>
      <a:minorFont>
        <a:latin typeface="Calibri"/>
        <a:ea typeface="Calibri"/>
        <a:cs typeface="Calibri"/>
      </a:minorFont>
    </a:fontScheme>
    <a:fmtScheme name="JIMINY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JIMINY_PPT_TEMPLATE">
  <a:themeElements>
    <a:clrScheme name="JIMINY_PP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JIMINY_PPT_TEMPLATE">
      <a:majorFont>
        <a:latin typeface="Helvetica"/>
        <a:ea typeface="Helvetica"/>
        <a:cs typeface="Helvetica"/>
      </a:majorFont>
      <a:minorFont>
        <a:latin typeface="Calibri"/>
        <a:ea typeface="Calibri"/>
        <a:cs typeface="Calibri"/>
      </a:minorFont>
    </a:fontScheme>
    <a:fmtScheme name="JIMINY_PPT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TotalTime>
  <Words>3718</Words>
  <Application>Microsoft Office PowerPoint</Application>
  <PresentationFormat>Expunere pe ecran (4:3)</PresentationFormat>
  <Paragraphs>249</Paragraphs>
  <Slides>35</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35</vt:i4>
      </vt:variant>
    </vt:vector>
  </HeadingPairs>
  <TitlesOfParts>
    <vt:vector size="43" baseType="lpstr">
      <vt:lpstr>Arial</vt:lpstr>
      <vt:lpstr>Calibri</vt:lpstr>
      <vt:lpstr>Century Gothic</vt:lpstr>
      <vt:lpstr>Courier New</vt:lpstr>
      <vt:lpstr>Kinfolk Pro Rough</vt:lpstr>
      <vt:lpstr>Symbol</vt:lpstr>
      <vt:lpstr>Wingdings</vt:lpstr>
      <vt:lpstr>JIMINY_PPT_TEMPLATE</vt:lpstr>
      <vt:lpstr>Modulul 3 STIL DE VIAȚĂ ANTREPRENORIAL</vt:lpstr>
      <vt:lpstr>Planul de formare</vt:lpstr>
      <vt:lpstr>Planul de formare</vt:lpstr>
      <vt:lpstr>Prezentare PowerPoint</vt:lpstr>
      <vt:lpstr>Conștientizare vs. competență</vt:lpstr>
      <vt:lpstr>Obiectivele învățării</vt:lpstr>
      <vt:lpstr>Competențe</vt:lpstr>
      <vt:lpstr>Ce sunt competențele?</vt:lpstr>
      <vt:lpstr>8 competențe cheie</vt:lpstr>
      <vt:lpstr>Validarea competenței: definiție</vt:lpstr>
      <vt:lpstr>Instrumente și metode de validare</vt:lpstr>
      <vt:lpstr>Instrumente și metode de validare</vt:lpstr>
      <vt:lpstr>Instrumente și metode de validare</vt:lpstr>
      <vt:lpstr>Instrumente și metode de validare</vt:lpstr>
      <vt:lpstr>Instrumente și metode de validare</vt:lpstr>
      <vt:lpstr>Metode actuale</vt:lpstr>
      <vt:lpstr>Metode actuale</vt:lpstr>
      <vt:lpstr>Metode actuale</vt:lpstr>
      <vt:lpstr>Metode actuale</vt:lpstr>
      <vt:lpstr>Bilan de compétences (bilanțul competențelor)</vt:lpstr>
      <vt:lpstr>Bilan de compétences (bilanțul competențelor)</vt:lpstr>
      <vt:lpstr>Calificări profesionale naționale (NVQ)</vt:lpstr>
      <vt:lpstr>Etape de validare</vt:lpstr>
      <vt:lpstr>Etape de validare</vt:lpstr>
      <vt:lpstr>Etape de validare</vt:lpstr>
      <vt:lpstr>Etape de validare</vt:lpstr>
      <vt:lpstr>Exerciții practice</vt:lpstr>
      <vt:lpstr>Exerciții practice</vt:lpstr>
      <vt:lpstr>Exerciții practice</vt:lpstr>
      <vt:lpstr>Exerciții practice</vt:lpstr>
      <vt:lpstr>   Lectură suplimentară</vt:lpstr>
      <vt:lpstr>Prezentare PowerPoint</vt:lpstr>
      <vt:lpstr>Conștientizare vs. competență</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ENTREPRENEURSHIP LYFESTYLE</dc:title>
  <dc:creator>Magda</dc:creator>
  <cp:lastModifiedBy>Magda Faraoanu</cp:lastModifiedBy>
  <cp:revision>65</cp:revision>
  <dcterms:modified xsi:type="dcterms:W3CDTF">2021-07-07T16:04:44Z</dcterms:modified>
</cp:coreProperties>
</file>