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08" r:id="rId4"/>
    <p:sldId id="297" r:id="rId5"/>
    <p:sldId id="309" r:id="rId6"/>
    <p:sldId id="271" r:id="rId7"/>
    <p:sldId id="296" r:id="rId8"/>
    <p:sldId id="299" r:id="rId9"/>
    <p:sldId id="306" r:id="rId10"/>
    <p:sldId id="300" r:id="rId11"/>
    <p:sldId id="298" r:id="rId12"/>
    <p:sldId id="301" r:id="rId13"/>
    <p:sldId id="292" r:id="rId14"/>
    <p:sldId id="302" r:id="rId15"/>
    <p:sldId id="303" r:id="rId16"/>
    <p:sldId id="293" r:id="rId17"/>
    <p:sldId id="305" r:id="rId18"/>
    <p:sldId id="304" r:id="rId19"/>
    <p:sldId id="269" r:id="rId20"/>
    <p:sldId id="295" r:id="rId21"/>
    <p:sldId id="294" r:id="rId22"/>
    <p:sldId id="270" r:id="rId23"/>
    <p:sldId id="2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53"/>
    <a:srgbClr val="E9AB27"/>
    <a:srgbClr val="F4B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2" autoAdjust="0"/>
  </p:normalViewPr>
  <p:slideViewPr>
    <p:cSldViewPr snapToGrid="0" snapToObjects="1">
      <p:cViewPr varScale="1">
        <p:scale>
          <a:sx n="83" d="100"/>
          <a:sy n="83" d="100"/>
        </p:scale>
        <p:origin x="140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5D2C5-7FCD-4AF4-98BB-0D9EE0101638}" type="doc">
      <dgm:prSet loTypeId="urn:microsoft.com/office/officeart/2009/3/layout/StepUpProcess" loCatId="process" qsTypeId="urn:microsoft.com/office/officeart/2005/8/quickstyle/simple1" qsCatId="simple" csTypeId="urn:microsoft.com/office/officeart/2005/8/colors/accent6_2" csCatId="accent6" phldr="1"/>
      <dgm:spPr/>
      <dgm:t>
        <a:bodyPr/>
        <a:lstStyle/>
        <a:p>
          <a:endParaRPr lang="el-GR"/>
        </a:p>
      </dgm:t>
    </dgm:pt>
    <dgm:pt modelId="{02C985F2-29B1-4E11-8AE7-7BBA0185A3CD}">
      <dgm:prSet phldrT="[Κείμενο]" custT="1"/>
      <dgm:spPr/>
      <dgm:t>
        <a:bodyPr/>
        <a:lstStyle/>
        <a:p>
          <a:r>
            <a:rPr lang="en-US" sz="1200" b="1" i="0" dirty="0">
              <a:latin typeface="Century Gothic" panose="020B0502020202020204" pitchFamily="34" charset="0"/>
            </a:rPr>
            <a:t>1: </a:t>
          </a:r>
          <a:r>
            <a:rPr lang="ro-RO" sz="1200" b="1" i="0" noProof="0" dirty="0" err="1">
              <a:latin typeface="Century Gothic" panose="020B0502020202020204" pitchFamily="34" charset="0"/>
            </a:rPr>
            <a:t>Identifi</a:t>
          </a:r>
          <a:r>
            <a:rPr lang="ro-RO" sz="1200" b="1" i="0" dirty="0">
              <a:latin typeface="Century Gothic" panose="020B0502020202020204" pitchFamily="34" charset="0"/>
            </a:rPr>
            <a:t>-</a:t>
          </a:r>
          <a:r>
            <a:rPr lang="ro-RO" sz="1200" b="1" i="0" noProof="0" dirty="0" err="1">
              <a:latin typeface="Century Gothic" panose="020B0502020202020204" pitchFamily="34" charset="0"/>
            </a:rPr>
            <a:t>carea</a:t>
          </a:r>
          <a:r>
            <a:rPr lang="ro-RO" sz="1200" b="1" i="0" noProof="0" dirty="0">
              <a:latin typeface="Century Gothic" panose="020B0502020202020204" pitchFamily="34" charset="0"/>
            </a:rPr>
            <a:t> deciziei</a:t>
          </a:r>
        </a:p>
        <a:p>
          <a:endParaRPr lang="el-GR" sz="1200" b="1" dirty="0">
            <a:latin typeface="Century Gothic" panose="020B0502020202020204" pitchFamily="34" charset="0"/>
          </a:endParaRPr>
        </a:p>
      </dgm:t>
    </dgm:pt>
    <dgm:pt modelId="{2ABE5789-7D49-4956-9132-06D37331378C}" type="parTrans" cxnId="{F0055296-E4C2-4500-AF81-20747B550344}">
      <dgm:prSet/>
      <dgm:spPr/>
      <dgm:t>
        <a:bodyPr/>
        <a:lstStyle/>
        <a:p>
          <a:endParaRPr lang="el-GR" sz="1200" b="1">
            <a:latin typeface="Century Gothic" panose="020B0502020202020204" pitchFamily="34" charset="0"/>
          </a:endParaRPr>
        </a:p>
      </dgm:t>
    </dgm:pt>
    <dgm:pt modelId="{A25FF2A2-14A0-4E95-81D7-DFC4BA3AB99C}" type="sibTrans" cxnId="{F0055296-E4C2-4500-AF81-20747B550344}">
      <dgm:prSet/>
      <dgm:spPr/>
      <dgm:t>
        <a:bodyPr/>
        <a:lstStyle/>
        <a:p>
          <a:endParaRPr lang="el-GR" sz="1200" b="1">
            <a:latin typeface="Century Gothic" panose="020B0502020202020204" pitchFamily="34" charset="0"/>
          </a:endParaRPr>
        </a:p>
      </dgm:t>
    </dgm:pt>
    <dgm:pt modelId="{66EFC0B7-F218-4FD6-A384-DA2D1F09F820}">
      <dgm:prSet phldrT="[Κείμενο]" custT="1"/>
      <dgm:spPr/>
      <dgm:t>
        <a:bodyPr lIns="0" tIns="0" rIns="0" bIns="0"/>
        <a:lstStyle/>
        <a:p>
          <a:r>
            <a:rPr lang="en-US" sz="1200" b="1" i="0" dirty="0">
              <a:latin typeface="Century Gothic" panose="020B0502020202020204" pitchFamily="34" charset="0"/>
            </a:rPr>
            <a:t>2: </a:t>
          </a:r>
          <a:r>
            <a:rPr lang="ro-RO" sz="1200" b="1" i="0" noProof="0" dirty="0">
              <a:latin typeface="Century Gothic" panose="020B0502020202020204" pitchFamily="34" charset="0"/>
            </a:rPr>
            <a:t>Culegerea informa-</a:t>
          </a:r>
          <a:r>
            <a:rPr lang="ro-RO" sz="1200" b="1" i="0" noProof="0" dirty="0" err="1">
              <a:latin typeface="Century Gothic" panose="020B0502020202020204" pitchFamily="34" charset="0"/>
            </a:rPr>
            <a:t>țiilor</a:t>
          </a:r>
          <a:r>
            <a:rPr lang="ro-RO" sz="1200" b="1" i="0" noProof="0" dirty="0">
              <a:latin typeface="Century Gothic" panose="020B0502020202020204" pitchFamily="34" charset="0"/>
            </a:rPr>
            <a:t> relevante</a:t>
          </a:r>
        </a:p>
        <a:p>
          <a:endParaRPr lang="el-GR" sz="1200" b="1" dirty="0">
            <a:latin typeface="Century Gothic" panose="020B0502020202020204" pitchFamily="34" charset="0"/>
          </a:endParaRPr>
        </a:p>
      </dgm:t>
    </dgm:pt>
    <dgm:pt modelId="{1243CDD3-5EFF-4BD7-B394-B07E9263601F}" type="parTrans" cxnId="{F4AEF929-F4AD-4D9F-8E45-6090D3CC597C}">
      <dgm:prSet/>
      <dgm:spPr/>
      <dgm:t>
        <a:bodyPr/>
        <a:lstStyle/>
        <a:p>
          <a:endParaRPr lang="el-GR" sz="1200" b="1">
            <a:latin typeface="Century Gothic" panose="020B0502020202020204" pitchFamily="34" charset="0"/>
          </a:endParaRPr>
        </a:p>
      </dgm:t>
    </dgm:pt>
    <dgm:pt modelId="{5DB5CAA3-0A9E-4088-B5F1-4D0323898A2D}" type="sibTrans" cxnId="{F4AEF929-F4AD-4D9F-8E45-6090D3CC597C}">
      <dgm:prSet/>
      <dgm:spPr/>
      <dgm:t>
        <a:bodyPr/>
        <a:lstStyle/>
        <a:p>
          <a:endParaRPr lang="el-GR" sz="1200" b="1">
            <a:latin typeface="Century Gothic" panose="020B0502020202020204" pitchFamily="34" charset="0"/>
          </a:endParaRPr>
        </a:p>
      </dgm:t>
    </dgm:pt>
    <dgm:pt modelId="{AC4CAFEF-CE96-4069-8AA6-BF08182040AB}">
      <dgm:prSet phldrT="[Κείμενο]" custT="1"/>
      <dgm:spPr/>
      <dgm:t>
        <a:bodyPr lIns="0" tIns="0" rIns="0" bIns="0"/>
        <a:lstStyle/>
        <a:p>
          <a:r>
            <a:rPr lang="en-US" sz="1200" b="1" i="0" dirty="0">
              <a:latin typeface="Century Gothic" panose="020B0502020202020204" pitchFamily="34" charset="0"/>
            </a:rPr>
            <a:t>3: </a:t>
          </a:r>
          <a:endParaRPr lang="ro-RO" sz="1200" b="1" i="0" dirty="0">
            <a:latin typeface="Century Gothic" panose="020B0502020202020204" pitchFamily="34" charset="0"/>
          </a:endParaRPr>
        </a:p>
        <a:p>
          <a:r>
            <a:rPr lang="ro-RO" sz="1200" b="1" i="0" noProof="0" dirty="0">
              <a:latin typeface="Century Gothic" panose="020B0502020202020204" pitchFamily="34" charset="0"/>
            </a:rPr>
            <a:t>Identifica-rea variante-lor alternative</a:t>
          </a:r>
        </a:p>
        <a:p>
          <a:endParaRPr lang="el-GR" sz="1200" b="1" dirty="0">
            <a:latin typeface="Century Gothic" panose="020B0502020202020204" pitchFamily="34" charset="0"/>
          </a:endParaRPr>
        </a:p>
      </dgm:t>
    </dgm:pt>
    <dgm:pt modelId="{4DCE088F-0C0D-42E6-BD06-EFF492746D28}" type="parTrans" cxnId="{7BEC56D6-B5C5-45A7-9969-95F75DFE7D9B}">
      <dgm:prSet/>
      <dgm:spPr/>
      <dgm:t>
        <a:bodyPr/>
        <a:lstStyle/>
        <a:p>
          <a:endParaRPr lang="el-GR" sz="1200" b="1">
            <a:latin typeface="Century Gothic" panose="020B0502020202020204" pitchFamily="34" charset="0"/>
          </a:endParaRPr>
        </a:p>
      </dgm:t>
    </dgm:pt>
    <dgm:pt modelId="{2663813C-04F5-477A-ACCF-348A09EF3EF5}" type="sibTrans" cxnId="{7BEC56D6-B5C5-45A7-9969-95F75DFE7D9B}">
      <dgm:prSet/>
      <dgm:spPr/>
      <dgm:t>
        <a:bodyPr/>
        <a:lstStyle/>
        <a:p>
          <a:endParaRPr lang="el-GR" sz="1200" b="1">
            <a:latin typeface="Century Gothic" panose="020B0502020202020204" pitchFamily="34" charset="0"/>
          </a:endParaRPr>
        </a:p>
      </dgm:t>
    </dgm:pt>
    <dgm:pt modelId="{F677B1B1-E0FF-4C6E-9F78-F14C8AB64A7F}">
      <dgm:prSet custT="1"/>
      <dgm:spPr/>
      <dgm:t>
        <a:bodyPr lIns="0" tIns="0" rIns="0" bIns="0"/>
        <a:lstStyle/>
        <a:p>
          <a:r>
            <a:rPr lang="en-US" sz="1200" b="1" i="0" dirty="0">
              <a:latin typeface="Century Gothic" panose="020B0502020202020204" pitchFamily="34" charset="0"/>
            </a:rPr>
            <a:t>4</a:t>
          </a:r>
          <a:r>
            <a:rPr lang="ro-RO" sz="1200" b="1" i="0" noProof="0" dirty="0">
              <a:latin typeface="Century Gothic" panose="020B0502020202020204" pitchFamily="34" charset="0"/>
            </a:rPr>
            <a:t>: Analizarea probelor</a:t>
          </a:r>
        </a:p>
        <a:p>
          <a:endParaRPr lang="el-GR" sz="1200" b="1" dirty="0">
            <a:latin typeface="Century Gothic" panose="020B0502020202020204" pitchFamily="34" charset="0"/>
          </a:endParaRPr>
        </a:p>
      </dgm:t>
    </dgm:pt>
    <dgm:pt modelId="{612799BA-AAB7-4665-A2DF-8FD91A08A4E8}" type="parTrans" cxnId="{9799BCA0-FD44-4EBE-ABD3-EC47313E94F2}">
      <dgm:prSet/>
      <dgm:spPr/>
      <dgm:t>
        <a:bodyPr/>
        <a:lstStyle/>
        <a:p>
          <a:endParaRPr lang="el-GR" sz="1200" b="1">
            <a:latin typeface="Century Gothic" panose="020B0502020202020204" pitchFamily="34" charset="0"/>
          </a:endParaRPr>
        </a:p>
      </dgm:t>
    </dgm:pt>
    <dgm:pt modelId="{573434D4-4496-435E-A17F-04B9390E929C}" type="sibTrans" cxnId="{9799BCA0-FD44-4EBE-ABD3-EC47313E94F2}">
      <dgm:prSet/>
      <dgm:spPr/>
      <dgm:t>
        <a:bodyPr/>
        <a:lstStyle/>
        <a:p>
          <a:endParaRPr lang="el-GR" sz="1200" b="1">
            <a:latin typeface="Century Gothic" panose="020B0502020202020204" pitchFamily="34" charset="0"/>
          </a:endParaRPr>
        </a:p>
      </dgm:t>
    </dgm:pt>
    <dgm:pt modelId="{1C07CD8B-2C69-4673-BA3B-E78CEB1E9AAC}">
      <dgm:prSet custT="1"/>
      <dgm:spPr/>
      <dgm:t>
        <a:bodyPr lIns="0" tIns="0" rIns="0" bIns="0"/>
        <a:lstStyle/>
        <a:p>
          <a:r>
            <a:rPr lang="en-US" sz="1200" b="1" i="0" dirty="0">
              <a:latin typeface="Century Gothic" panose="020B0502020202020204" pitchFamily="34" charset="0"/>
            </a:rPr>
            <a:t>5: : </a:t>
          </a:r>
          <a:r>
            <a:rPr lang="ro-RO" sz="1200" b="1" i="0" noProof="0" dirty="0">
              <a:latin typeface="Century Gothic" panose="020B0502020202020204" pitchFamily="34" charset="0"/>
            </a:rPr>
            <a:t>Alegerea </a:t>
          </a:r>
          <a:r>
            <a:rPr lang="ro-RO" sz="1200" b="1" i="0" noProof="0" dirty="0" err="1">
              <a:latin typeface="Century Gothic" panose="020B0502020202020204" pitchFamily="34" charset="0"/>
            </a:rPr>
            <a:t>alternati</a:t>
          </a:r>
          <a:r>
            <a:rPr lang="ro-RO" sz="1200" b="1" i="0" noProof="0" dirty="0">
              <a:latin typeface="Century Gothic" panose="020B0502020202020204" pitchFamily="34" charset="0"/>
            </a:rPr>
            <a:t>-vei potrivite</a:t>
          </a:r>
        </a:p>
        <a:p>
          <a:endParaRPr lang="el-GR" sz="1200" b="1" dirty="0">
            <a:latin typeface="Century Gothic" panose="020B0502020202020204" pitchFamily="34" charset="0"/>
          </a:endParaRPr>
        </a:p>
      </dgm:t>
    </dgm:pt>
    <dgm:pt modelId="{A05753F6-7E9E-4806-ABFE-4AAEB2EB07F5}" type="parTrans" cxnId="{EFDD28C0-DD99-43B2-949A-248D9AC5F7C6}">
      <dgm:prSet/>
      <dgm:spPr/>
      <dgm:t>
        <a:bodyPr/>
        <a:lstStyle/>
        <a:p>
          <a:endParaRPr lang="el-GR" sz="1200" b="1">
            <a:latin typeface="Century Gothic" panose="020B0502020202020204" pitchFamily="34" charset="0"/>
          </a:endParaRPr>
        </a:p>
      </dgm:t>
    </dgm:pt>
    <dgm:pt modelId="{5C14DD68-1D33-4D46-B95C-114F63A20D33}" type="sibTrans" cxnId="{EFDD28C0-DD99-43B2-949A-248D9AC5F7C6}">
      <dgm:prSet/>
      <dgm:spPr/>
      <dgm:t>
        <a:bodyPr/>
        <a:lstStyle/>
        <a:p>
          <a:endParaRPr lang="el-GR" sz="1200" b="1">
            <a:latin typeface="Century Gothic" panose="020B0502020202020204" pitchFamily="34" charset="0"/>
          </a:endParaRPr>
        </a:p>
      </dgm:t>
    </dgm:pt>
    <dgm:pt modelId="{D47E2C1F-E73E-44AF-9E01-8A6C97469F65}">
      <dgm:prSet custT="1"/>
      <dgm:spPr/>
      <dgm:t>
        <a:bodyPr/>
        <a:lstStyle/>
        <a:p>
          <a:r>
            <a:rPr lang="en-US" sz="1200" b="1" i="0" dirty="0">
              <a:latin typeface="Century Gothic" panose="020B0502020202020204" pitchFamily="34" charset="0"/>
            </a:rPr>
            <a:t>6: </a:t>
          </a:r>
          <a:r>
            <a:rPr lang="ro-RO" sz="1200" b="1" i="0" dirty="0">
              <a:latin typeface="Century Gothic" panose="020B0502020202020204" pitchFamily="34" charset="0"/>
            </a:rPr>
            <a:t>Acțiune</a:t>
          </a:r>
          <a:endParaRPr lang="el-GR" sz="1200" b="1" dirty="0">
            <a:latin typeface="Century Gothic" panose="020B0502020202020204" pitchFamily="34" charset="0"/>
          </a:endParaRPr>
        </a:p>
      </dgm:t>
    </dgm:pt>
    <dgm:pt modelId="{B99C3CDB-B6F4-4553-8E16-F7E23AB3F3EA}" type="parTrans" cxnId="{E1C948BD-C6E6-4949-8977-2AF81E7CBBE9}">
      <dgm:prSet/>
      <dgm:spPr/>
      <dgm:t>
        <a:bodyPr/>
        <a:lstStyle/>
        <a:p>
          <a:endParaRPr lang="el-GR" sz="1200" b="1">
            <a:latin typeface="Century Gothic" panose="020B0502020202020204" pitchFamily="34" charset="0"/>
          </a:endParaRPr>
        </a:p>
      </dgm:t>
    </dgm:pt>
    <dgm:pt modelId="{AE4F90D7-9F21-4EFE-94B3-228465AA0A05}" type="sibTrans" cxnId="{E1C948BD-C6E6-4949-8977-2AF81E7CBBE9}">
      <dgm:prSet/>
      <dgm:spPr/>
      <dgm:t>
        <a:bodyPr/>
        <a:lstStyle/>
        <a:p>
          <a:endParaRPr lang="el-GR" sz="1200" b="1">
            <a:latin typeface="Century Gothic" panose="020B0502020202020204" pitchFamily="34" charset="0"/>
          </a:endParaRPr>
        </a:p>
      </dgm:t>
    </dgm:pt>
    <dgm:pt modelId="{CD3B4ABB-4992-4684-A012-70248B0B85EC}">
      <dgm:prSet custT="1"/>
      <dgm:spPr/>
      <dgm:t>
        <a:bodyPr lIns="0" tIns="0" rIns="0" bIns="0"/>
        <a:lstStyle/>
        <a:p>
          <a:r>
            <a:rPr lang="en-US" sz="1200" b="1" i="0" dirty="0">
              <a:latin typeface="Century Gothic" panose="020B0502020202020204" pitchFamily="34" charset="0"/>
            </a:rPr>
            <a:t>7: </a:t>
          </a:r>
          <a:r>
            <a:rPr lang="ro-RO" sz="1200" b="1" i="0" dirty="0">
              <a:latin typeface="Century Gothic" panose="020B0502020202020204" pitchFamily="34" charset="0"/>
            </a:rPr>
            <a:t>Revizuirea deciziei</a:t>
          </a:r>
          <a:endParaRPr lang="el-GR" sz="1200" b="1" dirty="0">
            <a:latin typeface="Century Gothic" panose="020B0502020202020204" pitchFamily="34" charset="0"/>
          </a:endParaRPr>
        </a:p>
      </dgm:t>
    </dgm:pt>
    <dgm:pt modelId="{3B69D965-8966-452E-88AE-2110E995BB56}" type="parTrans" cxnId="{04522A14-8205-4246-ABE2-43D6F15B9E00}">
      <dgm:prSet/>
      <dgm:spPr/>
      <dgm:t>
        <a:bodyPr/>
        <a:lstStyle/>
        <a:p>
          <a:endParaRPr lang="el-GR" sz="1200" b="1">
            <a:latin typeface="Century Gothic" panose="020B0502020202020204" pitchFamily="34" charset="0"/>
          </a:endParaRPr>
        </a:p>
      </dgm:t>
    </dgm:pt>
    <dgm:pt modelId="{FDC432D9-8C72-48F2-8F30-863CC38492B2}" type="sibTrans" cxnId="{04522A14-8205-4246-ABE2-43D6F15B9E00}">
      <dgm:prSet/>
      <dgm:spPr/>
      <dgm:t>
        <a:bodyPr/>
        <a:lstStyle/>
        <a:p>
          <a:endParaRPr lang="el-GR" sz="1200" b="1">
            <a:latin typeface="Century Gothic" panose="020B0502020202020204" pitchFamily="34" charset="0"/>
          </a:endParaRPr>
        </a:p>
      </dgm:t>
    </dgm:pt>
    <dgm:pt modelId="{3F981533-9990-4693-A4AA-A54E3A4BCB77}" type="pres">
      <dgm:prSet presAssocID="{3D05D2C5-7FCD-4AF4-98BB-0D9EE0101638}" presName="rootnode" presStyleCnt="0">
        <dgm:presLayoutVars>
          <dgm:chMax/>
          <dgm:chPref/>
          <dgm:dir/>
          <dgm:animLvl val="lvl"/>
        </dgm:presLayoutVars>
      </dgm:prSet>
      <dgm:spPr/>
    </dgm:pt>
    <dgm:pt modelId="{26ABBF46-2E26-4B76-B81B-403000A28E29}" type="pres">
      <dgm:prSet presAssocID="{02C985F2-29B1-4E11-8AE7-7BBA0185A3CD}" presName="composite" presStyleCnt="0"/>
      <dgm:spPr/>
    </dgm:pt>
    <dgm:pt modelId="{04CE4B89-2CA7-4688-A69F-B3FD26597687}" type="pres">
      <dgm:prSet presAssocID="{02C985F2-29B1-4E11-8AE7-7BBA0185A3CD}" presName="LShape" presStyleLbl="alignNode1" presStyleIdx="0" presStyleCnt="13"/>
      <dgm:spPr/>
    </dgm:pt>
    <dgm:pt modelId="{99919C91-9F33-40E5-857E-47EDA943F57D}" type="pres">
      <dgm:prSet presAssocID="{02C985F2-29B1-4E11-8AE7-7BBA0185A3CD}" presName="ParentText" presStyleLbl="revTx" presStyleIdx="0" presStyleCnt="7">
        <dgm:presLayoutVars>
          <dgm:chMax val="0"/>
          <dgm:chPref val="0"/>
          <dgm:bulletEnabled val="1"/>
        </dgm:presLayoutVars>
      </dgm:prSet>
      <dgm:spPr/>
    </dgm:pt>
    <dgm:pt modelId="{FDDAEA58-33C3-4DA5-9E2D-485AE4705F71}" type="pres">
      <dgm:prSet presAssocID="{02C985F2-29B1-4E11-8AE7-7BBA0185A3CD}" presName="Triangle" presStyleLbl="alignNode1" presStyleIdx="1" presStyleCnt="13"/>
      <dgm:spPr/>
    </dgm:pt>
    <dgm:pt modelId="{6128A1F7-6719-4E3F-B987-CF9DAA85AD18}" type="pres">
      <dgm:prSet presAssocID="{A25FF2A2-14A0-4E95-81D7-DFC4BA3AB99C}" presName="sibTrans" presStyleCnt="0"/>
      <dgm:spPr/>
    </dgm:pt>
    <dgm:pt modelId="{C5E95920-889D-4AE3-8F3B-BFCCC6AFC774}" type="pres">
      <dgm:prSet presAssocID="{A25FF2A2-14A0-4E95-81D7-DFC4BA3AB99C}" presName="space" presStyleCnt="0"/>
      <dgm:spPr/>
    </dgm:pt>
    <dgm:pt modelId="{34873B4F-934F-4422-8178-92DCE2CEABA1}" type="pres">
      <dgm:prSet presAssocID="{66EFC0B7-F218-4FD6-A384-DA2D1F09F820}" presName="composite" presStyleCnt="0"/>
      <dgm:spPr/>
    </dgm:pt>
    <dgm:pt modelId="{D0515F34-366B-41CF-AAAB-4E03030DC4A6}" type="pres">
      <dgm:prSet presAssocID="{66EFC0B7-F218-4FD6-A384-DA2D1F09F820}" presName="LShape" presStyleLbl="alignNode1" presStyleIdx="2" presStyleCnt="13"/>
      <dgm:spPr/>
    </dgm:pt>
    <dgm:pt modelId="{2B4E496A-C975-4B6E-BCFA-E78820C30BC2}" type="pres">
      <dgm:prSet presAssocID="{66EFC0B7-F218-4FD6-A384-DA2D1F09F820}" presName="ParentText" presStyleLbl="revTx" presStyleIdx="1" presStyleCnt="7" custScaleX="106963">
        <dgm:presLayoutVars>
          <dgm:chMax val="0"/>
          <dgm:chPref val="0"/>
          <dgm:bulletEnabled val="1"/>
        </dgm:presLayoutVars>
      </dgm:prSet>
      <dgm:spPr/>
    </dgm:pt>
    <dgm:pt modelId="{DF82EBC6-06FA-4601-B98A-AC7D22635942}" type="pres">
      <dgm:prSet presAssocID="{66EFC0B7-F218-4FD6-A384-DA2D1F09F820}" presName="Triangle" presStyleLbl="alignNode1" presStyleIdx="3" presStyleCnt="13"/>
      <dgm:spPr/>
    </dgm:pt>
    <dgm:pt modelId="{FE74AC04-5AC6-4060-88E3-FE40800FFDC0}" type="pres">
      <dgm:prSet presAssocID="{5DB5CAA3-0A9E-4088-B5F1-4D0323898A2D}" presName="sibTrans" presStyleCnt="0"/>
      <dgm:spPr/>
    </dgm:pt>
    <dgm:pt modelId="{85E415B6-D97F-4495-A486-7D563F2AD54D}" type="pres">
      <dgm:prSet presAssocID="{5DB5CAA3-0A9E-4088-B5F1-4D0323898A2D}" presName="space" presStyleCnt="0"/>
      <dgm:spPr/>
    </dgm:pt>
    <dgm:pt modelId="{4727D74B-7764-47E3-9901-B9BB220E3B27}" type="pres">
      <dgm:prSet presAssocID="{AC4CAFEF-CE96-4069-8AA6-BF08182040AB}" presName="composite" presStyleCnt="0"/>
      <dgm:spPr/>
    </dgm:pt>
    <dgm:pt modelId="{2631C0D8-C530-4910-84F7-806659DA26D2}" type="pres">
      <dgm:prSet presAssocID="{AC4CAFEF-CE96-4069-8AA6-BF08182040AB}" presName="LShape" presStyleLbl="alignNode1" presStyleIdx="4" presStyleCnt="13"/>
      <dgm:spPr/>
    </dgm:pt>
    <dgm:pt modelId="{DA4E4483-0E9D-48AB-9C9D-1F550696B478}" type="pres">
      <dgm:prSet presAssocID="{AC4CAFEF-CE96-4069-8AA6-BF08182040AB}" presName="ParentText" presStyleLbl="revTx" presStyleIdx="2" presStyleCnt="7" custScaleX="101182" custLinFactNeighborX="0" custLinFactNeighborY="0">
        <dgm:presLayoutVars>
          <dgm:chMax val="0"/>
          <dgm:chPref val="0"/>
          <dgm:bulletEnabled val="1"/>
        </dgm:presLayoutVars>
      </dgm:prSet>
      <dgm:spPr/>
    </dgm:pt>
    <dgm:pt modelId="{38C31C65-F0F5-442B-948F-0919CEAB9619}" type="pres">
      <dgm:prSet presAssocID="{AC4CAFEF-CE96-4069-8AA6-BF08182040AB}" presName="Triangle" presStyleLbl="alignNode1" presStyleIdx="5" presStyleCnt="13"/>
      <dgm:spPr/>
    </dgm:pt>
    <dgm:pt modelId="{E2B6308A-705D-49ED-8F65-4EB76EFA47B4}" type="pres">
      <dgm:prSet presAssocID="{2663813C-04F5-477A-ACCF-348A09EF3EF5}" presName="sibTrans" presStyleCnt="0"/>
      <dgm:spPr/>
    </dgm:pt>
    <dgm:pt modelId="{354D9E5A-D56D-4103-9AA7-6F26467B8363}" type="pres">
      <dgm:prSet presAssocID="{2663813C-04F5-477A-ACCF-348A09EF3EF5}" presName="space" presStyleCnt="0"/>
      <dgm:spPr/>
    </dgm:pt>
    <dgm:pt modelId="{251BC18E-7951-424C-B943-11CD39FBD323}" type="pres">
      <dgm:prSet presAssocID="{F677B1B1-E0FF-4C6E-9F78-F14C8AB64A7F}" presName="composite" presStyleCnt="0"/>
      <dgm:spPr/>
    </dgm:pt>
    <dgm:pt modelId="{32D6158E-3446-4FE6-B5BD-84624561ABCF}" type="pres">
      <dgm:prSet presAssocID="{F677B1B1-E0FF-4C6E-9F78-F14C8AB64A7F}" presName="LShape" presStyleLbl="alignNode1" presStyleIdx="6" presStyleCnt="13"/>
      <dgm:spPr/>
    </dgm:pt>
    <dgm:pt modelId="{3D2A0138-6464-46D6-9850-AC1434B9F950}" type="pres">
      <dgm:prSet presAssocID="{F677B1B1-E0FF-4C6E-9F78-F14C8AB64A7F}" presName="ParentText" presStyleLbl="revTx" presStyleIdx="3" presStyleCnt="7" custScaleX="100220">
        <dgm:presLayoutVars>
          <dgm:chMax val="0"/>
          <dgm:chPref val="0"/>
          <dgm:bulletEnabled val="1"/>
        </dgm:presLayoutVars>
      </dgm:prSet>
      <dgm:spPr/>
    </dgm:pt>
    <dgm:pt modelId="{20EC777F-6D21-43EA-9139-C3FA751A13D7}" type="pres">
      <dgm:prSet presAssocID="{F677B1B1-E0FF-4C6E-9F78-F14C8AB64A7F}" presName="Triangle" presStyleLbl="alignNode1" presStyleIdx="7" presStyleCnt="13"/>
      <dgm:spPr/>
    </dgm:pt>
    <dgm:pt modelId="{8FE7F1C5-5C92-47F7-A8C2-C74E9E021C8A}" type="pres">
      <dgm:prSet presAssocID="{573434D4-4496-435E-A17F-04B9390E929C}" presName="sibTrans" presStyleCnt="0"/>
      <dgm:spPr/>
    </dgm:pt>
    <dgm:pt modelId="{BC6F9503-BA82-4336-84FA-897360C4C9D6}" type="pres">
      <dgm:prSet presAssocID="{573434D4-4496-435E-A17F-04B9390E929C}" presName="space" presStyleCnt="0"/>
      <dgm:spPr/>
    </dgm:pt>
    <dgm:pt modelId="{26AAF3E9-D8AE-4E45-BF31-556A7CD40BCB}" type="pres">
      <dgm:prSet presAssocID="{1C07CD8B-2C69-4673-BA3B-E78CEB1E9AAC}" presName="composite" presStyleCnt="0"/>
      <dgm:spPr/>
    </dgm:pt>
    <dgm:pt modelId="{8228574C-A28D-4B01-9062-D5F647907A25}" type="pres">
      <dgm:prSet presAssocID="{1C07CD8B-2C69-4673-BA3B-E78CEB1E9AAC}" presName="LShape" presStyleLbl="alignNode1" presStyleIdx="8" presStyleCnt="13"/>
      <dgm:spPr/>
    </dgm:pt>
    <dgm:pt modelId="{B5AB71B6-880F-4E52-B509-39B295A569E7}" type="pres">
      <dgm:prSet presAssocID="{1C07CD8B-2C69-4673-BA3B-E78CEB1E9AAC}" presName="ParentText" presStyleLbl="revTx" presStyleIdx="4" presStyleCnt="7" custScaleX="94049">
        <dgm:presLayoutVars>
          <dgm:chMax val="0"/>
          <dgm:chPref val="0"/>
          <dgm:bulletEnabled val="1"/>
        </dgm:presLayoutVars>
      </dgm:prSet>
      <dgm:spPr/>
    </dgm:pt>
    <dgm:pt modelId="{050FCF0B-541F-41F4-9C15-B16FD438BA1D}" type="pres">
      <dgm:prSet presAssocID="{1C07CD8B-2C69-4673-BA3B-E78CEB1E9AAC}" presName="Triangle" presStyleLbl="alignNode1" presStyleIdx="9" presStyleCnt="13"/>
      <dgm:spPr/>
    </dgm:pt>
    <dgm:pt modelId="{09DEB019-19F6-4C18-B6C3-ECB865A8190D}" type="pres">
      <dgm:prSet presAssocID="{5C14DD68-1D33-4D46-B95C-114F63A20D33}" presName="sibTrans" presStyleCnt="0"/>
      <dgm:spPr/>
    </dgm:pt>
    <dgm:pt modelId="{B340E20A-2F77-4DC0-B172-3AFFB897653D}" type="pres">
      <dgm:prSet presAssocID="{5C14DD68-1D33-4D46-B95C-114F63A20D33}" presName="space" presStyleCnt="0"/>
      <dgm:spPr/>
    </dgm:pt>
    <dgm:pt modelId="{52522949-DC50-4D86-B782-9D8F99354912}" type="pres">
      <dgm:prSet presAssocID="{D47E2C1F-E73E-44AF-9E01-8A6C97469F65}" presName="composite" presStyleCnt="0"/>
      <dgm:spPr/>
    </dgm:pt>
    <dgm:pt modelId="{53A25675-A7AD-4751-A5AA-6661BF5E819D}" type="pres">
      <dgm:prSet presAssocID="{D47E2C1F-E73E-44AF-9E01-8A6C97469F65}" presName="LShape" presStyleLbl="alignNode1" presStyleIdx="10" presStyleCnt="13"/>
      <dgm:spPr/>
    </dgm:pt>
    <dgm:pt modelId="{BA5DB55C-7DDD-42C8-922C-8FF1AF56789C}" type="pres">
      <dgm:prSet presAssocID="{D47E2C1F-E73E-44AF-9E01-8A6C97469F65}" presName="ParentText" presStyleLbl="revTx" presStyleIdx="5" presStyleCnt="7">
        <dgm:presLayoutVars>
          <dgm:chMax val="0"/>
          <dgm:chPref val="0"/>
          <dgm:bulletEnabled val="1"/>
        </dgm:presLayoutVars>
      </dgm:prSet>
      <dgm:spPr/>
    </dgm:pt>
    <dgm:pt modelId="{B9B935C7-7941-46D5-95BB-1FE1E23734EA}" type="pres">
      <dgm:prSet presAssocID="{D47E2C1F-E73E-44AF-9E01-8A6C97469F65}" presName="Triangle" presStyleLbl="alignNode1" presStyleIdx="11" presStyleCnt="13"/>
      <dgm:spPr/>
    </dgm:pt>
    <dgm:pt modelId="{021BA13E-8B2E-4A32-A281-BF56F16AADA3}" type="pres">
      <dgm:prSet presAssocID="{AE4F90D7-9F21-4EFE-94B3-228465AA0A05}" presName="sibTrans" presStyleCnt="0"/>
      <dgm:spPr/>
    </dgm:pt>
    <dgm:pt modelId="{F90FB080-1658-4CA3-9F08-54F561AFE056}" type="pres">
      <dgm:prSet presAssocID="{AE4F90D7-9F21-4EFE-94B3-228465AA0A05}" presName="space" presStyleCnt="0"/>
      <dgm:spPr/>
    </dgm:pt>
    <dgm:pt modelId="{C48DC493-D526-405F-8C65-A25F02E753A3}" type="pres">
      <dgm:prSet presAssocID="{CD3B4ABB-4992-4684-A012-70248B0B85EC}" presName="composite" presStyleCnt="0"/>
      <dgm:spPr/>
    </dgm:pt>
    <dgm:pt modelId="{E40BAD7B-8257-46B8-8CE9-B89EF2F31BB1}" type="pres">
      <dgm:prSet presAssocID="{CD3B4ABB-4992-4684-A012-70248B0B85EC}" presName="LShape" presStyleLbl="alignNode1" presStyleIdx="12" presStyleCnt="13"/>
      <dgm:spPr/>
    </dgm:pt>
    <dgm:pt modelId="{1DB0FDB0-4A2A-457D-9F77-C7134879469F}" type="pres">
      <dgm:prSet presAssocID="{CD3B4ABB-4992-4684-A012-70248B0B85EC}" presName="ParentText" presStyleLbl="revTx" presStyleIdx="6" presStyleCnt="7" custScaleX="94118">
        <dgm:presLayoutVars>
          <dgm:chMax val="0"/>
          <dgm:chPref val="0"/>
          <dgm:bulletEnabled val="1"/>
        </dgm:presLayoutVars>
      </dgm:prSet>
      <dgm:spPr/>
    </dgm:pt>
  </dgm:ptLst>
  <dgm:cxnLst>
    <dgm:cxn modelId="{B37D5605-9229-4253-AA89-41FE0CB94954}" type="presOf" srcId="{02C985F2-29B1-4E11-8AE7-7BBA0185A3CD}" destId="{99919C91-9F33-40E5-857E-47EDA943F57D}" srcOrd="0" destOrd="0" presId="urn:microsoft.com/office/officeart/2009/3/layout/StepUpProcess"/>
    <dgm:cxn modelId="{04522A14-8205-4246-ABE2-43D6F15B9E00}" srcId="{3D05D2C5-7FCD-4AF4-98BB-0D9EE0101638}" destId="{CD3B4ABB-4992-4684-A012-70248B0B85EC}" srcOrd="6" destOrd="0" parTransId="{3B69D965-8966-452E-88AE-2110E995BB56}" sibTransId="{FDC432D9-8C72-48F2-8F30-863CC38492B2}"/>
    <dgm:cxn modelId="{8EEAB91A-3B37-477F-8195-2BBB6FE7EC08}" type="presOf" srcId="{D47E2C1F-E73E-44AF-9E01-8A6C97469F65}" destId="{BA5DB55C-7DDD-42C8-922C-8FF1AF56789C}" srcOrd="0" destOrd="0" presId="urn:microsoft.com/office/officeart/2009/3/layout/StepUpProcess"/>
    <dgm:cxn modelId="{F4AEF929-F4AD-4D9F-8E45-6090D3CC597C}" srcId="{3D05D2C5-7FCD-4AF4-98BB-0D9EE0101638}" destId="{66EFC0B7-F218-4FD6-A384-DA2D1F09F820}" srcOrd="1" destOrd="0" parTransId="{1243CDD3-5EFF-4BD7-B394-B07E9263601F}" sibTransId="{5DB5CAA3-0A9E-4088-B5F1-4D0323898A2D}"/>
    <dgm:cxn modelId="{CFB57743-B1F2-4AE7-B97F-5C18794AA77E}" type="presOf" srcId="{AC4CAFEF-CE96-4069-8AA6-BF08182040AB}" destId="{DA4E4483-0E9D-48AB-9C9D-1F550696B478}" srcOrd="0" destOrd="0" presId="urn:microsoft.com/office/officeart/2009/3/layout/StepUpProcess"/>
    <dgm:cxn modelId="{25C9E64B-5493-4044-B9FE-1C9929E00A21}" type="presOf" srcId="{1C07CD8B-2C69-4673-BA3B-E78CEB1E9AAC}" destId="{B5AB71B6-880F-4E52-B509-39B295A569E7}" srcOrd="0" destOrd="0" presId="urn:microsoft.com/office/officeart/2009/3/layout/StepUpProcess"/>
    <dgm:cxn modelId="{940CBF93-AFCF-4A68-A4FC-075E5709DB4D}" type="presOf" srcId="{3D05D2C5-7FCD-4AF4-98BB-0D9EE0101638}" destId="{3F981533-9990-4693-A4AA-A54E3A4BCB77}" srcOrd="0" destOrd="0" presId="urn:microsoft.com/office/officeart/2009/3/layout/StepUpProcess"/>
    <dgm:cxn modelId="{F0055296-E4C2-4500-AF81-20747B550344}" srcId="{3D05D2C5-7FCD-4AF4-98BB-0D9EE0101638}" destId="{02C985F2-29B1-4E11-8AE7-7BBA0185A3CD}" srcOrd="0" destOrd="0" parTransId="{2ABE5789-7D49-4956-9132-06D37331378C}" sibTransId="{A25FF2A2-14A0-4E95-81D7-DFC4BA3AB99C}"/>
    <dgm:cxn modelId="{D50A539B-B532-4DA5-998D-5E8901CD200C}" type="presOf" srcId="{F677B1B1-E0FF-4C6E-9F78-F14C8AB64A7F}" destId="{3D2A0138-6464-46D6-9850-AC1434B9F950}" srcOrd="0" destOrd="0" presId="urn:microsoft.com/office/officeart/2009/3/layout/StepUpProcess"/>
    <dgm:cxn modelId="{9799BCA0-FD44-4EBE-ABD3-EC47313E94F2}" srcId="{3D05D2C5-7FCD-4AF4-98BB-0D9EE0101638}" destId="{F677B1B1-E0FF-4C6E-9F78-F14C8AB64A7F}" srcOrd="3" destOrd="0" parTransId="{612799BA-AAB7-4665-A2DF-8FD91A08A4E8}" sibTransId="{573434D4-4496-435E-A17F-04B9390E929C}"/>
    <dgm:cxn modelId="{E1C948BD-C6E6-4949-8977-2AF81E7CBBE9}" srcId="{3D05D2C5-7FCD-4AF4-98BB-0D9EE0101638}" destId="{D47E2C1F-E73E-44AF-9E01-8A6C97469F65}" srcOrd="5" destOrd="0" parTransId="{B99C3CDB-B6F4-4553-8E16-F7E23AB3F3EA}" sibTransId="{AE4F90D7-9F21-4EFE-94B3-228465AA0A05}"/>
    <dgm:cxn modelId="{EFDD28C0-DD99-43B2-949A-248D9AC5F7C6}" srcId="{3D05D2C5-7FCD-4AF4-98BB-0D9EE0101638}" destId="{1C07CD8B-2C69-4673-BA3B-E78CEB1E9AAC}" srcOrd="4" destOrd="0" parTransId="{A05753F6-7E9E-4806-ABFE-4AAEB2EB07F5}" sibTransId="{5C14DD68-1D33-4D46-B95C-114F63A20D33}"/>
    <dgm:cxn modelId="{4457B4C8-D765-4565-B8EC-FDA0CC5254DD}" type="presOf" srcId="{CD3B4ABB-4992-4684-A012-70248B0B85EC}" destId="{1DB0FDB0-4A2A-457D-9F77-C7134879469F}" srcOrd="0" destOrd="0" presId="urn:microsoft.com/office/officeart/2009/3/layout/StepUpProcess"/>
    <dgm:cxn modelId="{7BEC56D6-B5C5-45A7-9969-95F75DFE7D9B}" srcId="{3D05D2C5-7FCD-4AF4-98BB-0D9EE0101638}" destId="{AC4CAFEF-CE96-4069-8AA6-BF08182040AB}" srcOrd="2" destOrd="0" parTransId="{4DCE088F-0C0D-42E6-BD06-EFF492746D28}" sibTransId="{2663813C-04F5-477A-ACCF-348A09EF3EF5}"/>
    <dgm:cxn modelId="{006FF9FF-755E-4ACE-AB2D-DC7965909D15}" type="presOf" srcId="{66EFC0B7-F218-4FD6-A384-DA2D1F09F820}" destId="{2B4E496A-C975-4B6E-BCFA-E78820C30BC2}" srcOrd="0" destOrd="0" presId="urn:microsoft.com/office/officeart/2009/3/layout/StepUpProcess"/>
    <dgm:cxn modelId="{188320DC-660D-429F-852F-D1BC0A48BE4D}" type="presParOf" srcId="{3F981533-9990-4693-A4AA-A54E3A4BCB77}" destId="{26ABBF46-2E26-4B76-B81B-403000A28E29}" srcOrd="0" destOrd="0" presId="urn:microsoft.com/office/officeart/2009/3/layout/StepUpProcess"/>
    <dgm:cxn modelId="{78424237-B842-46AB-B046-531DFDA4EFD8}" type="presParOf" srcId="{26ABBF46-2E26-4B76-B81B-403000A28E29}" destId="{04CE4B89-2CA7-4688-A69F-B3FD26597687}" srcOrd="0" destOrd="0" presId="urn:microsoft.com/office/officeart/2009/3/layout/StepUpProcess"/>
    <dgm:cxn modelId="{07FDE040-99BB-4059-93F8-D138342D44BC}" type="presParOf" srcId="{26ABBF46-2E26-4B76-B81B-403000A28E29}" destId="{99919C91-9F33-40E5-857E-47EDA943F57D}" srcOrd="1" destOrd="0" presId="urn:microsoft.com/office/officeart/2009/3/layout/StepUpProcess"/>
    <dgm:cxn modelId="{2FBD027B-79A2-4B56-9F82-65994CE69A29}" type="presParOf" srcId="{26ABBF46-2E26-4B76-B81B-403000A28E29}" destId="{FDDAEA58-33C3-4DA5-9E2D-485AE4705F71}" srcOrd="2" destOrd="0" presId="urn:microsoft.com/office/officeart/2009/3/layout/StepUpProcess"/>
    <dgm:cxn modelId="{47B362A3-1AC7-42FD-8108-EECFE0254402}" type="presParOf" srcId="{3F981533-9990-4693-A4AA-A54E3A4BCB77}" destId="{6128A1F7-6719-4E3F-B987-CF9DAA85AD18}" srcOrd="1" destOrd="0" presId="urn:microsoft.com/office/officeart/2009/3/layout/StepUpProcess"/>
    <dgm:cxn modelId="{2E3BB4E0-D185-488E-931D-798D5731FAE4}" type="presParOf" srcId="{6128A1F7-6719-4E3F-B987-CF9DAA85AD18}" destId="{C5E95920-889D-4AE3-8F3B-BFCCC6AFC774}" srcOrd="0" destOrd="0" presId="urn:microsoft.com/office/officeart/2009/3/layout/StepUpProcess"/>
    <dgm:cxn modelId="{255F39E3-5128-4CDC-B390-032D8D65D086}" type="presParOf" srcId="{3F981533-9990-4693-A4AA-A54E3A4BCB77}" destId="{34873B4F-934F-4422-8178-92DCE2CEABA1}" srcOrd="2" destOrd="0" presId="urn:microsoft.com/office/officeart/2009/3/layout/StepUpProcess"/>
    <dgm:cxn modelId="{D4CE9568-B7EB-4D85-90CD-329F890813E6}" type="presParOf" srcId="{34873B4F-934F-4422-8178-92DCE2CEABA1}" destId="{D0515F34-366B-41CF-AAAB-4E03030DC4A6}" srcOrd="0" destOrd="0" presId="urn:microsoft.com/office/officeart/2009/3/layout/StepUpProcess"/>
    <dgm:cxn modelId="{EDAB719E-9539-4EDB-974F-3DA26EEF8D3A}" type="presParOf" srcId="{34873B4F-934F-4422-8178-92DCE2CEABA1}" destId="{2B4E496A-C975-4B6E-BCFA-E78820C30BC2}" srcOrd="1" destOrd="0" presId="urn:microsoft.com/office/officeart/2009/3/layout/StepUpProcess"/>
    <dgm:cxn modelId="{693AE0DB-E0C4-402B-AB36-2F9637FBBA9D}" type="presParOf" srcId="{34873B4F-934F-4422-8178-92DCE2CEABA1}" destId="{DF82EBC6-06FA-4601-B98A-AC7D22635942}" srcOrd="2" destOrd="0" presId="urn:microsoft.com/office/officeart/2009/3/layout/StepUpProcess"/>
    <dgm:cxn modelId="{95EEB22F-D82F-4B54-9BE4-EC05A055F713}" type="presParOf" srcId="{3F981533-9990-4693-A4AA-A54E3A4BCB77}" destId="{FE74AC04-5AC6-4060-88E3-FE40800FFDC0}" srcOrd="3" destOrd="0" presId="urn:microsoft.com/office/officeart/2009/3/layout/StepUpProcess"/>
    <dgm:cxn modelId="{81A5AF8D-6424-4CBA-AE3C-32C1A40ED35E}" type="presParOf" srcId="{FE74AC04-5AC6-4060-88E3-FE40800FFDC0}" destId="{85E415B6-D97F-4495-A486-7D563F2AD54D}" srcOrd="0" destOrd="0" presId="urn:microsoft.com/office/officeart/2009/3/layout/StepUpProcess"/>
    <dgm:cxn modelId="{C7E7DFC0-6D50-40D3-B54F-05BA15072563}" type="presParOf" srcId="{3F981533-9990-4693-A4AA-A54E3A4BCB77}" destId="{4727D74B-7764-47E3-9901-B9BB220E3B27}" srcOrd="4" destOrd="0" presId="urn:microsoft.com/office/officeart/2009/3/layout/StepUpProcess"/>
    <dgm:cxn modelId="{307D2681-54A9-4DF4-8268-2B713B90CD02}" type="presParOf" srcId="{4727D74B-7764-47E3-9901-B9BB220E3B27}" destId="{2631C0D8-C530-4910-84F7-806659DA26D2}" srcOrd="0" destOrd="0" presId="urn:microsoft.com/office/officeart/2009/3/layout/StepUpProcess"/>
    <dgm:cxn modelId="{C46AB40A-C32C-45F3-9830-3B0B6DCA61C5}" type="presParOf" srcId="{4727D74B-7764-47E3-9901-B9BB220E3B27}" destId="{DA4E4483-0E9D-48AB-9C9D-1F550696B478}" srcOrd="1" destOrd="0" presId="urn:microsoft.com/office/officeart/2009/3/layout/StepUpProcess"/>
    <dgm:cxn modelId="{97B2B104-E22D-4625-9695-CAB5DC094857}" type="presParOf" srcId="{4727D74B-7764-47E3-9901-B9BB220E3B27}" destId="{38C31C65-F0F5-442B-948F-0919CEAB9619}" srcOrd="2" destOrd="0" presId="urn:microsoft.com/office/officeart/2009/3/layout/StepUpProcess"/>
    <dgm:cxn modelId="{C5E461FC-A2A0-4AB7-A6A7-F3E33BD87184}" type="presParOf" srcId="{3F981533-9990-4693-A4AA-A54E3A4BCB77}" destId="{E2B6308A-705D-49ED-8F65-4EB76EFA47B4}" srcOrd="5" destOrd="0" presId="urn:microsoft.com/office/officeart/2009/3/layout/StepUpProcess"/>
    <dgm:cxn modelId="{AD42C6A7-5D22-460B-A813-B31D46BC73B9}" type="presParOf" srcId="{E2B6308A-705D-49ED-8F65-4EB76EFA47B4}" destId="{354D9E5A-D56D-4103-9AA7-6F26467B8363}" srcOrd="0" destOrd="0" presId="urn:microsoft.com/office/officeart/2009/3/layout/StepUpProcess"/>
    <dgm:cxn modelId="{AC9D5090-6F9A-4202-B50F-9178CD1871A2}" type="presParOf" srcId="{3F981533-9990-4693-A4AA-A54E3A4BCB77}" destId="{251BC18E-7951-424C-B943-11CD39FBD323}" srcOrd="6" destOrd="0" presId="urn:microsoft.com/office/officeart/2009/3/layout/StepUpProcess"/>
    <dgm:cxn modelId="{3A08D3F3-6DD0-4C0C-822B-A52BE838EF6E}" type="presParOf" srcId="{251BC18E-7951-424C-B943-11CD39FBD323}" destId="{32D6158E-3446-4FE6-B5BD-84624561ABCF}" srcOrd="0" destOrd="0" presId="urn:microsoft.com/office/officeart/2009/3/layout/StepUpProcess"/>
    <dgm:cxn modelId="{3A5046AF-BEFA-4590-B67E-8352D4EDBE92}" type="presParOf" srcId="{251BC18E-7951-424C-B943-11CD39FBD323}" destId="{3D2A0138-6464-46D6-9850-AC1434B9F950}" srcOrd="1" destOrd="0" presId="urn:microsoft.com/office/officeart/2009/3/layout/StepUpProcess"/>
    <dgm:cxn modelId="{696458D5-CD06-4F37-B1F3-B750DE0037A2}" type="presParOf" srcId="{251BC18E-7951-424C-B943-11CD39FBD323}" destId="{20EC777F-6D21-43EA-9139-C3FA751A13D7}" srcOrd="2" destOrd="0" presId="urn:microsoft.com/office/officeart/2009/3/layout/StepUpProcess"/>
    <dgm:cxn modelId="{9A71D978-DDBE-46CE-8251-E7ABF24BF708}" type="presParOf" srcId="{3F981533-9990-4693-A4AA-A54E3A4BCB77}" destId="{8FE7F1C5-5C92-47F7-A8C2-C74E9E021C8A}" srcOrd="7" destOrd="0" presId="urn:microsoft.com/office/officeart/2009/3/layout/StepUpProcess"/>
    <dgm:cxn modelId="{F0B10560-6EB3-4035-92C5-B3AC35C8A517}" type="presParOf" srcId="{8FE7F1C5-5C92-47F7-A8C2-C74E9E021C8A}" destId="{BC6F9503-BA82-4336-84FA-897360C4C9D6}" srcOrd="0" destOrd="0" presId="urn:microsoft.com/office/officeart/2009/3/layout/StepUpProcess"/>
    <dgm:cxn modelId="{B39A5EB5-4EC9-48F5-A606-E283D74B1207}" type="presParOf" srcId="{3F981533-9990-4693-A4AA-A54E3A4BCB77}" destId="{26AAF3E9-D8AE-4E45-BF31-556A7CD40BCB}" srcOrd="8" destOrd="0" presId="urn:microsoft.com/office/officeart/2009/3/layout/StepUpProcess"/>
    <dgm:cxn modelId="{D821D127-F800-4AA0-9839-34F2DFBA1750}" type="presParOf" srcId="{26AAF3E9-D8AE-4E45-BF31-556A7CD40BCB}" destId="{8228574C-A28D-4B01-9062-D5F647907A25}" srcOrd="0" destOrd="0" presId="urn:microsoft.com/office/officeart/2009/3/layout/StepUpProcess"/>
    <dgm:cxn modelId="{17BF7C54-6249-44DE-9195-5649E6D8AD9F}" type="presParOf" srcId="{26AAF3E9-D8AE-4E45-BF31-556A7CD40BCB}" destId="{B5AB71B6-880F-4E52-B509-39B295A569E7}" srcOrd="1" destOrd="0" presId="urn:microsoft.com/office/officeart/2009/3/layout/StepUpProcess"/>
    <dgm:cxn modelId="{1A724E60-C0E3-4062-8731-C3A1A964E4AD}" type="presParOf" srcId="{26AAF3E9-D8AE-4E45-BF31-556A7CD40BCB}" destId="{050FCF0B-541F-41F4-9C15-B16FD438BA1D}" srcOrd="2" destOrd="0" presId="urn:microsoft.com/office/officeart/2009/3/layout/StepUpProcess"/>
    <dgm:cxn modelId="{403E1B43-BA02-4E16-90BD-EF588F761673}" type="presParOf" srcId="{3F981533-9990-4693-A4AA-A54E3A4BCB77}" destId="{09DEB019-19F6-4C18-B6C3-ECB865A8190D}" srcOrd="9" destOrd="0" presId="urn:microsoft.com/office/officeart/2009/3/layout/StepUpProcess"/>
    <dgm:cxn modelId="{D68ABDE1-FD21-4166-B392-F9824B1C729D}" type="presParOf" srcId="{09DEB019-19F6-4C18-B6C3-ECB865A8190D}" destId="{B340E20A-2F77-4DC0-B172-3AFFB897653D}" srcOrd="0" destOrd="0" presId="urn:microsoft.com/office/officeart/2009/3/layout/StepUpProcess"/>
    <dgm:cxn modelId="{306375BB-F324-4801-BB43-19BB7107132D}" type="presParOf" srcId="{3F981533-9990-4693-A4AA-A54E3A4BCB77}" destId="{52522949-DC50-4D86-B782-9D8F99354912}" srcOrd="10" destOrd="0" presId="urn:microsoft.com/office/officeart/2009/3/layout/StepUpProcess"/>
    <dgm:cxn modelId="{E53BD04E-99ED-471F-83F1-AC214D672744}" type="presParOf" srcId="{52522949-DC50-4D86-B782-9D8F99354912}" destId="{53A25675-A7AD-4751-A5AA-6661BF5E819D}" srcOrd="0" destOrd="0" presId="urn:microsoft.com/office/officeart/2009/3/layout/StepUpProcess"/>
    <dgm:cxn modelId="{7AD68E01-CDE8-4311-8FE2-DD7A1547D080}" type="presParOf" srcId="{52522949-DC50-4D86-B782-9D8F99354912}" destId="{BA5DB55C-7DDD-42C8-922C-8FF1AF56789C}" srcOrd="1" destOrd="0" presId="urn:microsoft.com/office/officeart/2009/3/layout/StepUpProcess"/>
    <dgm:cxn modelId="{F3619A74-F33D-4B84-9E10-F307C4C6957B}" type="presParOf" srcId="{52522949-DC50-4D86-B782-9D8F99354912}" destId="{B9B935C7-7941-46D5-95BB-1FE1E23734EA}" srcOrd="2" destOrd="0" presId="urn:microsoft.com/office/officeart/2009/3/layout/StepUpProcess"/>
    <dgm:cxn modelId="{2EB2097E-6E35-4575-ADA1-C2991E1B8B22}" type="presParOf" srcId="{3F981533-9990-4693-A4AA-A54E3A4BCB77}" destId="{021BA13E-8B2E-4A32-A281-BF56F16AADA3}" srcOrd="11" destOrd="0" presId="urn:microsoft.com/office/officeart/2009/3/layout/StepUpProcess"/>
    <dgm:cxn modelId="{24F07BBA-DE33-4D34-9C09-2EA73D3849AD}" type="presParOf" srcId="{021BA13E-8B2E-4A32-A281-BF56F16AADA3}" destId="{F90FB080-1658-4CA3-9F08-54F561AFE056}" srcOrd="0" destOrd="0" presId="urn:microsoft.com/office/officeart/2009/3/layout/StepUpProcess"/>
    <dgm:cxn modelId="{656B484F-00EC-409D-8695-7439189D8297}" type="presParOf" srcId="{3F981533-9990-4693-A4AA-A54E3A4BCB77}" destId="{C48DC493-D526-405F-8C65-A25F02E753A3}" srcOrd="12" destOrd="0" presId="urn:microsoft.com/office/officeart/2009/3/layout/StepUpProcess"/>
    <dgm:cxn modelId="{E4769688-2883-48EE-ACB6-AA6960CF37B5}" type="presParOf" srcId="{C48DC493-D526-405F-8C65-A25F02E753A3}" destId="{E40BAD7B-8257-46B8-8CE9-B89EF2F31BB1}" srcOrd="0" destOrd="0" presId="urn:microsoft.com/office/officeart/2009/3/layout/StepUpProcess"/>
    <dgm:cxn modelId="{3232D3AF-823C-49B6-A38F-EAC1565B6EA1}" type="presParOf" srcId="{C48DC493-D526-405F-8C65-A25F02E753A3}" destId="{1DB0FDB0-4A2A-457D-9F77-C7134879469F}"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1C7BA0-6E82-4C1D-A692-72307867210E}" type="doc">
      <dgm:prSet loTypeId="urn:microsoft.com/office/officeart/2005/8/layout/radial1" loCatId="cycle" qsTypeId="urn:microsoft.com/office/officeart/2005/8/quickstyle/simple1" qsCatId="simple" csTypeId="urn:microsoft.com/office/officeart/2005/8/colors/accent6_1" csCatId="accent6" phldr="1"/>
      <dgm:spPr/>
      <dgm:t>
        <a:bodyPr/>
        <a:lstStyle/>
        <a:p>
          <a:endParaRPr lang="el-GR"/>
        </a:p>
      </dgm:t>
    </dgm:pt>
    <dgm:pt modelId="{5965B0F5-7AF8-4C29-8ACA-AE05C882BDFC}">
      <dgm:prSet phldrT="[Κείμενο]" custT="1"/>
      <dgm:spPr/>
      <dgm:t>
        <a:bodyPr/>
        <a:lstStyle/>
        <a:p>
          <a:pPr algn="ctr"/>
          <a:r>
            <a:rPr lang="ro-RO" sz="1100" dirty="0">
              <a:latin typeface="Century Gothic" panose="020B0502020202020204" pitchFamily="34" charset="0"/>
            </a:rPr>
            <a:t>Ce fel de factor de decizie ești</a:t>
          </a:r>
          <a:r>
            <a:rPr lang="en-US" sz="1100" dirty="0">
              <a:latin typeface="Century Gothic" panose="020B0502020202020204" pitchFamily="34" charset="0"/>
            </a:rPr>
            <a:t>?</a:t>
          </a:r>
          <a:endParaRPr lang="el-GR" sz="1100" dirty="0">
            <a:latin typeface="Century Gothic" panose="020B0502020202020204" pitchFamily="34" charset="0"/>
          </a:endParaRPr>
        </a:p>
      </dgm:t>
    </dgm:pt>
    <dgm:pt modelId="{E5741EBB-DF7A-47C6-A78D-96DF29820DC0}" type="parTrans" cxnId="{192586F2-3EF2-487E-8F2C-F651C5BBFB07}">
      <dgm:prSet/>
      <dgm:spPr/>
      <dgm:t>
        <a:bodyPr/>
        <a:lstStyle/>
        <a:p>
          <a:pPr algn="ctr"/>
          <a:endParaRPr lang="el-GR" sz="1100">
            <a:latin typeface="Century Gothic" panose="020B0502020202020204" pitchFamily="34" charset="0"/>
          </a:endParaRPr>
        </a:p>
      </dgm:t>
    </dgm:pt>
    <dgm:pt modelId="{2D9F52DD-C8A5-4180-A808-10CA063EC5B4}" type="sibTrans" cxnId="{192586F2-3EF2-487E-8F2C-F651C5BBFB07}">
      <dgm:prSet/>
      <dgm:spPr/>
      <dgm:t>
        <a:bodyPr/>
        <a:lstStyle/>
        <a:p>
          <a:pPr algn="ctr"/>
          <a:endParaRPr lang="el-GR" sz="1100">
            <a:latin typeface="Century Gothic" panose="020B0502020202020204" pitchFamily="34" charset="0"/>
          </a:endParaRPr>
        </a:p>
      </dgm:t>
    </dgm:pt>
    <dgm:pt modelId="{9598DAB5-2770-442B-9BC9-0244D652CDAD}">
      <dgm:prSet phldrT="[Κείμενο]" custT="1"/>
      <dgm:spPr/>
      <dgm:t>
        <a:bodyPr/>
        <a:lstStyle/>
        <a:p>
          <a:pPr algn="ctr"/>
          <a:r>
            <a:rPr lang="ro-RO" sz="1100" dirty="0">
              <a:latin typeface="Century Gothic" panose="020B0502020202020204" pitchFamily="34" charset="0"/>
            </a:rPr>
            <a:t>Rapid</a:t>
          </a:r>
          <a:endParaRPr lang="el-GR" sz="1100" dirty="0">
            <a:latin typeface="Century Gothic" panose="020B0502020202020204" pitchFamily="34" charset="0"/>
          </a:endParaRPr>
        </a:p>
      </dgm:t>
    </dgm:pt>
    <dgm:pt modelId="{3EEA1B8A-0AA5-49D0-9B5C-F9AE307402CF}" type="parTrans" cxnId="{4107D86A-42B3-400E-99C6-D5195706E81B}">
      <dgm:prSet custT="1"/>
      <dgm:spPr/>
      <dgm:t>
        <a:bodyPr/>
        <a:lstStyle/>
        <a:p>
          <a:pPr algn="ctr"/>
          <a:endParaRPr lang="el-GR" sz="1100">
            <a:latin typeface="Century Gothic" panose="020B0502020202020204" pitchFamily="34" charset="0"/>
          </a:endParaRPr>
        </a:p>
      </dgm:t>
    </dgm:pt>
    <dgm:pt modelId="{D2A49EA1-5D1D-4283-B4AA-31F86C2CAE0A}" type="sibTrans" cxnId="{4107D86A-42B3-400E-99C6-D5195706E81B}">
      <dgm:prSet/>
      <dgm:spPr/>
      <dgm:t>
        <a:bodyPr/>
        <a:lstStyle/>
        <a:p>
          <a:pPr algn="ctr"/>
          <a:endParaRPr lang="el-GR" sz="1100">
            <a:latin typeface="Century Gothic" panose="020B0502020202020204" pitchFamily="34" charset="0"/>
          </a:endParaRPr>
        </a:p>
      </dgm:t>
    </dgm:pt>
    <dgm:pt modelId="{1A097739-6D09-418C-B682-BC155F8090B6}">
      <dgm:prSet phldrT="[Κείμενο]" custT="1"/>
      <dgm:spPr/>
      <dgm:t>
        <a:bodyPr/>
        <a:lstStyle/>
        <a:p>
          <a:pPr algn="ctr"/>
          <a:r>
            <a:rPr lang="ro-RO" sz="1100" noProof="0" dirty="0" err="1">
              <a:latin typeface="Century Gothic" panose="020B0502020202020204" pitchFamily="34" charset="0"/>
            </a:rPr>
            <a:t>Procrasti-nator</a:t>
          </a:r>
          <a:endParaRPr lang="ro-RO" sz="1100" noProof="0" dirty="0">
            <a:latin typeface="Century Gothic" panose="020B0502020202020204" pitchFamily="34" charset="0"/>
          </a:endParaRPr>
        </a:p>
      </dgm:t>
    </dgm:pt>
    <dgm:pt modelId="{BADAFA25-B47B-4B19-90B9-0DF60CD289D7}" type="parTrans" cxnId="{2EDAC3A7-8853-4C39-A4A4-8D73D3C54A95}">
      <dgm:prSet custT="1"/>
      <dgm:spPr/>
      <dgm:t>
        <a:bodyPr/>
        <a:lstStyle/>
        <a:p>
          <a:pPr algn="ctr"/>
          <a:endParaRPr lang="el-GR" sz="1100">
            <a:latin typeface="Century Gothic" panose="020B0502020202020204" pitchFamily="34" charset="0"/>
          </a:endParaRPr>
        </a:p>
      </dgm:t>
    </dgm:pt>
    <dgm:pt modelId="{C222680E-DA0C-400F-9325-25752CD534F0}" type="sibTrans" cxnId="{2EDAC3A7-8853-4C39-A4A4-8D73D3C54A95}">
      <dgm:prSet/>
      <dgm:spPr/>
      <dgm:t>
        <a:bodyPr/>
        <a:lstStyle/>
        <a:p>
          <a:pPr algn="ctr"/>
          <a:endParaRPr lang="el-GR" sz="1100">
            <a:latin typeface="Century Gothic" panose="020B0502020202020204" pitchFamily="34" charset="0"/>
          </a:endParaRPr>
        </a:p>
      </dgm:t>
    </dgm:pt>
    <dgm:pt modelId="{51D302BC-2F28-4FCA-A2C9-374BD8239677}">
      <dgm:prSet phldrT="[Κείμενο]" custT="1"/>
      <dgm:spPr/>
      <dgm:t>
        <a:bodyPr/>
        <a:lstStyle/>
        <a:p>
          <a:pPr algn="ctr"/>
          <a:r>
            <a:rPr lang="ro-RO" sz="1100" noProof="0" dirty="0" err="1">
              <a:latin typeface="Century Gothic" panose="020B0502020202020204" pitchFamily="34" charset="0"/>
            </a:rPr>
            <a:t>Necon-vențional</a:t>
          </a:r>
          <a:endParaRPr lang="ro-RO" sz="1100" noProof="0" dirty="0">
            <a:latin typeface="Century Gothic" panose="020B0502020202020204" pitchFamily="34" charset="0"/>
          </a:endParaRPr>
        </a:p>
      </dgm:t>
    </dgm:pt>
    <dgm:pt modelId="{10BFA928-FD02-4A6C-B7E2-B12825F73DFA}" type="parTrans" cxnId="{741B385E-FAE6-4BFB-96FB-FCEB36442827}">
      <dgm:prSet custT="1"/>
      <dgm:spPr/>
      <dgm:t>
        <a:bodyPr/>
        <a:lstStyle/>
        <a:p>
          <a:pPr algn="ctr"/>
          <a:endParaRPr lang="el-GR" sz="1100">
            <a:latin typeface="Century Gothic" panose="020B0502020202020204" pitchFamily="34" charset="0"/>
          </a:endParaRPr>
        </a:p>
      </dgm:t>
    </dgm:pt>
    <dgm:pt modelId="{6977011B-D1A8-4923-B67D-33C2ECBED3F5}" type="sibTrans" cxnId="{741B385E-FAE6-4BFB-96FB-FCEB36442827}">
      <dgm:prSet/>
      <dgm:spPr/>
      <dgm:t>
        <a:bodyPr/>
        <a:lstStyle/>
        <a:p>
          <a:pPr algn="ctr"/>
          <a:endParaRPr lang="el-GR" sz="1100">
            <a:latin typeface="Century Gothic" panose="020B0502020202020204" pitchFamily="34" charset="0"/>
          </a:endParaRPr>
        </a:p>
      </dgm:t>
    </dgm:pt>
    <dgm:pt modelId="{17EC3724-E0E8-4430-A1A6-1B21FEC1ADC7}">
      <dgm:prSet phldrT="[Κείμενο]" custT="1"/>
      <dgm:spPr/>
      <dgm:t>
        <a:bodyPr/>
        <a:lstStyle/>
        <a:p>
          <a:pPr algn="ctr"/>
          <a:r>
            <a:rPr lang="ro-RO" sz="1100" dirty="0">
              <a:latin typeface="Century Gothic" panose="020B0502020202020204" pitchFamily="34" charset="0"/>
            </a:rPr>
            <a:t>Vrea să facă pe plac altora</a:t>
          </a:r>
          <a:endParaRPr lang="el-GR" sz="1100" dirty="0">
            <a:latin typeface="Century Gothic" panose="020B0502020202020204" pitchFamily="34" charset="0"/>
          </a:endParaRPr>
        </a:p>
      </dgm:t>
    </dgm:pt>
    <dgm:pt modelId="{288225CC-E263-4734-B8CE-E9FB6BB16A88}" type="parTrans" cxnId="{80AB23AA-84D7-41E8-BA41-59E6197CF80E}">
      <dgm:prSet custT="1"/>
      <dgm:spPr/>
      <dgm:t>
        <a:bodyPr/>
        <a:lstStyle/>
        <a:p>
          <a:pPr algn="ctr"/>
          <a:endParaRPr lang="el-GR" sz="1100">
            <a:latin typeface="Century Gothic" panose="020B0502020202020204" pitchFamily="34" charset="0"/>
          </a:endParaRPr>
        </a:p>
      </dgm:t>
    </dgm:pt>
    <dgm:pt modelId="{515CB6D2-0085-4CB8-8163-B0C56D912A5E}" type="sibTrans" cxnId="{80AB23AA-84D7-41E8-BA41-59E6197CF80E}">
      <dgm:prSet/>
      <dgm:spPr/>
      <dgm:t>
        <a:bodyPr/>
        <a:lstStyle/>
        <a:p>
          <a:pPr algn="ctr"/>
          <a:endParaRPr lang="el-GR" sz="1100">
            <a:latin typeface="Century Gothic" panose="020B0502020202020204" pitchFamily="34" charset="0"/>
          </a:endParaRPr>
        </a:p>
      </dgm:t>
    </dgm:pt>
    <dgm:pt modelId="{CF15DE1C-074D-41B7-AD87-EE79BB49E9E1}">
      <dgm:prSet custT="1"/>
      <dgm:spPr/>
      <dgm:t>
        <a:bodyPr/>
        <a:lstStyle/>
        <a:p>
          <a:pPr algn="ctr"/>
          <a:r>
            <a:rPr lang="ro-RO" sz="1100" dirty="0">
              <a:latin typeface="Century Gothic" panose="020B0502020202020204" pitchFamily="34" charset="0"/>
            </a:rPr>
            <a:t>Urăște riscurile</a:t>
          </a:r>
          <a:endParaRPr lang="el-GR" sz="1100" dirty="0">
            <a:latin typeface="Century Gothic" panose="020B0502020202020204" pitchFamily="34" charset="0"/>
          </a:endParaRPr>
        </a:p>
      </dgm:t>
    </dgm:pt>
    <dgm:pt modelId="{C49DF382-1284-4C17-88D1-D8582DB69E0B}" type="parTrans" cxnId="{72EAFA52-45C0-4D8F-991B-9280A0B7F19C}">
      <dgm:prSet custT="1"/>
      <dgm:spPr/>
      <dgm:t>
        <a:bodyPr/>
        <a:lstStyle/>
        <a:p>
          <a:pPr algn="ctr"/>
          <a:endParaRPr lang="el-GR" sz="1100">
            <a:latin typeface="Century Gothic" panose="020B0502020202020204" pitchFamily="34" charset="0"/>
          </a:endParaRPr>
        </a:p>
      </dgm:t>
    </dgm:pt>
    <dgm:pt modelId="{33B07CC5-3585-4A4B-931A-0134569874B2}" type="sibTrans" cxnId="{72EAFA52-45C0-4D8F-991B-9280A0B7F19C}">
      <dgm:prSet/>
      <dgm:spPr/>
      <dgm:t>
        <a:bodyPr/>
        <a:lstStyle/>
        <a:p>
          <a:pPr algn="ctr"/>
          <a:endParaRPr lang="el-GR" sz="1100">
            <a:latin typeface="Century Gothic" panose="020B0502020202020204" pitchFamily="34" charset="0"/>
          </a:endParaRPr>
        </a:p>
      </dgm:t>
    </dgm:pt>
    <dgm:pt modelId="{E9FE8C8F-CE14-44BC-BC26-1989AE8C7C25}">
      <dgm:prSet custT="1"/>
      <dgm:spPr/>
      <dgm:t>
        <a:bodyPr/>
        <a:lstStyle/>
        <a:p>
          <a:pPr algn="ctr"/>
          <a:r>
            <a:rPr lang="ro-RO" sz="1100" dirty="0">
              <a:latin typeface="Century Gothic" panose="020B0502020202020204" pitchFamily="34" charset="0"/>
            </a:rPr>
            <a:t>Precaut</a:t>
          </a:r>
          <a:endParaRPr lang="el-GR" sz="1100" dirty="0">
            <a:latin typeface="Century Gothic" panose="020B0502020202020204" pitchFamily="34" charset="0"/>
          </a:endParaRPr>
        </a:p>
      </dgm:t>
    </dgm:pt>
    <dgm:pt modelId="{F3059148-93AD-4D8B-A171-D705268BB158}" type="parTrans" cxnId="{1A101716-C327-482E-948D-D0AD207B5FDA}">
      <dgm:prSet custT="1"/>
      <dgm:spPr/>
      <dgm:t>
        <a:bodyPr/>
        <a:lstStyle/>
        <a:p>
          <a:pPr algn="ctr"/>
          <a:endParaRPr lang="el-GR" sz="1100">
            <a:latin typeface="Century Gothic" panose="020B0502020202020204" pitchFamily="34" charset="0"/>
          </a:endParaRPr>
        </a:p>
      </dgm:t>
    </dgm:pt>
    <dgm:pt modelId="{4FC5D1C4-C5FA-4DC3-801B-FE66862EA935}" type="sibTrans" cxnId="{1A101716-C327-482E-948D-D0AD207B5FDA}">
      <dgm:prSet/>
      <dgm:spPr/>
      <dgm:t>
        <a:bodyPr/>
        <a:lstStyle/>
        <a:p>
          <a:pPr algn="ctr"/>
          <a:endParaRPr lang="el-GR" sz="1100">
            <a:latin typeface="Century Gothic" panose="020B0502020202020204" pitchFamily="34" charset="0"/>
          </a:endParaRPr>
        </a:p>
      </dgm:t>
    </dgm:pt>
    <dgm:pt modelId="{D4BA776C-7C81-4A9E-825D-DDD855944AC2}">
      <dgm:prSet custT="1"/>
      <dgm:spPr/>
      <dgm:t>
        <a:bodyPr/>
        <a:lstStyle/>
        <a:p>
          <a:r>
            <a:rPr lang="ro-RO" sz="1100" dirty="0">
              <a:latin typeface="Century Gothic" panose="020B0502020202020204" pitchFamily="34" charset="0"/>
            </a:rPr>
            <a:t>Indecis</a:t>
          </a:r>
          <a:endParaRPr lang="el-GR" sz="1100" dirty="0">
            <a:latin typeface="Century Gothic" panose="020B0502020202020204" pitchFamily="34" charset="0"/>
          </a:endParaRPr>
        </a:p>
      </dgm:t>
    </dgm:pt>
    <dgm:pt modelId="{43BB35BE-0AD1-4047-B0F3-E285F4ADA25E}" type="sibTrans" cxnId="{9D31B3D2-22FB-4F56-A521-F2934E8D76AF}">
      <dgm:prSet/>
      <dgm:spPr/>
      <dgm:t>
        <a:bodyPr/>
        <a:lstStyle/>
        <a:p>
          <a:endParaRPr lang="el-GR" sz="1100">
            <a:latin typeface="Century Gothic" panose="020B0502020202020204" pitchFamily="34" charset="0"/>
          </a:endParaRPr>
        </a:p>
      </dgm:t>
    </dgm:pt>
    <dgm:pt modelId="{62C142BB-5DF8-4E2B-884C-CF7D4B9B32F4}" type="parTrans" cxnId="{9D31B3D2-22FB-4F56-A521-F2934E8D76AF}">
      <dgm:prSet custT="1"/>
      <dgm:spPr/>
      <dgm:t>
        <a:bodyPr/>
        <a:lstStyle/>
        <a:p>
          <a:endParaRPr lang="el-GR" sz="1100">
            <a:latin typeface="Century Gothic" panose="020B0502020202020204" pitchFamily="34" charset="0"/>
          </a:endParaRPr>
        </a:p>
      </dgm:t>
    </dgm:pt>
    <dgm:pt modelId="{E8DBCF13-6B8A-4827-90B4-8AFE4C0D5887}">
      <dgm:prSet custT="1"/>
      <dgm:spPr/>
      <dgm:t>
        <a:bodyPr/>
        <a:lstStyle/>
        <a:p>
          <a:r>
            <a:rPr lang="ro-RO" sz="1100" noProof="0" dirty="0">
              <a:latin typeface="Century Gothic" panose="020B0502020202020204" pitchFamily="34" charset="0"/>
            </a:rPr>
            <a:t>Intuitiv</a:t>
          </a:r>
        </a:p>
      </dgm:t>
    </dgm:pt>
    <dgm:pt modelId="{BA060457-9D3D-4F55-BA88-0F49B6B6F1C7}" type="parTrans" cxnId="{A8B321B8-D316-4DE3-B999-4659F6112A4D}">
      <dgm:prSet custT="1"/>
      <dgm:spPr/>
      <dgm:t>
        <a:bodyPr/>
        <a:lstStyle/>
        <a:p>
          <a:endParaRPr lang="el-GR" sz="1100">
            <a:latin typeface="Century Gothic" panose="020B0502020202020204" pitchFamily="34" charset="0"/>
          </a:endParaRPr>
        </a:p>
      </dgm:t>
    </dgm:pt>
    <dgm:pt modelId="{E56E8FEF-0FA1-4454-B73D-258EB0CC1B3E}" type="sibTrans" cxnId="{A8B321B8-D316-4DE3-B999-4659F6112A4D}">
      <dgm:prSet/>
      <dgm:spPr/>
      <dgm:t>
        <a:bodyPr/>
        <a:lstStyle/>
        <a:p>
          <a:endParaRPr lang="el-GR" sz="1100">
            <a:latin typeface="Century Gothic" panose="020B0502020202020204" pitchFamily="34" charset="0"/>
          </a:endParaRPr>
        </a:p>
      </dgm:t>
    </dgm:pt>
    <dgm:pt modelId="{D2955037-0C27-4717-A8F7-4CD60A1DE4AE}">
      <dgm:prSet custT="1"/>
      <dgm:spPr/>
      <dgm:t>
        <a:bodyPr/>
        <a:lstStyle/>
        <a:p>
          <a:r>
            <a:rPr lang="ro-RO" sz="1100" noProof="0" dirty="0">
              <a:latin typeface="Century Gothic" panose="020B0502020202020204" pitchFamily="34" charset="0"/>
            </a:rPr>
            <a:t>Pasează responsabilitatea altor</a:t>
          </a:r>
          <a:r>
            <a:rPr lang="ro-RO" sz="1100" dirty="0">
              <a:latin typeface="Century Gothic" panose="020B0502020202020204" pitchFamily="34" charset="0"/>
            </a:rPr>
            <a:t>a</a:t>
          </a:r>
          <a:endParaRPr lang="el-GR" sz="1100" dirty="0">
            <a:latin typeface="Century Gothic" panose="020B0502020202020204" pitchFamily="34" charset="0"/>
          </a:endParaRPr>
        </a:p>
      </dgm:t>
    </dgm:pt>
    <dgm:pt modelId="{DB4C32A7-0E71-440E-834C-6E0910E546F1}" type="parTrans" cxnId="{B93C4490-0C3B-4CBE-AC93-735CE39ED606}">
      <dgm:prSet custT="1"/>
      <dgm:spPr/>
      <dgm:t>
        <a:bodyPr/>
        <a:lstStyle/>
        <a:p>
          <a:endParaRPr lang="el-GR" sz="1100">
            <a:latin typeface="Century Gothic" panose="020B0502020202020204" pitchFamily="34" charset="0"/>
          </a:endParaRPr>
        </a:p>
      </dgm:t>
    </dgm:pt>
    <dgm:pt modelId="{06576A3D-3FC5-4E9A-B2C0-FB00652A327A}" type="sibTrans" cxnId="{B93C4490-0C3B-4CBE-AC93-735CE39ED606}">
      <dgm:prSet/>
      <dgm:spPr/>
      <dgm:t>
        <a:bodyPr/>
        <a:lstStyle/>
        <a:p>
          <a:endParaRPr lang="el-GR" sz="1100">
            <a:latin typeface="Century Gothic" panose="020B0502020202020204" pitchFamily="34" charset="0"/>
          </a:endParaRPr>
        </a:p>
      </dgm:t>
    </dgm:pt>
    <dgm:pt modelId="{49FAE720-07D6-48A7-8389-D0104DA22631}" type="pres">
      <dgm:prSet presAssocID="{3B1C7BA0-6E82-4C1D-A692-72307867210E}" presName="cycle" presStyleCnt="0">
        <dgm:presLayoutVars>
          <dgm:chMax val="1"/>
          <dgm:dir/>
          <dgm:animLvl val="ctr"/>
          <dgm:resizeHandles val="exact"/>
        </dgm:presLayoutVars>
      </dgm:prSet>
      <dgm:spPr/>
    </dgm:pt>
    <dgm:pt modelId="{A43BFCE6-3C29-46D4-999A-7C4F3F1F3467}" type="pres">
      <dgm:prSet presAssocID="{5965B0F5-7AF8-4C29-8ACA-AE05C882BDFC}" presName="centerShape" presStyleLbl="node0" presStyleIdx="0" presStyleCnt="1"/>
      <dgm:spPr/>
    </dgm:pt>
    <dgm:pt modelId="{FF5D1241-FD58-472C-82E3-F199D86C96AE}" type="pres">
      <dgm:prSet presAssocID="{3EEA1B8A-0AA5-49D0-9B5C-F9AE307402CF}" presName="Name9" presStyleLbl="parChTrans1D2" presStyleIdx="0" presStyleCnt="9"/>
      <dgm:spPr/>
    </dgm:pt>
    <dgm:pt modelId="{BAFE4292-4963-4ADF-89D6-400DE5E9DDC0}" type="pres">
      <dgm:prSet presAssocID="{3EEA1B8A-0AA5-49D0-9B5C-F9AE307402CF}" presName="connTx" presStyleLbl="parChTrans1D2" presStyleIdx="0" presStyleCnt="9"/>
      <dgm:spPr/>
    </dgm:pt>
    <dgm:pt modelId="{F03F7F6D-8E6E-436F-A705-592CE5CD5219}" type="pres">
      <dgm:prSet presAssocID="{9598DAB5-2770-442B-9BC9-0244D652CDAD}" presName="node" presStyleLbl="node1" presStyleIdx="0" presStyleCnt="9">
        <dgm:presLayoutVars>
          <dgm:bulletEnabled val="1"/>
        </dgm:presLayoutVars>
      </dgm:prSet>
      <dgm:spPr/>
    </dgm:pt>
    <dgm:pt modelId="{D8BE534F-9180-4830-A353-E97DADEB15CB}" type="pres">
      <dgm:prSet presAssocID="{BADAFA25-B47B-4B19-90B9-0DF60CD289D7}" presName="Name9" presStyleLbl="parChTrans1D2" presStyleIdx="1" presStyleCnt="9"/>
      <dgm:spPr/>
    </dgm:pt>
    <dgm:pt modelId="{4633A491-0AD3-4901-A90C-BFCF10576396}" type="pres">
      <dgm:prSet presAssocID="{BADAFA25-B47B-4B19-90B9-0DF60CD289D7}" presName="connTx" presStyleLbl="parChTrans1D2" presStyleIdx="1" presStyleCnt="9"/>
      <dgm:spPr/>
    </dgm:pt>
    <dgm:pt modelId="{54E16BC8-662A-4A0C-B299-6E8B2BD240D9}" type="pres">
      <dgm:prSet presAssocID="{1A097739-6D09-418C-B682-BC155F8090B6}" presName="node" presStyleLbl="node1" presStyleIdx="1" presStyleCnt="9">
        <dgm:presLayoutVars>
          <dgm:bulletEnabled val="1"/>
        </dgm:presLayoutVars>
      </dgm:prSet>
      <dgm:spPr/>
    </dgm:pt>
    <dgm:pt modelId="{2DD9D00D-43C1-4A04-A5EA-AB145215C90D}" type="pres">
      <dgm:prSet presAssocID="{F3059148-93AD-4D8B-A171-D705268BB158}" presName="Name9" presStyleLbl="parChTrans1D2" presStyleIdx="2" presStyleCnt="9"/>
      <dgm:spPr/>
    </dgm:pt>
    <dgm:pt modelId="{7D4E1BB8-4ED2-4E9B-9ED3-7A59BD0C9DC3}" type="pres">
      <dgm:prSet presAssocID="{F3059148-93AD-4D8B-A171-D705268BB158}" presName="connTx" presStyleLbl="parChTrans1D2" presStyleIdx="2" presStyleCnt="9"/>
      <dgm:spPr/>
    </dgm:pt>
    <dgm:pt modelId="{2A66DC44-1FA2-4979-BDE0-58164FC38E38}" type="pres">
      <dgm:prSet presAssocID="{E9FE8C8F-CE14-44BC-BC26-1989AE8C7C25}" presName="node" presStyleLbl="node1" presStyleIdx="2" presStyleCnt="9">
        <dgm:presLayoutVars>
          <dgm:bulletEnabled val="1"/>
        </dgm:presLayoutVars>
      </dgm:prSet>
      <dgm:spPr/>
    </dgm:pt>
    <dgm:pt modelId="{C1ECAF0C-0EC7-4080-9E00-841AD485284B}" type="pres">
      <dgm:prSet presAssocID="{BA060457-9D3D-4F55-BA88-0F49B6B6F1C7}" presName="Name9" presStyleLbl="parChTrans1D2" presStyleIdx="3" presStyleCnt="9"/>
      <dgm:spPr/>
    </dgm:pt>
    <dgm:pt modelId="{D52AFDFA-15FD-4D09-8CAF-B275F39035B2}" type="pres">
      <dgm:prSet presAssocID="{BA060457-9D3D-4F55-BA88-0F49B6B6F1C7}" presName="connTx" presStyleLbl="parChTrans1D2" presStyleIdx="3" presStyleCnt="9"/>
      <dgm:spPr/>
    </dgm:pt>
    <dgm:pt modelId="{C6ACBF0C-B426-4D6D-B13D-B0FD57AC7FF7}" type="pres">
      <dgm:prSet presAssocID="{E8DBCF13-6B8A-4827-90B4-8AFE4C0D5887}" presName="node" presStyleLbl="node1" presStyleIdx="3" presStyleCnt="9">
        <dgm:presLayoutVars>
          <dgm:bulletEnabled val="1"/>
        </dgm:presLayoutVars>
      </dgm:prSet>
      <dgm:spPr/>
    </dgm:pt>
    <dgm:pt modelId="{86A18D33-5505-40BB-8FC5-7443B74016B9}" type="pres">
      <dgm:prSet presAssocID="{C49DF382-1284-4C17-88D1-D8582DB69E0B}" presName="Name9" presStyleLbl="parChTrans1D2" presStyleIdx="4" presStyleCnt="9"/>
      <dgm:spPr/>
    </dgm:pt>
    <dgm:pt modelId="{AB6F7582-06BA-496F-9CBC-09E65766AC71}" type="pres">
      <dgm:prSet presAssocID="{C49DF382-1284-4C17-88D1-D8582DB69E0B}" presName="connTx" presStyleLbl="parChTrans1D2" presStyleIdx="4" presStyleCnt="9"/>
      <dgm:spPr/>
    </dgm:pt>
    <dgm:pt modelId="{139EE503-5BB5-4062-A9B1-A6732789EBD8}" type="pres">
      <dgm:prSet presAssocID="{CF15DE1C-074D-41B7-AD87-EE79BB49E9E1}" presName="node" presStyleLbl="node1" presStyleIdx="4" presStyleCnt="9">
        <dgm:presLayoutVars>
          <dgm:bulletEnabled val="1"/>
        </dgm:presLayoutVars>
      </dgm:prSet>
      <dgm:spPr/>
    </dgm:pt>
    <dgm:pt modelId="{B32C72F7-1C3E-46D8-A76E-C7A724D643DE}" type="pres">
      <dgm:prSet presAssocID="{10BFA928-FD02-4A6C-B7E2-B12825F73DFA}" presName="Name9" presStyleLbl="parChTrans1D2" presStyleIdx="5" presStyleCnt="9"/>
      <dgm:spPr/>
    </dgm:pt>
    <dgm:pt modelId="{16A2C2F2-7D5A-4FAD-A99D-8915AF1C4765}" type="pres">
      <dgm:prSet presAssocID="{10BFA928-FD02-4A6C-B7E2-B12825F73DFA}" presName="connTx" presStyleLbl="parChTrans1D2" presStyleIdx="5" presStyleCnt="9"/>
      <dgm:spPr/>
    </dgm:pt>
    <dgm:pt modelId="{9D0C93EB-F5BC-4A15-87A7-2B49B19CA088}" type="pres">
      <dgm:prSet presAssocID="{51D302BC-2F28-4FCA-A2C9-374BD8239677}" presName="node" presStyleLbl="node1" presStyleIdx="5" presStyleCnt="9">
        <dgm:presLayoutVars>
          <dgm:bulletEnabled val="1"/>
        </dgm:presLayoutVars>
      </dgm:prSet>
      <dgm:spPr/>
    </dgm:pt>
    <dgm:pt modelId="{CF50FD65-21A0-485C-B2C4-75E252168285}" type="pres">
      <dgm:prSet presAssocID="{62C142BB-5DF8-4E2B-884C-CF7D4B9B32F4}" presName="Name9" presStyleLbl="parChTrans1D2" presStyleIdx="6" presStyleCnt="9"/>
      <dgm:spPr/>
    </dgm:pt>
    <dgm:pt modelId="{340DE905-02C3-4CF4-B6AC-CD81A09B2D4F}" type="pres">
      <dgm:prSet presAssocID="{62C142BB-5DF8-4E2B-884C-CF7D4B9B32F4}" presName="connTx" presStyleLbl="parChTrans1D2" presStyleIdx="6" presStyleCnt="9"/>
      <dgm:spPr/>
    </dgm:pt>
    <dgm:pt modelId="{A53A351E-5DEE-4524-8B78-E21495C61E05}" type="pres">
      <dgm:prSet presAssocID="{D4BA776C-7C81-4A9E-825D-DDD855944AC2}" presName="node" presStyleLbl="node1" presStyleIdx="6" presStyleCnt="9">
        <dgm:presLayoutVars>
          <dgm:bulletEnabled val="1"/>
        </dgm:presLayoutVars>
      </dgm:prSet>
      <dgm:spPr/>
    </dgm:pt>
    <dgm:pt modelId="{8B0224D1-68B6-4857-8051-2D4685485338}" type="pres">
      <dgm:prSet presAssocID="{288225CC-E263-4734-B8CE-E9FB6BB16A88}" presName="Name9" presStyleLbl="parChTrans1D2" presStyleIdx="7" presStyleCnt="9"/>
      <dgm:spPr/>
    </dgm:pt>
    <dgm:pt modelId="{7D5B02E5-7106-4E08-A468-BE6EDED974A9}" type="pres">
      <dgm:prSet presAssocID="{288225CC-E263-4734-B8CE-E9FB6BB16A88}" presName="connTx" presStyleLbl="parChTrans1D2" presStyleIdx="7" presStyleCnt="9"/>
      <dgm:spPr/>
    </dgm:pt>
    <dgm:pt modelId="{7918D210-A82D-418C-A8D8-877179003B15}" type="pres">
      <dgm:prSet presAssocID="{17EC3724-E0E8-4430-A1A6-1B21FEC1ADC7}" presName="node" presStyleLbl="node1" presStyleIdx="7" presStyleCnt="9">
        <dgm:presLayoutVars>
          <dgm:bulletEnabled val="1"/>
        </dgm:presLayoutVars>
      </dgm:prSet>
      <dgm:spPr/>
    </dgm:pt>
    <dgm:pt modelId="{105BED07-CE11-4EB9-B7FF-979120F04D3E}" type="pres">
      <dgm:prSet presAssocID="{DB4C32A7-0E71-440E-834C-6E0910E546F1}" presName="Name9" presStyleLbl="parChTrans1D2" presStyleIdx="8" presStyleCnt="9"/>
      <dgm:spPr/>
    </dgm:pt>
    <dgm:pt modelId="{D1973772-4BDD-4188-8D30-67E85111FB5A}" type="pres">
      <dgm:prSet presAssocID="{DB4C32A7-0E71-440E-834C-6E0910E546F1}" presName="connTx" presStyleLbl="parChTrans1D2" presStyleIdx="8" presStyleCnt="9"/>
      <dgm:spPr/>
    </dgm:pt>
    <dgm:pt modelId="{632CC012-956F-4698-96D6-799E7943564C}" type="pres">
      <dgm:prSet presAssocID="{D2955037-0C27-4717-A8F7-4CD60A1DE4AE}" presName="node" presStyleLbl="node1" presStyleIdx="8" presStyleCnt="9">
        <dgm:presLayoutVars>
          <dgm:bulletEnabled val="1"/>
        </dgm:presLayoutVars>
      </dgm:prSet>
      <dgm:spPr/>
    </dgm:pt>
  </dgm:ptLst>
  <dgm:cxnLst>
    <dgm:cxn modelId="{9FC84D03-C24B-473F-9CC2-6329D28B0DEC}" type="presOf" srcId="{BA060457-9D3D-4F55-BA88-0F49B6B6F1C7}" destId="{C1ECAF0C-0EC7-4080-9E00-841AD485284B}" srcOrd="0" destOrd="0" presId="urn:microsoft.com/office/officeart/2005/8/layout/radial1"/>
    <dgm:cxn modelId="{593F3306-BEF1-4BA2-96F1-EB1E7D1286BF}" type="presOf" srcId="{17EC3724-E0E8-4430-A1A6-1B21FEC1ADC7}" destId="{7918D210-A82D-418C-A8D8-877179003B15}" srcOrd="0" destOrd="0" presId="urn:microsoft.com/office/officeart/2005/8/layout/radial1"/>
    <dgm:cxn modelId="{6AD0890F-8D53-4ECB-9DB8-006F0D2146B2}" type="presOf" srcId="{DB4C32A7-0E71-440E-834C-6E0910E546F1}" destId="{105BED07-CE11-4EB9-B7FF-979120F04D3E}" srcOrd="0" destOrd="0" presId="urn:microsoft.com/office/officeart/2005/8/layout/radial1"/>
    <dgm:cxn modelId="{FE154C12-EC1E-4128-A827-08788967314C}" type="presOf" srcId="{BADAFA25-B47B-4B19-90B9-0DF60CD289D7}" destId="{D8BE534F-9180-4830-A353-E97DADEB15CB}" srcOrd="0" destOrd="0" presId="urn:microsoft.com/office/officeart/2005/8/layout/radial1"/>
    <dgm:cxn modelId="{1A101716-C327-482E-948D-D0AD207B5FDA}" srcId="{5965B0F5-7AF8-4C29-8ACA-AE05C882BDFC}" destId="{E9FE8C8F-CE14-44BC-BC26-1989AE8C7C25}" srcOrd="2" destOrd="0" parTransId="{F3059148-93AD-4D8B-A171-D705268BB158}" sibTransId="{4FC5D1C4-C5FA-4DC3-801B-FE66862EA935}"/>
    <dgm:cxn modelId="{ECE02F1B-407A-4E61-911A-99D4A6329774}" type="presOf" srcId="{3B1C7BA0-6E82-4C1D-A692-72307867210E}" destId="{49FAE720-07D6-48A7-8389-D0104DA22631}" srcOrd="0" destOrd="0" presId="urn:microsoft.com/office/officeart/2005/8/layout/radial1"/>
    <dgm:cxn modelId="{BFCDDC1D-0D84-41B0-ACCE-4982ABA12765}" type="presOf" srcId="{D4BA776C-7C81-4A9E-825D-DDD855944AC2}" destId="{A53A351E-5DEE-4524-8B78-E21495C61E05}" srcOrd="0" destOrd="0" presId="urn:microsoft.com/office/officeart/2005/8/layout/radial1"/>
    <dgm:cxn modelId="{C9105B2D-553A-4A0A-8026-F839C00E5F51}" type="presOf" srcId="{D2955037-0C27-4717-A8F7-4CD60A1DE4AE}" destId="{632CC012-956F-4698-96D6-799E7943564C}" srcOrd="0" destOrd="0" presId="urn:microsoft.com/office/officeart/2005/8/layout/radial1"/>
    <dgm:cxn modelId="{741B385E-FAE6-4BFB-96FB-FCEB36442827}" srcId="{5965B0F5-7AF8-4C29-8ACA-AE05C882BDFC}" destId="{51D302BC-2F28-4FCA-A2C9-374BD8239677}" srcOrd="5" destOrd="0" parTransId="{10BFA928-FD02-4A6C-B7E2-B12825F73DFA}" sibTransId="{6977011B-D1A8-4923-B67D-33C2ECBED3F5}"/>
    <dgm:cxn modelId="{3DA7DD5E-B537-44C2-A0D2-964AD7BC912D}" type="presOf" srcId="{3EEA1B8A-0AA5-49D0-9B5C-F9AE307402CF}" destId="{BAFE4292-4963-4ADF-89D6-400DE5E9DDC0}" srcOrd="1" destOrd="0" presId="urn:microsoft.com/office/officeart/2005/8/layout/radial1"/>
    <dgm:cxn modelId="{C477F345-FC02-4420-BAE2-8FAF20D39BDE}" type="presOf" srcId="{E8DBCF13-6B8A-4827-90B4-8AFE4C0D5887}" destId="{C6ACBF0C-B426-4D6D-B13D-B0FD57AC7FF7}" srcOrd="0" destOrd="0" presId="urn:microsoft.com/office/officeart/2005/8/layout/radial1"/>
    <dgm:cxn modelId="{4107D86A-42B3-400E-99C6-D5195706E81B}" srcId="{5965B0F5-7AF8-4C29-8ACA-AE05C882BDFC}" destId="{9598DAB5-2770-442B-9BC9-0244D652CDAD}" srcOrd="0" destOrd="0" parTransId="{3EEA1B8A-0AA5-49D0-9B5C-F9AE307402CF}" sibTransId="{D2A49EA1-5D1D-4283-B4AA-31F86C2CAE0A}"/>
    <dgm:cxn modelId="{E14B866E-BC63-4594-A08F-596ACE44DC91}" type="presOf" srcId="{288225CC-E263-4734-B8CE-E9FB6BB16A88}" destId="{8B0224D1-68B6-4857-8051-2D4685485338}" srcOrd="0" destOrd="0" presId="urn:microsoft.com/office/officeart/2005/8/layout/radial1"/>
    <dgm:cxn modelId="{D24D904F-52C9-4F6F-8DBA-9ECC0258DAC9}" type="presOf" srcId="{10BFA928-FD02-4A6C-B7E2-B12825F73DFA}" destId="{16A2C2F2-7D5A-4FAD-A99D-8915AF1C4765}" srcOrd="1" destOrd="0" presId="urn:microsoft.com/office/officeart/2005/8/layout/radial1"/>
    <dgm:cxn modelId="{72EAFA52-45C0-4D8F-991B-9280A0B7F19C}" srcId="{5965B0F5-7AF8-4C29-8ACA-AE05C882BDFC}" destId="{CF15DE1C-074D-41B7-AD87-EE79BB49E9E1}" srcOrd="4" destOrd="0" parTransId="{C49DF382-1284-4C17-88D1-D8582DB69E0B}" sibTransId="{33B07CC5-3585-4A4B-931A-0134569874B2}"/>
    <dgm:cxn modelId="{AF798974-0A54-40C1-8902-6E1D4E4F78D9}" type="presOf" srcId="{62C142BB-5DF8-4E2B-884C-CF7D4B9B32F4}" destId="{340DE905-02C3-4CF4-B6AC-CD81A09B2D4F}" srcOrd="1" destOrd="0" presId="urn:microsoft.com/office/officeart/2005/8/layout/radial1"/>
    <dgm:cxn modelId="{69F34277-711A-4E5A-8E86-E858134742EE}" type="presOf" srcId="{C49DF382-1284-4C17-88D1-D8582DB69E0B}" destId="{86A18D33-5505-40BB-8FC5-7443B74016B9}" srcOrd="0" destOrd="0" presId="urn:microsoft.com/office/officeart/2005/8/layout/radial1"/>
    <dgm:cxn modelId="{17A9A279-17AB-4EB6-A04A-AB62528856EC}" type="presOf" srcId="{288225CC-E263-4734-B8CE-E9FB6BB16A88}" destId="{7D5B02E5-7106-4E08-A468-BE6EDED974A9}" srcOrd="1" destOrd="0" presId="urn:microsoft.com/office/officeart/2005/8/layout/radial1"/>
    <dgm:cxn modelId="{B194418C-5927-4933-BF70-A1BDFB52A291}" type="presOf" srcId="{BADAFA25-B47B-4B19-90B9-0DF60CD289D7}" destId="{4633A491-0AD3-4901-A90C-BFCF10576396}" srcOrd="1" destOrd="0" presId="urn:microsoft.com/office/officeart/2005/8/layout/radial1"/>
    <dgm:cxn modelId="{B93C4490-0C3B-4CBE-AC93-735CE39ED606}" srcId="{5965B0F5-7AF8-4C29-8ACA-AE05C882BDFC}" destId="{D2955037-0C27-4717-A8F7-4CD60A1DE4AE}" srcOrd="8" destOrd="0" parTransId="{DB4C32A7-0E71-440E-834C-6E0910E546F1}" sibTransId="{06576A3D-3FC5-4E9A-B2C0-FB00652A327A}"/>
    <dgm:cxn modelId="{2169AE98-D2C4-42C9-B8EB-765CE6107B45}" type="presOf" srcId="{C49DF382-1284-4C17-88D1-D8582DB69E0B}" destId="{AB6F7582-06BA-496F-9CBC-09E65766AC71}" srcOrd="1" destOrd="0" presId="urn:microsoft.com/office/officeart/2005/8/layout/radial1"/>
    <dgm:cxn modelId="{4DB792A3-046A-475C-BBD9-527F620FE64C}" type="presOf" srcId="{62C142BB-5DF8-4E2B-884C-CF7D4B9B32F4}" destId="{CF50FD65-21A0-485C-B2C4-75E252168285}" srcOrd="0" destOrd="0" presId="urn:microsoft.com/office/officeart/2005/8/layout/radial1"/>
    <dgm:cxn modelId="{73E7F6A4-A13C-4F98-8EE2-1B30E4F531C0}" type="presOf" srcId="{E9FE8C8F-CE14-44BC-BC26-1989AE8C7C25}" destId="{2A66DC44-1FA2-4979-BDE0-58164FC38E38}" srcOrd="0" destOrd="0" presId="urn:microsoft.com/office/officeart/2005/8/layout/radial1"/>
    <dgm:cxn modelId="{2EDAC3A7-8853-4C39-A4A4-8D73D3C54A95}" srcId="{5965B0F5-7AF8-4C29-8ACA-AE05C882BDFC}" destId="{1A097739-6D09-418C-B682-BC155F8090B6}" srcOrd="1" destOrd="0" parTransId="{BADAFA25-B47B-4B19-90B9-0DF60CD289D7}" sibTransId="{C222680E-DA0C-400F-9325-25752CD534F0}"/>
    <dgm:cxn modelId="{80AB23AA-84D7-41E8-BA41-59E6197CF80E}" srcId="{5965B0F5-7AF8-4C29-8ACA-AE05C882BDFC}" destId="{17EC3724-E0E8-4430-A1A6-1B21FEC1ADC7}" srcOrd="7" destOrd="0" parTransId="{288225CC-E263-4734-B8CE-E9FB6BB16A88}" sibTransId="{515CB6D2-0085-4CB8-8163-B0C56D912A5E}"/>
    <dgm:cxn modelId="{F3BEFEAC-7452-408A-A52C-3F880B7A4601}" type="presOf" srcId="{DB4C32A7-0E71-440E-834C-6E0910E546F1}" destId="{D1973772-4BDD-4188-8D30-67E85111FB5A}" srcOrd="1" destOrd="0" presId="urn:microsoft.com/office/officeart/2005/8/layout/radial1"/>
    <dgm:cxn modelId="{6B7E2CB2-4DC8-4650-9352-5880535B8322}" type="presOf" srcId="{9598DAB5-2770-442B-9BC9-0244D652CDAD}" destId="{F03F7F6D-8E6E-436F-A705-592CE5CD5219}" srcOrd="0" destOrd="0" presId="urn:microsoft.com/office/officeart/2005/8/layout/radial1"/>
    <dgm:cxn modelId="{A8B321B8-D316-4DE3-B999-4659F6112A4D}" srcId="{5965B0F5-7AF8-4C29-8ACA-AE05C882BDFC}" destId="{E8DBCF13-6B8A-4827-90B4-8AFE4C0D5887}" srcOrd="3" destOrd="0" parTransId="{BA060457-9D3D-4F55-BA88-0F49B6B6F1C7}" sibTransId="{E56E8FEF-0FA1-4454-B73D-258EB0CC1B3E}"/>
    <dgm:cxn modelId="{527551CF-3F70-4690-89E6-7F03EF895850}" type="presOf" srcId="{51D302BC-2F28-4FCA-A2C9-374BD8239677}" destId="{9D0C93EB-F5BC-4A15-87A7-2B49B19CA088}" srcOrd="0" destOrd="0" presId="urn:microsoft.com/office/officeart/2005/8/layout/radial1"/>
    <dgm:cxn modelId="{9D31B3D2-22FB-4F56-A521-F2934E8D76AF}" srcId="{5965B0F5-7AF8-4C29-8ACA-AE05C882BDFC}" destId="{D4BA776C-7C81-4A9E-825D-DDD855944AC2}" srcOrd="6" destOrd="0" parTransId="{62C142BB-5DF8-4E2B-884C-CF7D4B9B32F4}" sibTransId="{43BB35BE-0AD1-4047-B0F3-E285F4ADA25E}"/>
    <dgm:cxn modelId="{00AAE4D3-15DC-4C3F-BA27-D1441A1102D4}" type="presOf" srcId="{5965B0F5-7AF8-4C29-8ACA-AE05C882BDFC}" destId="{A43BFCE6-3C29-46D4-999A-7C4F3F1F3467}" srcOrd="0" destOrd="0" presId="urn:microsoft.com/office/officeart/2005/8/layout/radial1"/>
    <dgm:cxn modelId="{51EAB9DA-CD0F-4C6E-92EB-B8760245FE11}" type="presOf" srcId="{3EEA1B8A-0AA5-49D0-9B5C-F9AE307402CF}" destId="{FF5D1241-FD58-472C-82E3-F199D86C96AE}" srcOrd="0" destOrd="0" presId="urn:microsoft.com/office/officeart/2005/8/layout/radial1"/>
    <dgm:cxn modelId="{9ACBD3DD-D659-4D79-808E-CDA475ED6390}" type="presOf" srcId="{10BFA928-FD02-4A6C-B7E2-B12825F73DFA}" destId="{B32C72F7-1C3E-46D8-A76E-C7A724D643DE}" srcOrd="0" destOrd="0" presId="urn:microsoft.com/office/officeart/2005/8/layout/radial1"/>
    <dgm:cxn modelId="{B08B22E6-2EF6-4C6E-8F87-A10BB6259D39}" type="presOf" srcId="{1A097739-6D09-418C-B682-BC155F8090B6}" destId="{54E16BC8-662A-4A0C-B299-6E8B2BD240D9}" srcOrd="0" destOrd="0" presId="urn:microsoft.com/office/officeart/2005/8/layout/radial1"/>
    <dgm:cxn modelId="{3B44E5E9-E94A-4F69-BF93-4239B3A2988E}" type="presOf" srcId="{BA060457-9D3D-4F55-BA88-0F49B6B6F1C7}" destId="{D52AFDFA-15FD-4D09-8CAF-B275F39035B2}" srcOrd="1" destOrd="0" presId="urn:microsoft.com/office/officeart/2005/8/layout/radial1"/>
    <dgm:cxn modelId="{58FA5EEA-7317-4659-BFA9-0D6B6B961763}" type="presOf" srcId="{F3059148-93AD-4D8B-A171-D705268BB158}" destId="{2DD9D00D-43C1-4A04-A5EA-AB145215C90D}" srcOrd="0" destOrd="0" presId="urn:microsoft.com/office/officeart/2005/8/layout/radial1"/>
    <dgm:cxn modelId="{192586F2-3EF2-487E-8F2C-F651C5BBFB07}" srcId="{3B1C7BA0-6E82-4C1D-A692-72307867210E}" destId="{5965B0F5-7AF8-4C29-8ACA-AE05C882BDFC}" srcOrd="0" destOrd="0" parTransId="{E5741EBB-DF7A-47C6-A78D-96DF29820DC0}" sibTransId="{2D9F52DD-C8A5-4180-A808-10CA063EC5B4}"/>
    <dgm:cxn modelId="{1580E6F6-171B-4DD5-B422-2EE92347921E}" type="presOf" srcId="{F3059148-93AD-4D8B-A171-D705268BB158}" destId="{7D4E1BB8-4ED2-4E9B-9ED3-7A59BD0C9DC3}" srcOrd="1" destOrd="0" presId="urn:microsoft.com/office/officeart/2005/8/layout/radial1"/>
    <dgm:cxn modelId="{2CBDC9FF-41AE-47DB-9E67-C46F8D5092C8}" type="presOf" srcId="{CF15DE1C-074D-41B7-AD87-EE79BB49E9E1}" destId="{139EE503-5BB5-4062-A9B1-A6732789EBD8}" srcOrd="0" destOrd="0" presId="urn:microsoft.com/office/officeart/2005/8/layout/radial1"/>
    <dgm:cxn modelId="{125314E4-0CFA-44E9-B61C-DDACF9B400A0}" type="presParOf" srcId="{49FAE720-07D6-48A7-8389-D0104DA22631}" destId="{A43BFCE6-3C29-46D4-999A-7C4F3F1F3467}" srcOrd="0" destOrd="0" presId="urn:microsoft.com/office/officeart/2005/8/layout/radial1"/>
    <dgm:cxn modelId="{191CB429-7326-4C88-9313-C31ECA1C4210}" type="presParOf" srcId="{49FAE720-07D6-48A7-8389-D0104DA22631}" destId="{FF5D1241-FD58-472C-82E3-F199D86C96AE}" srcOrd="1" destOrd="0" presId="urn:microsoft.com/office/officeart/2005/8/layout/radial1"/>
    <dgm:cxn modelId="{B5324C9D-C6CD-4C94-918D-2B28A58F593D}" type="presParOf" srcId="{FF5D1241-FD58-472C-82E3-F199D86C96AE}" destId="{BAFE4292-4963-4ADF-89D6-400DE5E9DDC0}" srcOrd="0" destOrd="0" presId="urn:microsoft.com/office/officeart/2005/8/layout/radial1"/>
    <dgm:cxn modelId="{3242527D-B760-4093-86D5-1036D51F104E}" type="presParOf" srcId="{49FAE720-07D6-48A7-8389-D0104DA22631}" destId="{F03F7F6D-8E6E-436F-A705-592CE5CD5219}" srcOrd="2" destOrd="0" presId="urn:microsoft.com/office/officeart/2005/8/layout/radial1"/>
    <dgm:cxn modelId="{2B3C4F65-1B4B-459F-A0D8-E2CFCAB65E45}" type="presParOf" srcId="{49FAE720-07D6-48A7-8389-D0104DA22631}" destId="{D8BE534F-9180-4830-A353-E97DADEB15CB}" srcOrd="3" destOrd="0" presId="urn:microsoft.com/office/officeart/2005/8/layout/radial1"/>
    <dgm:cxn modelId="{7C51CC76-9283-4242-AF29-C541611FBBED}" type="presParOf" srcId="{D8BE534F-9180-4830-A353-E97DADEB15CB}" destId="{4633A491-0AD3-4901-A90C-BFCF10576396}" srcOrd="0" destOrd="0" presId="urn:microsoft.com/office/officeart/2005/8/layout/radial1"/>
    <dgm:cxn modelId="{2037B291-5672-4FFF-ABCB-85B40EA48EEE}" type="presParOf" srcId="{49FAE720-07D6-48A7-8389-D0104DA22631}" destId="{54E16BC8-662A-4A0C-B299-6E8B2BD240D9}" srcOrd="4" destOrd="0" presId="urn:microsoft.com/office/officeart/2005/8/layout/radial1"/>
    <dgm:cxn modelId="{AE74BD59-3769-42D2-978C-786B8EA373F3}" type="presParOf" srcId="{49FAE720-07D6-48A7-8389-D0104DA22631}" destId="{2DD9D00D-43C1-4A04-A5EA-AB145215C90D}" srcOrd="5" destOrd="0" presId="urn:microsoft.com/office/officeart/2005/8/layout/radial1"/>
    <dgm:cxn modelId="{3AE049A6-6DBF-4F46-B0CE-5AFE7468942A}" type="presParOf" srcId="{2DD9D00D-43C1-4A04-A5EA-AB145215C90D}" destId="{7D4E1BB8-4ED2-4E9B-9ED3-7A59BD0C9DC3}" srcOrd="0" destOrd="0" presId="urn:microsoft.com/office/officeart/2005/8/layout/radial1"/>
    <dgm:cxn modelId="{C9DC3C78-5CC3-40A7-8D46-600A08F7FFA3}" type="presParOf" srcId="{49FAE720-07D6-48A7-8389-D0104DA22631}" destId="{2A66DC44-1FA2-4979-BDE0-58164FC38E38}" srcOrd="6" destOrd="0" presId="urn:microsoft.com/office/officeart/2005/8/layout/radial1"/>
    <dgm:cxn modelId="{EE745726-4210-4AA5-958B-0EA9E7656306}" type="presParOf" srcId="{49FAE720-07D6-48A7-8389-D0104DA22631}" destId="{C1ECAF0C-0EC7-4080-9E00-841AD485284B}" srcOrd="7" destOrd="0" presId="urn:microsoft.com/office/officeart/2005/8/layout/radial1"/>
    <dgm:cxn modelId="{A8FE7621-38E5-4A46-89AA-6FD88295F143}" type="presParOf" srcId="{C1ECAF0C-0EC7-4080-9E00-841AD485284B}" destId="{D52AFDFA-15FD-4D09-8CAF-B275F39035B2}" srcOrd="0" destOrd="0" presId="urn:microsoft.com/office/officeart/2005/8/layout/radial1"/>
    <dgm:cxn modelId="{08A4F130-B4DE-4AB7-8704-1C54A2693D86}" type="presParOf" srcId="{49FAE720-07D6-48A7-8389-D0104DA22631}" destId="{C6ACBF0C-B426-4D6D-B13D-B0FD57AC7FF7}" srcOrd="8" destOrd="0" presId="urn:microsoft.com/office/officeart/2005/8/layout/radial1"/>
    <dgm:cxn modelId="{62A7C67C-7ED7-4474-8E45-33E677026210}" type="presParOf" srcId="{49FAE720-07D6-48A7-8389-D0104DA22631}" destId="{86A18D33-5505-40BB-8FC5-7443B74016B9}" srcOrd="9" destOrd="0" presId="urn:microsoft.com/office/officeart/2005/8/layout/radial1"/>
    <dgm:cxn modelId="{523A0D81-664A-4F4E-AC20-C3762FAF146E}" type="presParOf" srcId="{86A18D33-5505-40BB-8FC5-7443B74016B9}" destId="{AB6F7582-06BA-496F-9CBC-09E65766AC71}" srcOrd="0" destOrd="0" presId="urn:microsoft.com/office/officeart/2005/8/layout/radial1"/>
    <dgm:cxn modelId="{A472B55C-99E5-4D2F-8AD3-9A171CB2BAFA}" type="presParOf" srcId="{49FAE720-07D6-48A7-8389-D0104DA22631}" destId="{139EE503-5BB5-4062-A9B1-A6732789EBD8}" srcOrd="10" destOrd="0" presId="urn:microsoft.com/office/officeart/2005/8/layout/radial1"/>
    <dgm:cxn modelId="{666EF191-6A13-4462-B235-54FD733A1635}" type="presParOf" srcId="{49FAE720-07D6-48A7-8389-D0104DA22631}" destId="{B32C72F7-1C3E-46D8-A76E-C7A724D643DE}" srcOrd="11" destOrd="0" presId="urn:microsoft.com/office/officeart/2005/8/layout/radial1"/>
    <dgm:cxn modelId="{0CDC5629-7E4D-433A-BE17-779A81DB5AED}" type="presParOf" srcId="{B32C72F7-1C3E-46D8-A76E-C7A724D643DE}" destId="{16A2C2F2-7D5A-4FAD-A99D-8915AF1C4765}" srcOrd="0" destOrd="0" presId="urn:microsoft.com/office/officeart/2005/8/layout/radial1"/>
    <dgm:cxn modelId="{1ED56E75-BB6F-4C24-95F6-52DADEAEF61F}" type="presParOf" srcId="{49FAE720-07D6-48A7-8389-D0104DA22631}" destId="{9D0C93EB-F5BC-4A15-87A7-2B49B19CA088}" srcOrd="12" destOrd="0" presId="urn:microsoft.com/office/officeart/2005/8/layout/radial1"/>
    <dgm:cxn modelId="{37110B16-D853-43AD-AD9F-2FB30BBA43E1}" type="presParOf" srcId="{49FAE720-07D6-48A7-8389-D0104DA22631}" destId="{CF50FD65-21A0-485C-B2C4-75E252168285}" srcOrd="13" destOrd="0" presId="urn:microsoft.com/office/officeart/2005/8/layout/radial1"/>
    <dgm:cxn modelId="{21EEE3C0-9366-4B94-85A7-C040CA515F62}" type="presParOf" srcId="{CF50FD65-21A0-485C-B2C4-75E252168285}" destId="{340DE905-02C3-4CF4-B6AC-CD81A09B2D4F}" srcOrd="0" destOrd="0" presId="urn:microsoft.com/office/officeart/2005/8/layout/radial1"/>
    <dgm:cxn modelId="{78020DD9-FD09-41F7-8EE7-DD7E7EA9FEC7}" type="presParOf" srcId="{49FAE720-07D6-48A7-8389-D0104DA22631}" destId="{A53A351E-5DEE-4524-8B78-E21495C61E05}" srcOrd="14" destOrd="0" presId="urn:microsoft.com/office/officeart/2005/8/layout/radial1"/>
    <dgm:cxn modelId="{2112987B-6F7F-4590-8B92-F633BAE77BD4}" type="presParOf" srcId="{49FAE720-07D6-48A7-8389-D0104DA22631}" destId="{8B0224D1-68B6-4857-8051-2D4685485338}" srcOrd="15" destOrd="0" presId="urn:microsoft.com/office/officeart/2005/8/layout/radial1"/>
    <dgm:cxn modelId="{75D9A0BE-366B-4A6A-A6F9-EAB54566D3C7}" type="presParOf" srcId="{8B0224D1-68B6-4857-8051-2D4685485338}" destId="{7D5B02E5-7106-4E08-A468-BE6EDED974A9}" srcOrd="0" destOrd="0" presId="urn:microsoft.com/office/officeart/2005/8/layout/radial1"/>
    <dgm:cxn modelId="{15B10391-81FC-4DA3-84FB-1CD339FFD67F}" type="presParOf" srcId="{49FAE720-07D6-48A7-8389-D0104DA22631}" destId="{7918D210-A82D-418C-A8D8-877179003B15}" srcOrd="16" destOrd="0" presId="urn:microsoft.com/office/officeart/2005/8/layout/radial1"/>
    <dgm:cxn modelId="{B17E0AC1-E963-4079-9DBE-3F20AB0FF686}" type="presParOf" srcId="{49FAE720-07D6-48A7-8389-D0104DA22631}" destId="{105BED07-CE11-4EB9-B7FF-979120F04D3E}" srcOrd="17" destOrd="0" presId="urn:microsoft.com/office/officeart/2005/8/layout/radial1"/>
    <dgm:cxn modelId="{11737AB9-80E5-41C4-A45E-A655080676D4}" type="presParOf" srcId="{105BED07-CE11-4EB9-B7FF-979120F04D3E}" destId="{D1973772-4BDD-4188-8D30-67E85111FB5A}" srcOrd="0" destOrd="0" presId="urn:microsoft.com/office/officeart/2005/8/layout/radial1"/>
    <dgm:cxn modelId="{F6A2CFDA-F7B8-43BD-A452-8A0F9464A8CB}" type="presParOf" srcId="{49FAE720-07D6-48A7-8389-D0104DA22631}" destId="{632CC012-956F-4698-96D6-799E7943564C}" srcOrd="18" destOrd="0" presId="urn:microsoft.com/office/officeart/2005/8/layout/radia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4B89-2CA7-4688-A69F-B3FD26597687}">
      <dsp:nvSpPr>
        <dsp:cNvPr id="0" name=""/>
        <dsp:cNvSpPr/>
      </dsp:nvSpPr>
      <dsp:spPr>
        <a:xfrm rot="5400000">
          <a:off x="181175" y="1420696"/>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19C91-9F33-40E5-857E-47EDA943F57D}">
      <dsp:nvSpPr>
        <dsp:cNvPr id="0" name=""/>
        <dsp:cNvSpPr/>
      </dsp:nvSpPr>
      <dsp:spPr>
        <a:xfrm>
          <a:off x="91877" y="1686661"/>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1: </a:t>
          </a:r>
          <a:r>
            <a:rPr lang="ro-RO" sz="1200" b="1" i="0" kern="1200" noProof="0" dirty="0" err="1">
              <a:latin typeface="Century Gothic" panose="020B0502020202020204" pitchFamily="34" charset="0"/>
            </a:rPr>
            <a:t>Identifi</a:t>
          </a:r>
          <a:r>
            <a:rPr lang="ro-RO" sz="1200" b="1" i="0" kern="1200" dirty="0">
              <a:latin typeface="Century Gothic" panose="020B0502020202020204" pitchFamily="34" charset="0"/>
            </a:rPr>
            <a:t>-</a:t>
          </a:r>
          <a:r>
            <a:rPr lang="ro-RO" sz="1200" b="1" i="0" kern="1200" noProof="0" dirty="0" err="1">
              <a:latin typeface="Century Gothic" panose="020B0502020202020204" pitchFamily="34" charset="0"/>
            </a:rPr>
            <a:t>carea</a:t>
          </a:r>
          <a:r>
            <a:rPr lang="ro-RO" sz="1200" b="1" i="0" kern="1200" noProof="0" dirty="0">
              <a:latin typeface="Century Gothic" panose="020B0502020202020204" pitchFamily="34" charset="0"/>
            </a:rPr>
            <a:t> deciziei</a:t>
          </a:r>
        </a:p>
        <a:p>
          <a:pPr marL="0" lvl="0" indent="0" algn="l" defTabSz="533400">
            <a:lnSpc>
              <a:spcPct val="90000"/>
            </a:lnSpc>
            <a:spcBef>
              <a:spcPct val="0"/>
            </a:spcBef>
            <a:spcAft>
              <a:spcPct val="35000"/>
            </a:spcAft>
            <a:buNone/>
          </a:pPr>
          <a:endParaRPr lang="el-GR" sz="1200" b="1" kern="1200" dirty="0">
            <a:latin typeface="Century Gothic" panose="020B0502020202020204" pitchFamily="34" charset="0"/>
          </a:endParaRPr>
        </a:p>
      </dsp:txBody>
      <dsp:txXfrm>
        <a:off x="91877" y="1686661"/>
        <a:ext cx="803639" cy="704437"/>
      </dsp:txXfrm>
    </dsp:sp>
    <dsp:sp modelId="{FDDAEA58-33C3-4DA5-9E2D-485AE4705F71}">
      <dsp:nvSpPr>
        <dsp:cNvPr id="0" name=""/>
        <dsp:cNvSpPr/>
      </dsp:nvSpPr>
      <dsp:spPr>
        <a:xfrm>
          <a:off x="743887" y="1355161"/>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15F34-366B-41CF-AAAB-4E03030DC4A6}">
      <dsp:nvSpPr>
        <dsp:cNvPr id="0" name=""/>
        <dsp:cNvSpPr/>
      </dsp:nvSpPr>
      <dsp:spPr>
        <a:xfrm rot="5400000">
          <a:off x="1164987" y="1177251"/>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4E496A-C975-4B6E-BCFA-E78820C30BC2}">
      <dsp:nvSpPr>
        <dsp:cNvPr id="0" name=""/>
        <dsp:cNvSpPr/>
      </dsp:nvSpPr>
      <dsp:spPr>
        <a:xfrm>
          <a:off x="1047711" y="1443216"/>
          <a:ext cx="859597"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2: </a:t>
          </a:r>
          <a:r>
            <a:rPr lang="ro-RO" sz="1200" b="1" i="0" kern="1200" noProof="0" dirty="0">
              <a:latin typeface="Century Gothic" panose="020B0502020202020204" pitchFamily="34" charset="0"/>
            </a:rPr>
            <a:t>Culegerea informa-</a:t>
          </a:r>
          <a:r>
            <a:rPr lang="ro-RO" sz="1200" b="1" i="0" kern="1200" noProof="0" dirty="0" err="1">
              <a:latin typeface="Century Gothic" panose="020B0502020202020204" pitchFamily="34" charset="0"/>
            </a:rPr>
            <a:t>țiilor</a:t>
          </a:r>
          <a:r>
            <a:rPr lang="ro-RO" sz="1200" b="1" i="0" kern="1200" noProof="0" dirty="0">
              <a:latin typeface="Century Gothic" panose="020B0502020202020204" pitchFamily="34" charset="0"/>
            </a:rPr>
            <a:t> relevante</a:t>
          </a:r>
        </a:p>
        <a:p>
          <a:pPr marL="0" lvl="0" indent="0" algn="l" defTabSz="533400">
            <a:lnSpc>
              <a:spcPct val="90000"/>
            </a:lnSpc>
            <a:spcBef>
              <a:spcPct val="0"/>
            </a:spcBef>
            <a:spcAft>
              <a:spcPct val="35000"/>
            </a:spcAft>
            <a:buNone/>
          </a:pPr>
          <a:endParaRPr lang="el-GR" sz="1200" b="1" kern="1200" dirty="0">
            <a:latin typeface="Century Gothic" panose="020B0502020202020204" pitchFamily="34" charset="0"/>
          </a:endParaRPr>
        </a:p>
      </dsp:txBody>
      <dsp:txXfrm>
        <a:off x="1047711" y="1443216"/>
        <a:ext cx="859597" cy="704437"/>
      </dsp:txXfrm>
    </dsp:sp>
    <dsp:sp modelId="{DF82EBC6-06FA-4601-B98A-AC7D22635942}">
      <dsp:nvSpPr>
        <dsp:cNvPr id="0" name=""/>
        <dsp:cNvSpPr/>
      </dsp:nvSpPr>
      <dsp:spPr>
        <a:xfrm>
          <a:off x="1727699" y="1111716"/>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1C0D8-C530-4910-84F7-806659DA26D2}">
      <dsp:nvSpPr>
        <dsp:cNvPr id="0" name=""/>
        <dsp:cNvSpPr/>
      </dsp:nvSpPr>
      <dsp:spPr>
        <a:xfrm rot="5400000">
          <a:off x="2148799" y="933805"/>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E4483-0E9D-48AB-9C9D-1F550696B478}">
      <dsp:nvSpPr>
        <dsp:cNvPr id="0" name=""/>
        <dsp:cNvSpPr/>
      </dsp:nvSpPr>
      <dsp:spPr>
        <a:xfrm>
          <a:off x="2054752" y="1199771"/>
          <a:ext cx="813138"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3: </a:t>
          </a:r>
          <a:endParaRPr lang="ro-RO" sz="1200" b="1" i="0" kern="1200" dirty="0">
            <a:latin typeface="Century Gothic" panose="020B0502020202020204" pitchFamily="34" charset="0"/>
          </a:endParaRPr>
        </a:p>
        <a:p>
          <a:pPr marL="0" lvl="0" indent="0" algn="l" defTabSz="533400">
            <a:lnSpc>
              <a:spcPct val="90000"/>
            </a:lnSpc>
            <a:spcBef>
              <a:spcPct val="0"/>
            </a:spcBef>
            <a:spcAft>
              <a:spcPct val="35000"/>
            </a:spcAft>
            <a:buNone/>
          </a:pPr>
          <a:r>
            <a:rPr lang="ro-RO" sz="1200" b="1" i="0" kern="1200" noProof="0" dirty="0">
              <a:latin typeface="Century Gothic" panose="020B0502020202020204" pitchFamily="34" charset="0"/>
            </a:rPr>
            <a:t>Identifica-rea variante-lor alternative</a:t>
          </a:r>
        </a:p>
        <a:p>
          <a:pPr marL="0" lvl="0" indent="0" algn="l" defTabSz="533400">
            <a:lnSpc>
              <a:spcPct val="90000"/>
            </a:lnSpc>
            <a:spcBef>
              <a:spcPct val="0"/>
            </a:spcBef>
            <a:spcAft>
              <a:spcPct val="35000"/>
            </a:spcAft>
            <a:buNone/>
          </a:pPr>
          <a:endParaRPr lang="el-GR" sz="1200" b="1" kern="1200" dirty="0">
            <a:latin typeface="Century Gothic" panose="020B0502020202020204" pitchFamily="34" charset="0"/>
          </a:endParaRPr>
        </a:p>
      </dsp:txBody>
      <dsp:txXfrm>
        <a:off x="2054752" y="1199771"/>
        <a:ext cx="813138" cy="704437"/>
      </dsp:txXfrm>
    </dsp:sp>
    <dsp:sp modelId="{38C31C65-F0F5-442B-948F-0919CEAB9619}">
      <dsp:nvSpPr>
        <dsp:cNvPr id="0" name=""/>
        <dsp:cNvSpPr/>
      </dsp:nvSpPr>
      <dsp:spPr>
        <a:xfrm>
          <a:off x="2711511" y="868271"/>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6158E-3446-4FE6-B5BD-84624561ABCF}">
      <dsp:nvSpPr>
        <dsp:cNvPr id="0" name=""/>
        <dsp:cNvSpPr/>
      </dsp:nvSpPr>
      <dsp:spPr>
        <a:xfrm rot="5400000">
          <a:off x="3132611" y="690360"/>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A0138-6464-46D6-9850-AC1434B9F950}">
      <dsp:nvSpPr>
        <dsp:cNvPr id="0" name=""/>
        <dsp:cNvSpPr/>
      </dsp:nvSpPr>
      <dsp:spPr>
        <a:xfrm>
          <a:off x="3042429" y="956326"/>
          <a:ext cx="805407"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4</a:t>
          </a:r>
          <a:r>
            <a:rPr lang="ro-RO" sz="1200" b="1" i="0" kern="1200" noProof="0" dirty="0">
              <a:latin typeface="Century Gothic" panose="020B0502020202020204" pitchFamily="34" charset="0"/>
            </a:rPr>
            <a:t>: Analizarea probelor</a:t>
          </a:r>
        </a:p>
        <a:p>
          <a:pPr marL="0" lvl="0" indent="0" algn="l" defTabSz="533400">
            <a:lnSpc>
              <a:spcPct val="90000"/>
            </a:lnSpc>
            <a:spcBef>
              <a:spcPct val="0"/>
            </a:spcBef>
            <a:spcAft>
              <a:spcPct val="35000"/>
            </a:spcAft>
            <a:buNone/>
          </a:pPr>
          <a:endParaRPr lang="el-GR" sz="1200" b="1" kern="1200" dirty="0">
            <a:latin typeface="Century Gothic" panose="020B0502020202020204" pitchFamily="34" charset="0"/>
          </a:endParaRPr>
        </a:p>
      </dsp:txBody>
      <dsp:txXfrm>
        <a:off x="3042429" y="956326"/>
        <a:ext cx="805407" cy="704437"/>
      </dsp:txXfrm>
    </dsp:sp>
    <dsp:sp modelId="{20EC777F-6D21-43EA-9139-C3FA751A13D7}">
      <dsp:nvSpPr>
        <dsp:cNvPr id="0" name=""/>
        <dsp:cNvSpPr/>
      </dsp:nvSpPr>
      <dsp:spPr>
        <a:xfrm>
          <a:off x="3695323" y="624826"/>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8574C-A28D-4B01-9062-D5F647907A25}">
      <dsp:nvSpPr>
        <dsp:cNvPr id="0" name=""/>
        <dsp:cNvSpPr/>
      </dsp:nvSpPr>
      <dsp:spPr>
        <a:xfrm rot="5400000">
          <a:off x="4116423" y="446915"/>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B71B6-880F-4E52-B509-39B295A569E7}">
      <dsp:nvSpPr>
        <dsp:cNvPr id="0" name=""/>
        <dsp:cNvSpPr/>
      </dsp:nvSpPr>
      <dsp:spPr>
        <a:xfrm>
          <a:off x="4051037" y="712880"/>
          <a:ext cx="755815"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5: : </a:t>
          </a:r>
          <a:r>
            <a:rPr lang="ro-RO" sz="1200" b="1" i="0" kern="1200" noProof="0" dirty="0">
              <a:latin typeface="Century Gothic" panose="020B0502020202020204" pitchFamily="34" charset="0"/>
            </a:rPr>
            <a:t>Alegerea </a:t>
          </a:r>
          <a:r>
            <a:rPr lang="ro-RO" sz="1200" b="1" i="0" kern="1200" noProof="0" dirty="0" err="1">
              <a:latin typeface="Century Gothic" panose="020B0502020202020204" pitchFamily="34" charset="0"/>
            </a:rPr>
            <a:t>alternati</a:t>
          </a:r>
          <a:r>
            <a:rPr lang="ro-RO" sz="1200" b="1" i="0" kern="1200" noProof="0" dirty="0">
              <a:latin typeface="Century Gothic" panose="020B0502020202020204" pitchFamily="34" charset="0"/>
            </a:rPr>
            <a:t>-vei potrivite</a:t>
          </a:r>
        </a:p>
        <a:p>
          <a:pPr marL="0" lvl="0" indent="0" algn="l" defTabSz="533400">
            <a:lnSpc>
              <a:spcPct val="90000"/>
            </a:lnSpc>
            <a:spcBef>
              <a:spcPct val="0"/>
            </a:spcBef>
            <a:spcAft>
              <a:spcPct val="35000"/>
            </a:spcAft>
            <a:buNone/>
          </a:pPr>
          <a:endParaRPr lang="el-GR" sz="1200" b="1" kern="1200" dirty="0">
            <a:latin typeface="Century Gothic" panose="020B0502020202020204" pitchFamily="34" charset="0"/>
          </a:endParaRPr>
        </a:p>
      </dsp:txBody>
      <dsp:txXfrm>
        <a:off x="4051037" y="712880"/>
        <a:ext cx="755815" cy="704437"/>
      </dsp:txXfrm>
    </dsp:sp>
    <dsp:sp modelId="{050FCF0B-541F-41F4-9C15-B16FD438BA1D}">
      <dsp:nvSpPr>
        <dsp:cNvPr id="0" name=""/>
        <dsp:cNvSpPr/>
      </dsp:nvSpPr>
      <dsp:spPr>
        <a:xfrm>
          <a:off x="4679135" y="381380"/>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25675-A7AD-4751-A5AA-6661BF5E819D}">
      <dsp:nvSpPr>
        <dsp:cNvPr id="0" name=""/>
        <dsp:cNvSpPr/>
      </dsp:nvSpPr>
      <dsp:spPr>
        <a:xfrm rot="5400000">
          <a:off x="5100235" y="203470"/>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DB55C-7DDD-42C8-922C-8FF1AF56789C}">
      <dsp:nvSpPr>
        <dsp:cNvPr id="0" name=""/>
        <dsp:cNvSpPr/>
      </dsp:nvSpPr>
      <dsp:spPr>
        <a:xfrm>
          <a:off x="5010937" y="469435"/>
          <a:ext cx="80363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6: </a:t>
          </a:r>
          <a:r>
            <a:rPr lang="ro-RO" sz="1200" b="1" i="0" kern="1200" dirty="0">
              <a:latin typeface="Century Gothic" panose="020B0502020202020204" pitchFamily="34" charset="0"/>
            </a:rPr>
            <a:t>Acțiune</a:t>
          </a:r>
          <a:endParaRPr lang="el-GR" sz="1200" b="1" kern="1200" dirty="0">
            <a:latin typeface="Century Gothic" panose="020B0502020202020204" pitchFamily="34" charset="0"/>
          </a:endParaRPr>
        </a:p>
      </dsp:txBody>
      <dsp:txXfrm>
        <a:off x="5010937" y="469435"/>
        <a:ext cx="803639" cy="704437"/>
      </dsp:txXfrm>
    </dsp:sp>
    <dsp:sp modelId="{B9B935C7-7941-46D5-95BB-1FE1E23734EA}">
      <dsp:nvSpPr>
        <dsp:cNvPr id="0" name=""/>
        <dsp:cNvSpPr/>
      </dsp:nvSpPr>
      <dsp:spPr>
        <a:xfrm>
          <a:off x="5662947" y="137935"/>
          <a:ext cx="151630" cy="151630"/>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BAD7B-8257-46B8-8CE9-B89EF2F31BB1}">
      <dsp:nvSpPr>
        <dsp:cNvPr id="0" name=""/>
        <dsp:cNvSpPr/>
      </dsp:nvSpPr>
      <dsp:spPr>
        <a:xfrm rot="5400000">
          <a:off x="6084047" y="-39975"/>
          <a:ext cx="534957" cy="890158"/>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0FDB0-4A2A-457D-9F77-C7134879469F}">
      <dsp:nvSpPr>
        <dsp:cNvPr id="0" name=""/>
        <dsp:cNvSpPr/>
      </dsp:nvSpPr>
      <dsp:spPr>
        <a:xfrm>
          <a:off x="6018384" y="225990"/>
          <a:ext cx="756369" cy="70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i="0" kern="1200" dirty="0">
              <a:latin typeface="Century Gothic" panose="020B0502020202020204" pitchFamily="34" charset="0"/>
            </a:rPr>
            <a:t>7: </a:t>
          </a:r>
          <a:r>
            <a:rPr lang="ro-RO" sz="1200" b="1" i="0" kern="1200" dirty="0">
              <a:latin typeface="Century Gothic" panose="020B0502020202020204" pitchFamily="34" charset="0"/>
            </a:rPr>
            <a:t>Revizuirea deciziei</a:t>
          </a:r>
          <a:endParaRPr lang="el-GR" sz="1200" b="1" kern="1200" dirty="0">
            <a:latin typeface="Century Gothic" panose="020B0502020202020204" pitchFamily="34" charset="0"/>
          </a:endParaRPr>
        </a:p>
      </dsp:txBody>
      <dsp:txXfrm>
        <a:off x="6018384" y="225990"/>
        <a:ext cx="756369" cy="704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FCE6-3C29-46D4-999A-7C4F3F1F3467}">
      <dsp:nvSpPr>
        <dsp:cNvPr id="0" name=""/>
        <dsp:cNvSpPr/>
      </dsp:nvSpPr>
      <dsp:spPr>
        <a:xfrm>
          <a:off x="2774878" y="185206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dirty="0">
              <a:latin typeface="Century Gothic" panose="020B0502020202020204" pitchFamily="34" charset="0"/>
            </a:rPr>
            <a:t>Ce fel de factor de decizie ești</a:t>
          </a:r>
          <a:r>
            <a:rPr lang="en-US" sz="1100" kern="1200" dirty="0">
              <a:latin typeface="Century Gothic" panose="020B0502020202020204" pitchFamily="34" charset="0"/>
            </a:rPr>
            <a:t>?</a:t>
          </a:r>
          <a:endParaRPr lang="el-GR" sz="1100" kern="1200" dirty="0">
            <a:latin typeface="Century Gothic" panose="020B0502020202020204" pitchFamily="34" charset="0"/>
          </a:endParaRPr>
        </a:p>
      </dsp:txBody>
      <dsp:txXfrm>
        <a:off x="2916064" y="1993254"/>
        <a:ext cx="681704" cy="681704"/>
      </dsp:txXfrm>
    </dsp:sp>
    <dsp:sp modelId="{FF5D1241-FD58-472C-82E3-F199D86C96AE}">
      <dsp:nvSpPr>
        <dsp:cNvPr id="0" name=""/>
        <dsp:cNvSpPr/>
      </dsp:nvSpPr>
      <dsp:spPr>
        <a:xfrm rot="16200000">
          <a:off x="2821565" y="1403397"/>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235148" y="1394950"/>
        <a:ext cx="43535" cy="43535"/>
      </dsp:txXfrm>
    </dsp:sp>
    <dsp:sp modelId="{F03F7F6D-8E6E-436F-A705-592CE5CD5219}">
      <dsp:nvSpPr>
        <dsp:cNvPr id="0" name=""/>
        <dsp:cNvSpPr/>
      </dsp:nvSpPr>
      <dsp:spPr>
        <a:xfrm>
          <a:off x="2774878" y="17289"/>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dirty="0">
              <a:latin typeface="Century Gothic" panose="020B0502020202020204" pitchFamily="34" charset="0"/>
            </a:rPr>
            <a:t>Rapid</a:t>
          </a:r>
          <a:endParaRPr lang="el-GR" sz="1100" kern="1200" dirty="0">
            <a:latin typeface="Century Gothic" panose="020B0502020202020204" pitchFamily="34" charset="0"/>
          </a:endParaRPr>
        </a:p>
      </dsp:txBody>
      <dsp:txXfrm>
        <a:off x="2916064" y="158475"/>
        <a:ext cx="681704" cy="681704"/>
      </dsp:txXfrm>
    </dsp:sp>
    <dsp:sp modelId="{D8BE534F-9180-4830-A353-E97DADEB15CB}">
      <dsp:nvSpPr>
        <dsp:cNvPr id="0" name=""/>
        <dsp:cNvSpPr/>
      </dsp:nvSpPr>
      <dsp:spPr>
        <a:xfrm rot="18600000">
          <a:off x="3411251"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824835" y="1609578"/>
        <a:ext cx="43535" cy="43535"/>
      </dsp:txXfrm>
    </dsp:sp>
    <dsp:sp modelId="{54E16BC8-662A-4A0C-B299-6E8B2BD240D9}">
      <dsp:nvSpPr>
        <dsp:cNvPr id="0" name=""/>
        <dsp:cNvSpPr/>
      </dsp:nvSpPr>
      <dsp:spPr>
        <a:xfrm>
          <a:off x="3954251"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noProof="0" dirty="0" err="1">
              <a:latin typeface="Century Gothic" panose="020B0502020202020204" pitchFamily="34" charset="0"/>
            </a:rPr>
            <a:t>Procrasti-nator</a:t>
          </a:r>
          <a:endParaRPr lang="ro-RO" sz="1100" kern="1200" noProof="0" dirty="0">
            <a:latin typeface="Century Gothic" panose="020B0502020202020204" pitchFamily="34" charset="0"/>
          </a:endParaRPr>
        </a:p>
      </dsp:txBody>
      <dsp:txXfrm>
        <a:off x="4095437" y="587732"/>
        <a:ext cx="681704" cy="681704"/>
      </dsp:txXfrm>
    </dsp:sp>
    <dsp:sp modelId="{2DD9D00D-43C1-4A04-A5EA-AB145215C90D}">
      <dsp:nvSpPr>
        <dsp:cNvPr id="0" name=""/>
        <dsp:cNvSpPr/>
      </dsp:nvSpPr>
      <dsp:spPr>
        <a:xfrm rot="21000000">
          <a:off x="3725017"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4138601" y="2153036"/>
        <a:ext cx="43535" cy="43535"/>
      </dsp:txXfrm>
    </dsp:sp>
    <dsp:sp modelId="{2A66DC44-1FA2-4979-BDE0-58164FC38E38}">
      <dsp:nvSpPr>
        <dsp:cNvPr id="0" name=""/>
        <dsp:cNvSpPr/>
      </dsp:nvSpPr>
      <dsp:spPr>
        <a:xfrm>
          <a:off x="4581782"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dirty="0">
              <a:latin typeface="Century Gothic" panose="020B0502020202020204" pitchFamily="34" charset="0"/>
            </a:rPr>
            <a:t>Precaut</a:t>
          </a:r>
          <a:endParaRPr lang="el-GR" sz="1100" kern="1200" dirty="0">
            <a:latin typeface="Century Gothic" panose="020B0502020202020204" pitchFamily="34" charset="0"/>
          </a:endParaRPr>
        </a:p>
      </dsp:txBody>
      <dsp:txXfrm>
        <a:off x="4722968" y="1674648"/>
        <a:ext cx="681704" cy="681704"/>
      </dsp:txXfrm>
    </dsp:sp>
    <dsp:sp modelId="{C1ECAF0C-0EC7-4080-9E00-841AD485284B}">
      <dsp:nvSpPr>
        <dsp:cNvPr id="0" name=""/>
        <dsp:cNvSpPr/>
      </dsp:nvSpPr>
      <dsp:spPr>
        <a:xfrm rot="1800000">
          <a:off x="3616047"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4029631" y="2771034"/>
        <a:ext cx="43535" cy="43535"/>
      </dsp:txXfrm>
    </dsp:sp>
    <dsp:sp modelId="{C6ACBF0C-B426-4D6D-B13D-B0FD57AC7FF7}">
      <dsp:nvSpPr>
        <dsp:cNvPr id="0" name=""/>
        <dsp:cNvSpPr/>
      </dsp:nvSpPr>
      <dsp:spPr>
        <a:xfrm>
          <a:off x="4363843"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noProof="0" dirty="0">
              <a:latin typeface="Century Gothic" panose="020B0502020202020204" pitchFamily="34" charset="0"/>
            </a:rPr>
            <a:t>Intuitiv</a:t>
          </a:r>
        </a:p>
      </dsp:txBody>
      <dsp:txXfrm>
        <a:off x="4505029" y="2910644"/>
        <a:ext cx="681704" cy="681704"/>
      </dsp:txXfrm>
    </dsp:sp>
    <dsp:sp modelId="{86A18D33-5505-40BB-8FC5-7443B74016B9}">
      <dsp:nvSpPr>
        <dsp:cNvPr id="0" name=""/>
        <dsp:cNvSpPr/>
      </dsp:nvSpPr>
      <dsp:spPr>
        <a:xfrm rot="4200000">
          <a:off x="3135331"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a:off x="3548914" y="3174404"/>
        <a:ext cx="43535" cy="43535"/>
      </dsp:txXfrm>
    </dsp:sp>
    <dsp:sp modelId="{139EE503-5BB5-4062-A9B1-A6732789EBD8}">
      <dsp:nvSpPr>
        <dsp:cNvPr id="0" name=""/>
        <dsp:cNvSpPr/>
      </dsp:nvSpPr>
      <dsp:spPr>
        <a:xfrm>
          <a:off x="3402409"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dirty="0">
              <a:latin typeface="Century Gothic" panose="020B0502020202020204" pitchFamily="34" charset="0"/>
            </a:rPr>
            <a:t>Urăște riscurile</a:t>
          </a:r>
          <a:endParaRPr lang="el-GR" sz="1100" kern="1200" dirty="0">
            <a:latin typeface="Century Gothic" panose="020B0502020202020204" pitchFamily="34" charset="0"/>
          </a:endParaRPr>
        </a:p>
      </dsp:txBody>
      <dsp:txXfrm>
        <a:off x="3543595" y="3717383"/>
        <a:ext cx="681704" cy="681704"/>
      </dsp:txXfrm>
    </dsp:sp>
    <dsp:sp modelId="{B32C72F7-1C3E-46D8-A76E-C7A724D643DE}">
      <dsp:nvSpPr>
        <dsp:cNvPr id="0" name=""/>
        <dsp:cNvSpPr/>
      </dsp:nvSpPr>
      <dsp:spPr>
        <a:xfrm rot="6600000">
          <a:off x="2507799" y="318285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921383" y="3174404"/>
        <a:ext cx="43535" cy="43535"/>
      </dsp:txXfrm>
    </dsp:sp>
    <dsp:sp modelId="{9D0C93EB-F5BC-4A15-87A7-2B49B19CA088}">
      <dsp:nvSpPr>
        <dsp:cNvPr id="0" name=""/>
        <dsp:cNvSpPr/>
      </dsp:nvSpPr>
      <dsp:spPr>
        <a:xfrm>
          <a:off x="2147346" y="3576197"/>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noProof="0" dirty="0" err="1">
              <a:latin typeface="Century Gothic" panose="020B0502020202020204" pitchFamily="34" charset="0"/>
            </a:rPr>
            <a:t>Necon-vențional</a:t>
          </a:r>
          <a:endParaRPr lang="ro-RO" sz="1100" kern="1200" noProof="0" dirty="0">
            <a:latin typeface="Century Gothic" panose="020B0502020202020204" pitchFamily="34" charset="0"/>
          </a:endParaRPr>
        </a:p>
      </dsp:txBody>
      <dsp:txXfrm>
        <a:off x="2288532" y="3717383"/>
        <a:ext cx="681704" cy="681704"/>
      </dsp:txXfrm>
    </dsp:sp>
    <dsp:sp modelId="{CF50FD65-21A0-485C-B2C4-75E252168285}">
      <dsp:nvSpPr>
        <dsp:cNvPr id="0" name=""/>
        <dsp:cNvSpPr/>
      </dsp:nvSpPr>
      <dsp:spPr>
        <a:xfrm rot="9000000">
          <a:off x="2027082" y="2779481"/>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440666" y="2771034"/>
        <a:ext cx="43535" cy="43535"/>
      </dsp:txXfrm>
    </dsp:sp>
    <dsp:sp modelId="{A53A351E-5DEE-4524-8B78-E21495C61E05}">
      <dsp:nvSpPr>
        <dsp:cNvPr id="0" name=""/>
        <dsp:cNvSpPr/>
      </dsp:nvSpPr>
      <dsp:spPr>
        <a:xfrm>
          <a:off x="1185912" y="2769458"/>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dirty="0">
              <a:latin typeface="Century Gothic" panose="020B0502020202020204" pitchFamily="34" charset="0"/>
            </a:rPr>
            <a:t>Indecis</a:t>
          </a:r>
          <a:endParaRPr lang="el-GR" sz="1100" kern="1200" dirty="0">
            <a:latin typeface="Century Gothic" panose="020B0502020202020204" pitchFamily="34" charset="0"/>
          </a:endParaRPr>
        </a:p>
      </dsp:txBody>
      <dsp:txXfrm>
        <a:off x="1327098" y="2910644"/>
        <a:ext cx="681704" cy="681704"/>
      </dsp:txXfrm>
    </dsp:sp>
    <dsp:sp modelId="{8B0224D1-68B6-4857-8051-2D4685485338}">
      <dsp:nvSpPr>
        <dsp:cNvPr id="0" name=""/>
        <dsp:cNvSpPr/>
      </dsp:nvSpPr>
      <dsp:spPr>
        <a:xfrm rot="11400000">
          <a:off x="1918112" y="2161483"/>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331696" y="2153036"/>
        <a:ext cx="43535" cy="43535"/>
      </dsp:txXfrm>
    </dsp:sp>
    <dsp:sp modelId="{7918D210-A82D-418C-A8D8-877179003B15}">
      <dsp:nvSpPr>
        <dsp:cNvPr id="0" name=""/>
        <dsp:cNvSpPr/>
      </dsp:nvSpPr>
      <dsp:spPr>
        <a:xfrm>
          <a:off x="967973" y="1533462"/>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dirty="0">
              <a:latin typeface="Century Gothic" panose="020B0502020202020204" pitchFamily="34" charset="0"/>
            </a:rPr>
            <a:t>Vrea să facă pe plac altora</a:t>
          </a:r>
          <a:endParaRPr lang="el-GR" sz="1100" kern="1200" dirty="0">
            <a:latin typeface="Century Gothic" panose="020B0502020202020204" pitchFamily="34" charset="0"/>
          </a:endParaRPr>
        </a:p>
      </dsp:txBody>
      <dsp:txXfrm>
        <a:off x="1109159" y="1674648"/>
        <a:ext cx="681704" cy="681704"/>
      </dsp:txXfrm>
    </dsp:sp>
    <dsp:sp modelId="{105BED07-CE11-4EB9-B7FF-979120F04D3E}">
      <dsp:nvSpPr>
        <dsp:cNvPr id="0" name=""/>
        <dsp:cNvSpPr/>
      </dsp:nvSpPr>
      <dsp:spPr>
        <a:xfrm rot="13800000">
          <a:off x="2231878" y="1618025"/>
          <a:ext cx="870702" cy="26640"/>
        </a:xfrm>
        <a:custGeom>
          <a:avLst/>
          <a:gdLst/>
          <a:ahLst/>
          <a:cxnLst/>
          <a:rect l="0" t="0" r="0" b="0"/>
          <a:pathLst>
            <a:path>
              <a:moveTo>
                <a:pt x="0" y="13320"/>
              </a:moveTo>
              <a:lnTo>
                <a:pt x="870702" y="133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l-GR" sz="1100" kern="1200">
            <a:latin typeface="Century Gothic" panose="020B0502020202020204" pitchFamily="34" charset="0"/>
          </a:endParaRPr>
        </a:p>
      </dsp:txBody>
      <dsp:txXfrm rot="10800000">
        <a:off x="2645462" y="1609578"/>
        <a:ext cx="43535" cy="43535"/>
      </dsp:txXfrm>
    </dsp:sp>
    <dsp:sp modelId="{632CC012-956F-4698-96D6-799E7943564C}">
      <dsp:nvSpPr>
        <dsp:cNvPr id="0" name=""/>
        <dsp:cNvSpPr/>
      </dsp:nvSpPr>
      <dsp:spPr>
        <a:xfrm>
          <a:off x="1595504" y="446546"/>
          <a:ext cx="964076" cy="96407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o-RO" sz="1100" kern="1200" noProof="0" dirty="0">
              <a:latin typeface="Century Gothic" panose="020B0502020202020204" pitchFamily="34" charset="0"/>
            </a:rPr>
            <a:t>Pasează responsabilitatea altor</a:t>
          </a:r>
          <a:r>
            <a:rPr lang="ro-RO" sz="1100" kern="1200" dirty="0">
              <a:latin typeface="Century Gothic" panose="020B0502020202020204" pitchFamily="34" charset="0"/>
            </a:rPr>
            <a:t>a</a:t>
          </a:r>
          <a:endParaRPr lang="el-GR" sz="1100" kern="1200" dirty="0">
            <a:latin typeface="Century Gothic" panose="020B0502020202020204" pitchFamily="34" charset="0"/>
          </a:endParaRPr>
        </a:p>
      </dsp:txBody>
      <dsp:txXfrm>
        <a:off x="1736690" y="587732"/>
        <a:ext cx="681704" cy="6817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t>07-Jul-21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t>07-Jul-21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t>07-Jul-21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t>07-Jul-21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t>07-Jul-21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07-Jul-21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07-Jul-21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t>07-Jul-21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t>‹#›</a:t>
            </a:fld>
            <a:endParaRPr lang="en-US"/>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hyperlink" Target="https://www.umassd.edu/fycm/decision-making/process/" TargetMode="External"/><Relationship Id="rId3" Type="http://schemas.openxmlformats.org/officeDocument/2006/relationships/image" Target="../media/image1.jpe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tomorrowsuccess.com/calculatedrisks.html" TargetMode="Externa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2.xml"/><Relationship Id="rId5" Type="http://schemas.openxmlformats.org/officeDocument/2006/relationships/image" Target="../media/image5.pn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c73Q8oQmwzo?feature=oembed" TargetMode="Externa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www.lifehack.org/768345/how-to-take-calculated-risk" TargetMode="External"/><Relationship Id="rId13" Type="http://schemas.openxmlformats.org/officeDocument/2006/relationships/hyperlink" Target="https://soundofbusiness.eu/"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trend.credinfo.eu/"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www.forbes.com/sites/natalierobehmed/2013/11/12/100-best-websites-for-entrepreneurs/#57ce767829f6" TargetMode="External"/><Relationship Id="rId5" Type="http://schemas.openxmlformats.org/officeDocument/2006/relationships/image" Target="../media/image5.png"/><Relationship Id="rId10" Type="http://schemas.openxmlformats.org/officeDocument/2006/relationships/hyperlink" Target="https://www.investopedia.com/risk-management-4689652" TargetMode="External"/><Relationship Id="rId4" Type="http://schemas.openxmlformats.org/officeDocument/2006/relationships/image" Target="../media/image3.png"/><Relationship Id="rId9" Type="http://schemas.openxmlformats.org/officeDocument/2006/relationships/hyperlink" Target="https://hacktheentrepreneur.com/entrepreneurial-mindset/" TargetMode="External"/><Relationship Id="rId14" Type="http://schemas.openxmlformats.org/officeDocument/2006/relationships/hyperlink" Target="https://www.selfregenerate.eu/"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152400" y="106680"/>
            <a:ext cx="6705600" cy="6651928"/>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25890" y="106680"/>
            <a:ext cx="1981201" cy="6651928"/>
          </a:xfrm>
          <a:prstGeom prst="rect">
            <a:avLst/>
          </a:prstGeom>
        </p:spPr>
      </p:pic>
      <p:sp>
        <p:nvSpPr>
          <p:cNvPr id="3" name="Subtitle 2"/>
          <p:cNvSpPr>
            <a:spLocks noGrp="1"/>
          </p:cNvSpPr>
          <p:nvPr>
            <p:ph type="subTitle" idx="1"/>
          </p:nvPr>
        </p:nvSpPr>
        <p:spPr>
          <a:xfrm>
            <a:off x="7121236" y="731622"/>
            <a:ext cx="1796317" cy="3552870"/>
          </a:xfrm>
        </p:spPr>
        <p:txBody>
          <a:bodyPr>
            <a:normAutofit/>
          </a:bodyPr>
          <a:lstStyle/>
          <a:p>
            <a:pPr algn="l"/>
            <a:r>
              <a:rPr lang="ro-RO" sz="1600" b="1" dirty="0">
                <a:latin typeface="Century Gothic"/>
                <a:cs typeface="Century Gothic"/>
              </a:rPr>
              <a:t>3.1. Ce înseamnă a avea un stil de viață antreprenorial?</a:t>
            </a:r>
          </a:p>
          <a:p>
            <a:pPr algn="l"/>
            <a:r>
              <a:rPr lang="ro-RO" sz="1600" b="1" dirty="0">
                <a:latin typeface="Century Gothic"/>
                <a:cs typeface="Century Gothic"/>
              </a:rPr>
              <a:t>Cum să luăm decizii sigure din punct de vedere economic?</a:t>
            </a:r>
          </a:p>
        </p:txBody>
      </p:sp>
      <p:sp>
        <p:nvSpPr>
          <p:cNvPr id="9" name="Title 8"/>
          <p:cNvSpPr>
            <a:spLocks noGrp="1"/>
          </p:cNvSpPr>
          <p:nvPr>
            <p:ph type="ctrTitle"/>
          </p:nvPr>
        </p:nvSpPr>
        <p:spPr>
          <a:xfrm>
            <a:off x="226447" y="306578"/>
            <a:ext cx="5961311" cy="2243350"/>
          </a:xfrm>
        </p:spPr>
        <p:txBody>
          <a:bodyPr/>
          <a:lstStyle/>
          <a:p>
            <a:r>
              <a:rPr lang="ro-RO" b="1" dirty="0">
                <a:solidFill>
                  <a:schemeClr val="tx1">
                    <a:lumMod val="75000"/>
                    <a:lumOff val="25000"/>
                  </a:schemeClr>
                </a:solidFill>
                <a:latin typeface="Century Gothic"/>
                <a:cs typeface="Century Gothic"/>
              </a:rPr>
              <a:t>Modulul 3</a:t>
            </a:r>
            <a:br>
              <a:rPr lang="ro-RO" b="1">
                <a:solidFill>
                  <a:schemeClr val="tx1">
                    <a:lumMod val="75000"/>
                    <a:lumOff val="25000"/>
                  </a:schemeClr>
                </a:solidFill>
                <a:latin typeface="Century Gothic"/>
                <a:cs typeface="Century Gothic"/>
              </a:rPr>
            </a:br>
            <a:r>
              <a:rPr lang="ro-RO" b="1">
                <a:solidFill>
                  <a:schemeClr val="tx1">
                    <a:lumMod val="75000"/>
                    <a:lumOff val="25000"/>
                  </a:schemeClr>
                </a:solidFill>
                <a:latin typeface="Century Gothic"/>
                <a:cs typeface="Century Gothic"/>
              </a:rPr>
              <a:t>STIL DE VIAȚĂ ANTREPRENORIAL</a:t>
            </a:r>
            <a:endParaRPr lang="ro-RO" b="1" dirty="0">
              <a:solidFill>
                <a:schemeClr val="tx1">
                  <a:lumMod val="75000"/>
                  <a:lumOff val="25000"/>
                </a:schemeClr>
              </a:solidFill>
              <a:latin typeface="Century Gothic"/>
              <a:cs typeface="Century Gothic"/>
            </a:endParaRP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ro-RO" sz="600" dirty="0">
                <a:solidFill>
                  <a:srgbClr val="FFFFFF"/>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rgbClr val="FFFFFF"/>
                </a:solidFill>
              </a:rPr>
              <a:t>.</a:t>
            </a:r>
            <a:endParaRPr lang="pt-PT" sz="600" dirty="0">
              <a:solidFill>
                <a:srgbClr val="FFFFFF"/>
              </a:solidFill>
            </a:endParaRPr>
          </a:p>
        </p:txBody>
      </p:sp>
      <p:sp>
        <p:nvSpPr>
          <p:cNvPr id="14" name="TextBox 13"/>
          <p:cNvSpPr txBox="1"/>
          <p:nvPr/>
        </p:nvSpPr>
        <p:spPr>
          <a:xfrm>
            <a:off x="7013257" y="5626479"/>
            <a:ext cx="2006600" cy="977191"/>
          </a:xfrm>
          <a:prstGeom prst="rect">
            <a:avLst/>
          </a:prstGeom>
          <a:noFill/>
        </p:spPr>
        <p:txBody>
          <a:bodyPr wrap="square" rtlCol="0">
            <a:spAutoFit/>
          </a:bodyPr>
          <a:lstStyle/>
          <a:p>
            <a:r>
              <a:rPr lang="en-US" sz="1150" dirty="0">
                <a:solidFill>
                  <a:schemeClr val="tx1">
                    <a:lumMod val="75000"/>
                    <a:lumOff val="25000"/>
                  </a:schemeClr>
                </a:solidFill>
                <a:latin typeface="Century Gothic"/>
                <a:cs typeface="Century Gothic"/>
              </a:rPr>
              <a:t>Journey to lncrease your techniques of eMotional lntelligence,</a:t>
            </a:r>
          </a:p>
          <a:p>
            <a:r>
              <a:rPr lang="en-US" sz="1150" dirty="0">
                <a:solidFill>
                  <a:schemeClr val="tx1">
                    <a:lumMod val="75000"/>
                    <a:lumOff val="25000"/>
                  </a:schemeClr>
                </a:solidFill>
                <a:latin typeface="Century Gothic"/>
                <a:cs typeface="Century Gothic"/>
              </a:rPr>
              <a:t>digital awareNess and</a:t>
            </a:r>
          </a:p>
          <a:p>
            <a:r>
              <a:rPr lang="en-US" sz="1150" dirty="0">
                <a:solidFill>
                  <a:schemeClr val="tx1">
                    <a:lumMod val="75000"/>
                    <a:lumOff val="25000"/>
                  </a:schemeClr>
                </a:solidFill>
                <a:latin typeface="Century Gothic"/>
                <a:cs typeface="Century Gothic"/>
              </a:rPr>
              <a:t>entrepreneurship </a:t>
            </a:r>
            <a:r>
              <a:rPr lang="en-US" sz="1150" dirty="0" err="1">
                <a:solidFill>
                  <a:schemeClr val="tx1">
                    <a:lumMod val="75000"/>
                    <a:lumOff val="25000"/>
                  </a:schemeClr>
                </a:solidFill>
                <a:latin typeface="Century Gothic"/>
                <a:cs typeface="Century Gothic"/>
              </a:rPr>
              <a:t>lifestYle</a:t>
            </a:r>
            <a:endParaRPr lang="en-US" sz="1150" dirty="0">
              <a:solidFill>
                <a:schemeClr val="tx1">
                  <a:lumMod val="75000"/>
                  <a:lumOff val="25000"/>
                </a:schemeClr>
              </a:solidFill>
              <a:latin typeface="Century Gothic"/>
              <a:cs typeface="Century Gothic"/>
            </a:endParaRP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18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2145999"/>
          </a:xfrm>
        </p:spPr>
        <p:txBody>
          <a:bodyPr>
            <a:normAutofit/>
          </a:bodyPr>
          <a:lstStyle/>
          <a:p>
            <a:pPr algn="l"/>
            <a:r>
              <a:rPr lang="ro-RO" sz="2800" dirty="0">
                <a:solidFill>
                  <a:schemeClr val="tx1">
                    <a:lumMod val="65000"/>
                    <a:lumOff val="35000"/>
                  </a:schemeClr>
                </a:solidFill>
                <a:latin typeface="Century Gothic"/>
                <a:cs typeface="Century Gothic"/>
              </a:rPr>
              <a:t>A avea o gândire antreprenorială înseamnă mult mai mult decât a începe și a conduce o afacere de succes!</a:t>
            </a:r>
          </a:p>
        </p:txBody>
      </p:sp>
      <p:sp>
        <p:nvSpPr>
          <p:cNvPr id="3" name="Content Placeholder 2"/>
          <p:cNvSpPr>
            <a:spLocks noGrp="1"/>
          </p:cNvSpPr>
          <p:nvPr>
            <p:ph idx="1"/>
          </p:nvPr>
        </p:nvSpPr>
        <p:spPr>
          <a:xfrm>
            <a:off x="457200" y="2637183"/>
            <a:ext cx="6036397" cy="3488980"/>
          </a:xfrm>
        </p:spPr>
        <p:txBody>
          <a:bodyPr>
            <a:normAutofit fontScale="92500" lnSpcReduction="20000"/>
          </a:bodyPr>
          <a:lstStyle/>
          <a:p>
            <a:r>
              <a:rPr lang="ro-RO" sz="2400" dirty="0">
                <a:solidFill>
                  <a:schemeClr val="tx1">
                    <a:lumMod val="65000"/>
                    <a:lumOff val="35000"/>
                  </a:schemeClr>
                </a:solidFill>
                <a:latin typeface="Century Gothic"/>
                <a:cs typeface="Century Gothic"/>
              </a:rPr>
              <a:t>Mentalitatea antreprenorială este despre un anumit mod de a gândi și de a trăi;</a:t>
            </a:r>
          </a:p>
          <a:p>
            <a:endParaRPr lang="ro-RO" sz="2400" dirty="0">
              <a:solidFill>
                <a:schemeClr val="tx1">
                  <a:lumMod val="65000"/>
                  <a:lumOff val="35000"/>
                </a:schemeClr>
              </a:solidFill>
              <a:latin typeface="Century Gothic"/>
              <a:cs typeface="Century Gothic"/>
            </a:endParaRPr>
          </a:p>
          <a:p>
            <a:r>
              <a:rPr lang="ro-RO" sz="2400" dirty="0">
                <a:solidFill>
                  <a:schemeClr val="tx1">
                    <a:lumMod val="65000"/>
                    <a:lumOff val="35000"/>
                  </a:schemeClr>
                </a:solidFill>
                <a:latin typeface="Century Gothic"/>
                <a:cs typeface="Century Gothic"/>
              </a:rPr>
              <a:t>Este vorba despre modul în care credem în noi înșine, căutăm motivația, ne încurajăm propria creativitate, ne îmbunătățim abilitățile, ne confruntăm cu provocări, ne asumăm riscuri, construim relații, găsim soluții și acceptăm responsabilitatea pentru acțiunile noastre!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223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905164" y="-486198"/>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dirty="0">
                <a:solidFill>
                  <a:schemeClr val="tx1">
                    <a:lumMod val="65000"/>
                    <a:lumOff val="35000"/>
                  </a:schemeClr>
                </a:solidFill>
                <a:latin typeface="Century Gothic"/>
                <a:cs typeface="Century Gothic"/>
              </a:rPr>
              <a:t>De ce este importantă gândirea antreprenorială</a:t>
            </a:r>
            <a:r>
              <a:rPr lang="en-GB" sz="2800" dirty="0">
                <a:solidFill>
                  <a:schemeClr val="tx1">
                    <a:lumMod val="65000"/>
                    <a:lumOff val="35000"/>
                  </a:schemeClr>
                </a:solidFill>
                <a:latin typeface="Century Gothic"/>
                <a:cs typeface="Century Gothic"/>
              </a:rPr>
              <a:t>?</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6036398" cy="4525963"/>
          </a:xfrm>
        </p:spPr>
        <p:txBody>
          <a:bodyPr>
            <a:normAutofit lnSpcReduction="10000"/>
          </a:bodyPr>
          <a:lstStyle/>
          <a:p>
            <a:r>
              <a:rPr lang="ro-RO" sz="2400" dirty="0">
                <a:solidFill>
                  <a:schemeClr val="tx1">
                    <a:lumMod val="65000"/>
                    <a:lumOff val="35000"/>
                  </a:schemeClr>
                </a:solidFill>
                <a:latin typeface="Century Gothic"/>
                <a:cs typeface="Century Gothic"/>
              </a:rPr>
              <a:t>O persoană cu o mentalitate antreprenorială are capacitatea de a vedea nevoile, problemele și provocările ca pe niște oportunități;</a:t>
            </a:r>
            <a:r>
              <a:rPr lang="en-GB" sz="2400" dirty="0">
                <a:solidFill>
                  <a:schemeClr val="tx1">
                    <a:lumMod val="65000"/>
                    <a:lumOff val="35000"/>
                  </a:schemeClr>
                </a:solidFill>
                <a:latin typeface="Century Gothic"/>
                <a:cs typeface="Century Gothic"/>
              </a:rPr>
              <a:t> </a:t>
            </a:r>
          </a:p>
          <a:p>
            <a:endParaRPr lang="en-GB" sz="2400" dirty="0">
              <a:solidFill>
                <a:schemeClr val="tx1">
                  <a:lumMod val="65000"/>
                  <a:lumOff val="35000"/>
                </a:schemeClr>
              </a:solidFill>
              <a:latin typeface="Century Gothic"/>
              <a:cs typeface="Century Gothic"/>
            </a:endParaRPr>
          </a:p>
          <a:p>
            <a:r>
              <a:rPr lang="ro-RO" sz="2400" dirty="0">
                <a:solidFill>
                  <a:schemeClr val="tx1">
                    <a:lumMod val="65000"/>
                    <a:lumOff val="35000"/>
                  </a:schemeClr>
                </a:solidFill>
                <a:latin typeface="Century Gothic"/>
                <a:cs typeface="Century Gothic"/>
              </a:rPr>
              <a:t>Un angajat cu un mod de gândire antreprenorial este, de asemenea, cunoscut sub numele de „antreprenor intern” sau „</a:t>
            </a:r>
            <a:r>
              <a:rPr lang="ro-RO" sz="2400" dirty="0" err="1">
                <a:solidFill>
                  <a:schemeClr val="tx1">
                    <a:lumMod val="65000"/>
                    <a:lumOff val="35000"/>
                  </a:schemeClr>
                </a:solidFill>
                <a:latin typeface="Century Gothic"/>
                <a:cs typeface="Century Gothic"/>
              </a:rPr>
              <a:t>intraprenor</a:t>
            </a:r>
            <a:r>
              <a:rPr lang="ro-RO" sz="2400" dirty="0">
                <a:solidFill>
                  <a:schemeClr val="tx1">
                    <a:lumMod val="65000"/>
                    <a:lumOff val="35000"/>
                  </a:schemeClr>
                </a:solidFill>
                <a:latin typeface="Century Gothic"/>
                <a:cs typeface="Century Gothic"/>
              </a:rPr>
              <a:t>”, iar aceste persoane se numără printre cele mai apreciate și dorite tipuri de angajați</a:t>
            </a:r>
            <a:r>
              <a:rPr lang="en-GB" sz="2400" dirty="0">
                <a:solidFill>
                  <a:schemeClr val="tx1">
                    <a:lumMod val="65000"/>
                    <a:lumOff val="35000"/>
                  </a:schemeClr>
                </a:solidFill>
                <a:latin typeface="Century Gothic"/>
                <a:cs typeface="Century Gothic"/>
              </a:rPr>
              <a:t>. </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10804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673432"/>
          </a:xfrm>
        </p:spPr>
        <p:txBody>
          <a:bodyPr>
            <a:normAutofit/>
          </a:bodyPr>
          <a:lstStyle/>
          <a:p>
            <a:pPr algn="l"/>
            <a:r>
              <a:rPr lang="ro-RO" sz="2800" dirty="0">
                <a:solidFill>
                  <a:schemeClr val="tx1">
                    <a:lumMod val="65000"/>
                    <a:lumOff val="35000"/>
                  </a:schemeClr>
                </a:solidFill>
                <a:latin typeface="Century Gothic"/>
                <a:cs typeface="Century Gothic"/>
              </a:rPr>
              <a:t>„Care sunt principalele caracteristici ale unui mod de gândire antreprenorial</a:t>
            </a:r>
            <a:r>
              <a:rPr lang="en-GB" sz="2800" dirty="0">
                <a:solidFill>
                  <a:schemeClr val="tx1">
                    <a:lumMod val="65000"/>
                    <a:lumOff val="35000"/>
                  </a:schemeClr>
                </a:solidFill>
                <a:latin typeface="Century Gothic"/>
                <a:cs typeface="Century Gothic"/>
              </a:rPr>
              <a: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CCD9770D-2784-4B02-88B1-00824C707E5B}"/>
              </a:ext>
            </a:extLst>
          </p:cNvPr>
          <p:cNvPicPr>
            <a:picLocks noChangeAspect="1"/>
          </p:cNvPicPr>
          <p:nvPr/>
        </p:nvPicPr>
        <p:blipFill rotWithShape="1">
          <a:blip r:embed="rId8"/>
          <a:srcRect l="23295" t="9653" r="25410" b="10177"/>
          <a:stretch/>
        </p:blipFill>
        <p:spPr>
          <a:xfrm>
            <a:off x="2247399" y="2501977"/>
            <a:ext cx="2460067" cy="3223143"/>
          </a:xfrm>
          <a:prstGeom prst="rect">
            <a:avLst/>
          </a:prstGeom>
        </p:spPr>
      </p:pic>
    </p:spTree>
    <p:extLst>
      <p:ext uri="{BB962C8B-B14F-4D97-AF65-F5344CB8AC3E}">
        <p14:creationId xmlns:p14="http://schemas.microsoft.com/office/powerpoint/2010/main" val="191971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dirty="0">
                <a:solidFill>
                  <a:schemeClr val="tx1">
                    <a:lumMod val="65000"/>
                    <a:lumOff val="35000"/>
                  </a:schemeClr>
                </a:solidFill>
                <a:latin typeface="Century Gothic"/>
                <a:cs typeface="Century Gothic"/>
              </a:rPr>
              <a:t>Exercițiu practic</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ro-RO" sz="3200" b="1" i="1" dirty="0"/>
              <a:t>Exercițiu</a:t>
            </a:r>
            <a:r>
              <a:rPr lang="en-GB" sz="3200" b="1" i="1" dirty="0"/>
              <a:t>:</a:t>
            </a:r>
            <a:r>
              <a:rPr lang="en-GB" sz="3200" i="1" dirty="0"/>
              <a:t> </a:t>
            </a:r>
          </a:p>
          <a:p>
            <a:pPr algn="ctr"/>
            <a:endParaRPr lang="en-GB" sz="3200" i="1" dirty="0"/>
          </a:p>
          <a:p>
            <a:pPr algn="ctr"/>
            <a:r>
              <a:rPr lang="ro-RO" sz="3200" i="1" dirty="0"/>
              <a:t>„Mod de gândire antreprenorial în acțiune” </a:t>
            </a:r>
          </a:p>
        </p:txBody>
      </p:sp>
    </p:spTree>
    <p:extLst>
      <p:ext uri="{BB962C8B-B14F-4D97-AF65-F5344CB8AC3E}">
        <p14:creationId xmlns:p14="http://schemas.microsoft.com/office/powerpoint/2010/main" val="65865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1671474"/>
          </a:xfrm>
        </p:spPr>
        <p:txBody>
          <a:bodyPr>
            <a:normAutofit fontScale="90000"/>
          </a:bodyPr>
          <a:lstStyle/>
          <a:p>
            <a:pPr algn="l"/>
            <a:r>
              <a:rPr lang="ro-RO" dirty="0">
                <a:solidFill>
                  <a:schemeClr val="tx1">
                    <a:lumMod val="65000"/>
                    <a:lumOff val="35000"/>
                  </a:schemeClr>
                </a:solidFill>
                <a:latin typeface="Century Gothic"/>
                <a:cs typeface="Century Gothic"/>
              </a:rPr>
              <a:t>Procesul de luare a unor decizii antreprenoriale</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14" name="Διάγραμμα 13">
            <a:extLst>
              <a:ext uri="{FF2B5EF4-FFF2-40B4-BE49-F238E27FC236}">
                <a16:creationId xmlns:a16="http://schemas.microsoft.com/office/drawing/2014/main" id="{A8EADA51-9662-4338-8D5E-B83E0C38B296}"/>
              </a:ext>
            </a:extLst>
          </p:cNvPr>
          <p:cNvGraphicFramePr/>
          <p:nvPr>
            <p:extLst>
              <p:ext uri="{D42A27DB-BD31-4B8C-83A1-F6EECF244321}">
                <p14:modId xmlns:p14="http://schemas.microsoft.com/office/powerpoint/2010/main" val="2194376400"/>
              </p:ext>
            </p:extLst>
          </p:nvPr>
        </p:nvGraphicFramePr>
        <p:xfrm>
          <a:off x="147322" y="1977952"/>
          <a:ext cx="6800181" cy="25287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42B5F8A4-5E44-498A-A3DC-DE1D722EF7DA}"/>
              </a:ext>
            </a:extLst>
          </p:cNvPr>
          <p:cNvSpPr txBox="1"/>
          <p:nvPr/>
        </p:nvSpPr>
        <p:spPr>
          <a:xfrm>
            <a:off x="2251044" y="5002517"/>
            <a:ext cx="4572000" cy="646331"/>
          </a:xfrm>
          <a:prstGeom prst="rect">
            <a:avLst/>
          </a:prstGeom>
          <a:noFill/>
        </p:spPr>
        <p:txBody>
          <a:bodyPr wrap="square">
            <a:spAutoFit/>
          </a:bodyPr>
          <a:lstStyle/>
          <a:p>
            <a:pPr algn="r"/>
            <a:r>
              <a:rPr lang="ro-RO" sz="1200" b="1" dirty="0">
                <a:effectLst/>
                <a:latin typeface="Century Gothic" panose="020B0502020202020204" pitchFamily="34" charset="0"/>
                <a:ea typeface="Calibri" panose="020F0502020204030204" pitchFamily="34" charset="0"/>
                <a:cs typeface="Arial" panose="020B0604020202020204" pitchFamily="34" charset="0"/>
              </a:rPr>
              <a:t>Șapte pași pentru luarea unor decizii eficiente</a:t>
            </a:r>
            <a:br>
              <a:rPr lang="ro-RO" sz="1200" b="1" dirty="0">
                <a:effectLst/>
                <a:latin typeface="Century Gothic" panose="020B0502020202020204" pitchFamily="34" charset="0"/>
                <a:ea typeface="Calibri" panose="020F0502020204030204" pitchFamily="34" charset="0"/>
                <a:cs typeface="Arial" panose="020B0604020202020204" pitchFamily="34" charset="0"/>
              </a:rPr>
            </a:br>
            <a:r>
              <a:rPr lang="ro-RO" sz="1200" dirty="0">
                <a:effectLst/>
                <a:latin typeface="Century Gothic" panose="020B0502020202020204" pitchFamily="34" charset="0"/>
                <a:ea typeface="Calibri" panose="020F0502020204030204" pitchFamily="34" charset="0"/>
                <a:cs typeface="Arial" panose="020B0604020202020204" pitchFamily="34" charset="0"/>
              </a:rPr>
              <a:t>Sursa: Universitatea din Massachusetts</a:t>
            </a:r>
            <a:br>
              <a:rPr lang="en-US" sz="1200" dirty="0">
                <a:effectLst/>
                <a:latin typeface="Century Gothic" panose="020B0502020202020204" pitchFamily="34" charset="0"/>
                <a:ea typeface="Calibri" panose="020F0502020204030204" pitchFamily="34" charset="0"/>
                <a:cs typeface="Arial" panose="020B0604020202020204" pitchFamily="34" charset="0"/>
              </a:rPr>
            </a:br>
            <a:r>
              <a:rPr lang="en-US" sz="12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https://www.umassd.edu/fycm/decision-making/process</a:t>
            </a:r>
            <a:endParaRPr lang="el-GR" sz="1200" dirty="0">
              <a:latin typeface="Century Gothic" panose="020B0502020202020204" pitchFamily="34" charset="0"/>
            </a:endParaRPr>
          </a:p>
        </p:txBody>
      </p:sp>
    </p:spTree>
    <p:extLst>
      <p:ext uri="{BB962C8B-B14F-4D97-AF65-F5344CB8AC3E}">
        <p14:creationId xmlns:p14="http://schemas.microsoft.com/office/powerpoint/2010/main" val="378029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772606"/>
          </a:xfrm>
        </p:spPr>
        <p:txBody>
          <a:bodyPr>
            <a:normAutofit fontScale="90000"/>
          </a:bodyPr>
          <a:lstStyle/>
          <a:p>
            <a:pPr algn="l"/>
            <a:r>
              <a:rPr lang="ro-RO" sz="2800" dirty="0">
                <a:solidFill>
                  <a:schemeClr val="tx1">
                    <a:lumMod val="65000"/>
                    <a:lumOff val="35000"/>
                  </a:schemeClr>
                </a:solidFill>
                <a:latin typeface="Century Gothic"/>
                <a:cs typeface="Century Gothic"/>
              </a:rPr>
              <a:t>Procesul de luare a unor decizii antreprenoriale</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5" name="TextBox 14">
            <a:extLst>
              <a:ext uri="{FF2B5EF4-FFF2-40B4-BE49-F238E27FC236}">
                <a16:creationId xmlns:a16="http://schemas.microsoft.com/office/drawing/2014/main" id="{42B5F8A4-5E44-498A-A3DC-DE1D722EF7DA}"/>
              </a:ext>
            </a:extLst>
          </p:cNvPr>
          <p:cNvSpPr txBox="1"/>
          <p:nvPr/>
        </p:nvSpPr>
        <p:spPr>
          <a:xfrm>
            <a:off x="5110184" y="4123578"/>
            <a:ext cx="1712893" cy="2123658"/>
          </a:xfrm>
          <a:prstGeom prst="rect">
            <a:avLst/>
          </a:prstGeom>
          <a:noFill/>
        </p:spPr>
        <p:txBody>
          <a:bodyPr wrap="square">
            <a:spAutoFit/>
          </a:bodyPr>
          <a:lstStyle/>
          <a:p>
            <a:pPr algn="r"/>
            <a:r>
              <a:rPr lang="ro-RO" sz="1200" b="1" dirty="0">
                <a:effectLst/>
                <a:latin typeface="Century Gothic" panose="020B0502020202020204" pitchFamily="34" charset="0"/>
                <a:ea typeface="Calibri" panose="020F0502020204030204" pitchFamily="34" charset="0"/>
                <a:cs typeface="Arial" panose="020B0604020202020204" pitchFamily="34" charset="0"/>
              </a:rPr>
              <a:t>Tipuri de factori de decizie</a:t>
            </a:r>
            <a:endParaRPr lang="en-GB" sz="1200" b="1" dirty="0">
              <a:effectLst/>
              <a:latin typeface="Century Gothic" panose="020B0502020202020204" pitchFamily="34" charset="0"/>
              <a:ea typeface="Calibri" panose="020F0502020204030204" pitchFamily="34" charset="0"/>
              <a:cs typeface="Arial" panose="020B0604020202020204" pitchFamily="34" charset="0"/>
            </a:endParaRPr>
          </a:p>
          <a:p>
            <a:pPr algn="r"/>
            <a:r>
              <a:rPr lang="ro-RO" sz="1200" dirty="0">
                <a:latin typeface="Century Gothic" panose="020B0502020202020204" pitchFamily="34" charset="0"/>
                <a:ea typeface="Calibri" panose="020F0502020204030204" pitchFamily="34" charset="0"/>
                <a:cs typeface="Arial" panose="020B0604020202020204" pitchFamily="34" charset="0"/>
              </a:rPr>
              <a:t>Conform</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r>
              <a:rPr lang="en-GB" sz="1200" dirty="0" err="1">
                <a:effectLst/>
                <a:latin typeface="Century Gothic" panose="020B0502020202020204" pitchFamily="34" charset="0"/>
                <a:ea typeface="Calibri" panose="020F0502020204030204" pitchFamily="34" charset="0"/>
                <a:cs typeface="Arial" panose="020B0604020202020204" pitchFamily="34" charset="0"/>
              </a:rPr>
              <a:t>Zamler</a:t>
            </a:r>
            <a:r>
              <a:rPr lang="en-GB" sz="1200" dirty="0">
                <a:effectLst/>
                <a:latin typeface="Century Gothic" panose="020B0502020202020204" pitchFamily="34" charset="0"/>
                <a:ea typeface="Calibri" panose="020F0502020204030204" pitchFamily="34" charset="0"/>
                <a:cs typeface="Arial" panose="020B0604020202020204" pitchFamily="34" charset="0"/>
              </a:rPr>
              <a:t>, G. (2020), “The Ability to Take Calculated Risks”, </a:t>
            </a:r>
          </a:p>
          <a:p>
            <a:pPr algn="r"/>
            <a:r>
              <a:rPr lang="en-GB" sz="1200" dirty="0">
                <a:effectLst/>
                <a:latin typeface="Century Gothic" panose="020B0502020202020204" pitchFamily="34" charset="0"/>
                <a:ea typeface="Calibri" panose="020F0502020204030204" pitchFamily="34" charset="0"/>
                <a:cs typeface="Arial" panose="020B0604020202020204" pitchFamily="34" charset="0"/>
              </a:rPr>
              <a:t>Entrepreneurship for Kids™,  </a:t>
            </a:r>
            <a:r>
              <a:rPr lang="en-GB" sz="1200" dirty="0">
                <a:effectLst/>
                <a:latin typeface="Century Gothic" panose="020B0502020202020204" pitchFamily="34" charset="0"/>
                <a:ea typeface="Calibri" panose="020F0502020204030204" pitchFamily="34" charset="0"/>
                <a:cs typeface="Arial" panose="020B0604020202020204" pitchFamily="34" charset="0"/>
                <a:hlinkClick r:id="rId8"/>
              </a:rPr>
              <a:t>https://www.tomorrowsuccess.com/calculatedrisks.html</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p>
        </p:txBody>
      </p:sp>
      <p:graphicFrame>
        <p:nvGraphicFramePr>
          <p:cNvPr id="22" name="Διάγραμμα 21">
            <a:extLst>
              <a:ext uri="{FF2B5EF4-FFF2-40B4-BE49-F238E27FC236}">
                <a16:creationId xmlns:a16="http://schemas.microsoft.com/office/drawing/2014/main" id="{F4833693-B0D6-44FA-B9CD-CDBC56325EB1}"/>
              </a:ext>
            </a:extLst>
          </p:cNvPr>
          <p:cNvGraphicFramePr/>
          <p:nvPr>
            <p:extLst>
              <p:ext uri="{D42A27DB-BD31-4B8C-83A1-F6EECF244321}">
                <p14:modId xmlns:p14="http://schemas.microsoft.com/office/powerpoint/2010/main" val="683858158"/>
              </p:ext>
            </p:extLst>
          </p:nvPr>
        </p:nvGraphicFramePr>
        <p:xfrm>
          <a:off x="-391331" y="1142717"/>
          <a:ext cx="6513833" cy="4557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021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dirty="0">
                <a:solidFill>
                  <a:schemeClr val="tx1">
                    <a:lumMod val="65000"/>
                    <a:lumOff val="35000"/>
                  </a:schemeClr>
                </a:solidFill>
                <a:latin typeface="Century Gothic"/>
                <a:cs typeface="Century Gothic"/>
              </a:rPr>
              <a:t>Exercițiu practic</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1569660"/>
          </a:xfrm>
          <a:prstGeom prst="rect">
            <a:avLst/>
          </a:prstGeom>
          <a:noFill/>
        </p:spPr>
        <p:txBody>
          <a:bodyPr wrap="square" rtlCol="0">
            <a:spAutoFit/>
          </a:bodyPr>
          <a:lstStyle/>
          <a:p>
            <a:pPr algn="ctr"/>
            <a:r>
              <a:rPr lang="ro-RO" sz="3200" b="1" i="1" dirty="0"/>
              <a:t>Exercițiu</a:t>
            </a:r>
            <a:r>
              <a:rPr lang="en-GB" sz="3200" b="1" i="1" dirty="0"/>
              <a:t>:</a:t>
            </a:r>
            <a:r>
              <a:rPr lang="en-GB" sz="3200" i="1" dirty="0"/>
              <a:t> </a:t>
            </a:r>
          </a:p>
          <a:p>
            <a:pPr algn="ctr"/>
            <a:endParaRPr lang="en-GB" sz="3200" i="1" dirty="0"/>
          </a:p>
          <a:p>
            <a:pPr algn="ctr"/>
            <a:r>
              <a:rPr lang="ro-RO" sz="3200" i="1" dirty="0"/>
              <a:t>Cum </a:t>
            </a:r>
            <a:r>
              <a:rPr lang="ro-RO" sz="3200" i="1"/>
              <a:t>luăm decizii</a:t>
            </a:r>
            <a:r>
              <a:rPr lang="en-GB" sz="3200" i="1"/>
              <a:t>? </a:t>
            </a:r>
            <a:endParaRPr lang="en-GB" sz="3200" i="1" dirty="0"/>
          </a:p>
        </p:txBody>
      </p:sp>
    </p:spTree>
    <p:extLst>
      <p:ext uri="{BB962C8B-B14F-4D97-AF65-F5344CB8AC3E}">
        <p14:creationId xmlns:p14="http://schemas.microsoft.com/office/powerpoint/2010/main" val="228135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ro-RO" dirty="0">
                <a:solidFill>
                  <a:schemeClr val="tx1">
                    <a:lumMod val="65000"/>
                    <a:lumOff val="35000"/>
                  </a:schemeClr>
                </a:solidFill>
                <a:latin typeface="Century Gothic"/>
                <a:cs typeface="Century Gothic"/>
              </a:rPr>
              <a:t>Tipuri diferite de antreprenori</a:t>
            </a:r>
            <a:endParaRPr lang="en-US"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600200"/>
            <a:ext cx="5939969" cy="4525963"/>
          </a:xfrm>
        </p:spPr>
        <p:txBody>
          <a:bodyPr>
            <a:normAutofit/>
          </a:bodyPr>
          <a:lstStyle/>
          <a:p>
            <a:r>
              <a:rPr lang="ro-RO" sz="2400" dirty="0">
                <a:solidFill>
                  <a:schemeClr val="tx1">
                    <a:lumMod val="65000"/>
                    <a:lumOff val="35000"/>
                  </a:schemeClr>
                </a:solidFill>
                <a:latin typeface="Century Gothic"/>
                <a:cs typeface="Century Gothic"/>
              </a:rPr>
              <a:t>Inovatori</a:t>
            </a:r>
            <a:endParaRPr lang="en-GB" sz="2400" dirty="0">
              <a:solidFill>
                <a:schemeClr val="tx1">
                  <a:lumMod val="65000"/>
                  <a:lumOff val="35000"/>
                </a:schemeClr>
              </a:solidFill>
              <a:latin typeface="Century Gothic"/>
              <a:cs typeface="Century Gothic"/>
            </a:endParaRPr>
          </a:p>
          <a:p>
            <a:r>
              <a:rPr lang="ro-RO" sz="2400" dirty="0">
                <a:solidFill>
                  <a:schemeClr val="tx1">
                    <a:lumMod val="65000"/>
                    <a:lumOff val="35000"/>
                  </a:schemeClr>
                </a:solidFill>
                <a:latin typeface="Century Gothic"/>
                <a:cs typeface="Century Gothic"/>
              </a:rPr>
              <a:t>Comercianți</a:t>
            </a:r>
            <a:endParaRPr lang="en-GB" sz="2400" dirty="0">
              <a:solidFill>
                <a:schemeClr val="tx1">
                  <a:lumMod val="65000"/>
                  <a:lumOff val="35000"/>
                </a:schemeClr>
              </a:solidFill>
              <a:latin typeface="Century Gothic"/>
              <a:cs typeface="Century Gothic"/>
            </a:endParaRPr>
          </a:p>
          <a:p>
            <a:r>
              <a:rPr lang="ro-RO" sz="2400" dirty="0">
                <a:solidFill>
                  <a:schemeClr val="tx1">
                    <a:lumMod val="65000"/>
                    <a:lumOff val="35000"/>
                  </a:schemeClr>
                </a:solidFill>
                <a:latin typeface="Century Gothic"/>
                <a:cs typeface="Century Gothic"/>
              </a:rPr>
              <a:t>Imitatori</a:t>
            </a:r>
            <a:endParaRPr lang="en-GB" sz="2400" dirty="0">
              <a:solidFill>
                <a:schemeClr val="tx1">
                  <a:lumMod val="65000"/>
                  <a:lumOff val="35000"/>
                </a:schemeClr>
              </a:solidFill>
              <a:latin typeface="Century Gothic"/>
              <a:cs typeface="Century Gothic"/>
            </a:endParaRPr>
          </a:p>
          <a:p>
            <a:r>
              <a:rPr lang="ro-RO" sz="2400" dirty="0">
                <a:solidFill>
                  <a:schemeClr val="tx1">
                    <a:lumMod val="65000"/>
                    <a:lumOff val="35000"/>
                  </a:schemeClr>
                </a:solidFill>
                <a:latin typeface="Century Gothic"/>
                <a:cs typeface="Century Gothic"/>
              </a:rPr>
              <a:t>Cercetători</a:t>
            </a:r>
            <a:endParaRPr lang="en-GB" sz="2400" dirty="0">
              <a:solidFill>
                <a:schemeClr val="tx1">
                  <a:lumMod val="65000"/>
                  <a:lumOff val="35000"/>
                </a:schemeClr>
              </a:solidFill>
              <a:latin typeface="Century Gothic"/>
              <a:cs typeface="Century Gothic"/>
            </a:endParaRPr>
          </a:p>
          <a:p>
            <a:r>
              <a:rPr lang="ro-RO" sz="2400" dirty="0">
                <a:solidFill>
                  <a:schemeClr val="tx1">
                    <a:lumMod val="65000"/>
                    <a:lumOff val="35000"/>
                  </a:schemeClr>
                </a:solidFill>
                <a:latin typeface="Century Gothic"/>
                <a:cs typeface="Century Gothic"/>
              </a:rPr>
              <a:t>Cumpărători</a:t>
            </a:r>
            <a:endParaRPr lang="en-US"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027" name="Εικόνα 21">
            <a:extLst>
              <a:ext uri="{FF2B5EF4-FFF2-40B4-BE49-F238E27FC236}">
                <a16:creationId xmlns:a16="http://schemas.microsoft.com/office/drawing/2014/main" id="{D898B988-C8E7-4C3D-9DBB-9C9B0C9A19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9799" y="1297755"/>
            <a:ext cx="1399940" cy="1962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Εικόνα 22">
            <a:extLst>
              <a:ext uri="{FF2B5EF4-FFF2-40B4-BE49-F238E27FC236}">
                <a16:creationId xmlns:a16="http://schemas.microsoft.com/office/drawing/2014/main" id="{725EA55B-2CCC-4006-B0B0-670BFE4C65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7925" y="4134383"/>
            <a:ext cx="1363788" cy="1811599"/>
          </a:xfrm>
          <a:prstGeom prst="rect">
            <a:avLst/>
          </a:prstGeom>
          <a:noFill/>
          <a:extLst>
            <a:ext uri="{909E8E84-426E-40DD-AFC4-6F175D3DCCD1}">
              <a14:hiddenFill xmlns:a14="http://schemas.microsoft.com/office/drawing/2010/main">
                <a:solidFill>
                  <a:srgbClr val="FFFFFF"/>
                </a:solidFill>
              </a14:hiddenFill>
            </a:ext>
          </a:extLst>
        </p:spPr>
      </p:pic>
      <p:pic>
        <p:nvPicPr>
          <p:cNvPr id="1025" name="Εικόνα 23">
            <a:extLst>
              <a:ext uri="{FF2B5EF4-FFF2-40B4-BE49-F238E27FC236}">
                <a16:creationId xmlns:a16="http://schemas.microsoft.com/office/drawing/2014/main" id="{880277A7-133B-4735-9619-4CFB54D8897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1609"/>
          <a:stretch/>
        </p:blipFill>
        <p:spPr bwMode="auto">
          <a:xfrm>
            <a:off x="3918642" y="3335279"/>
            <a:ext cx="1399940" cy="1859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00A642A6-A0B8-413B-93A0-289BBCC57B6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5">
            <a:extLst>
              <a:ext uri="{FF2B5EF4-FFF2-40B4-BE49-F238E27FC236}">
                <a16:creationId xmlns:a16="http://schemas.microsoft.com/office/drawing/2014/main" id="{C73014DA-51C7-4F2E-AEEE-6C7FC78F8411}"/>
              </a:ext>
            </a:extLst>
          </p:cNvPr>
          <p:cNvSpPr>
            <a:spLocks noChangeArrowheads="1"/>
          </p:cNvSpPr>
          <p:nvPr/>
        </p:nvSpPr>
        <p:spPr bwMode="auto">
          <a:xfrm>
            <a:off x="0" y="805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Jeff Bezos, Oprah Winfrey, Giorgio Armani</a:t>
            </a:r>
            <a:br>
              <a:rPr kumimoji="0" lang="en-US" altLang="el-GR" sz="9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en-US" altLang="el-G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Source: Wikipedia.org </a:t>
            </a:r>
            <a:endParaRPr kumimoji="0" lang="en-US" altLang="el-GR"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96A4C325-F1FD-4B04-952D-357E029E4243}"/>
              </a:ext>
            </a:extLst>
          </p:cNvPr>
          <p:cNvSpPr txBox="1"/>
          <p:nvPr/>
        </p:nvSpPr>
        <p:spPr>
          <a:xfrm>
            <a:off x="3554071" y="5536647"/>
            <a:ext cx="1775698" cy="607410"/>
          </a:xfrm>
          <a:prstGeom prst="rect">
            <a:avLst/>
          </a:prstGeom>
          <a:noFill/>
        </p:spPr>
        <p:txBody>
          <a:bodyPr wrap="square">
            <a:spAutoFit/>
          </a:bodyPr>
          <a:lstStyle/>
          <a:p>
            <a:pPr algn="ctr">
              <a:lnSpc>
                <a:spcPct val="115000"/>
              </a:lnSpc>
              <a:spcBef>
                <a:spcPts val="600"/>
              </a:spcBef>
              <a:spcAft>
                <a:spcPts val="600"/>
              </a:spcAft>
            </a:pPr>
            <a:r>
              <a:rPr lang="en-US" sz="1000" b="1" dirty="0">
                <a:effectLst/>
                <a:latin typeface="Century Gothic" panose="020B0502020202020204" pitchFamily="34" charset="0"/>
                <a:ea typeface="Calibri" panose="020F0502020204030204" pitchFamily="34" charset="0"/>
                <a:cs typeface="Arial" panose="020B0604020202020204" pitchFamily="34" charset="0"/>
              </a:rPr>
              <a:t>Jeff Bezos, Giorgio Armani, Oprah Winfrey</a:t>
            </a:r>
            <a:br>
              <a:rPr lang="en-US" sz="1000" b="1" dirty="0">
                <a:effectLst/>
                <a:latin typeface="Century Gothic" panose="020B0502020202020204" pitchFamily="34" charset="0"/>
                <a:ea typeface="Calibri" panose="020F0502020204030204" pitchFamily="34" charset="0"/>
                <a:cs typeface="Arial" panose="020B0604020202020204" pitchFamily="34" charset="0"/>
              </a:rPr>
            </a:br>
            <a:r>
              <a:rPr lang="ro-RO" sz="1000" dirty="0">
                <a:effectLst/>
                <a:latin typeface="Century Gothic" panose="020B0502020202020204" pitchFamily="34" charset="0"/>
                <a:ea typeface="Calibri" panose="020F0502020204030204" pitchFamily="34" charset="0"/>
                <a:cs typeface="Arial" panose="020B0604020202020204" pitchFamily="34" charset="0"/>
              </a:rPr>
              <a:t>Sursa</a:t>
            </a:r>
            <a:r>
              <a:rPr lang="en-US" sz="1000" dirty="0">
                <a:effectLst/>
                <a:latin typeface="Century Gothic" panose="020B0502020202020204" pitchFamily="34" charset="0"/>
                <a:ea typeface="Calibri" panose="020F0502020204030204" pitchFamily="34" charset="0"/>
                <a:cs typeface="Arial" panose="020B0604020202020204" pitchFamily="34" charset="0"/>
              </a:rPr>
              <a:t>: Wikipedia.org </a:t>
            </a:r>
            <a:endParaRPr lang="el-GR" sz="10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98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6">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7"/>
            <a:ext cx="5939969" cy="1729654"/>
          </a:xfrm>
        </p:spPr>
        <p:txBody>
          <a:bodyPr>
            <a:noAutofit/>
          </a:bodyPr>
          <a:lstStyle/>
          <a:p>
            <a:pPr algn="l"/>
            <a:r>
              <a:rPr lang="en-GB" sz="2800" dirty="0">
                <a:solidFill>
                  <a:schemeClr val="tx1">
                    <a:lumMod val="65000"/>
                    <a:lumOff val="35000"/>
                  </a:schemeClr>
                </a:solidFill>
                <a:latin typeface="Century Gothic"/>
                <a:cs typeface="Century Gothic"/>
              </a:rPr>
              <a:t>TED Talks: </a:t>
            </a:r>
            <a:r>
              <a:rPr lang="it-IT" sz="2800">
                <a:solidFill>
                  <a:schemeClr val="tx1">
                    <a:lumMod val="65000"/>
                    <a:lumOff val="35000"/>
                  </a:schemeClr>
                </a:solidFill>
                <a:latin typeface="Century Gothic"/>
                <a:cs typeface="Century Gothic"/>
              </a:rPr>
              <a:t>Cum plictiseala poate duce la cele mai strălucite idei</a:t>
            </a:r>
            <a:r>
              <a:rPr lang="en-GB" sz="2800">
                <a:solidFill>
                  <a:schemeClr val="tx1">
                    <a:lumMod val="65000"/>
                    <a:lumOff val="35000"/>
                  </a:schemeClr>
                </a:solidFill>
                <a:latin typeface="Century Gothic"/>
                <a:cs typeface="Century Gothic"/>
              </a:rPr>
              <a:t>, </a:t>
            </a:r>
            <a:r>
              <a:rPr lang="en-GB" sz="2800" dirty="0" err="1">
                <a:solidFill>
                  <a:schemeClr val="tx1">
                    <a:lumMod val="65000"/>
                    <a:lumOff val="35000"/>
                  </a:schemeClr>
                </a:solidFill>
                <a:latin typeface="Century Gothic"/>
                <a:cs typeface="Century Gothic"/>
              </a:rPr>
              <a:t>Manoush</a:t>
            </a:r>
            <a:r>
              <a:rPr lang="en-GB" sz="2800" dirty="0">
                <a:solidFill>
                  <a:schemeClr val="tx1">
                    <a:lumMod val="65000"/>
                    <a:lumOff val="35000"/>
                  </a:schemeClr>
                </a:solidFill>
                <a:latin typeface="Century Gothic"/>
                <a:cs typeface="Century Gothic"/>
              </a:rPr>
              <a:t> </a:t>
            </a:r>
            <a:r>
              <a:rPr lang="en-GB" sz="2800" dirty="0" err="1">
                <a:solidFill>
                  <a:schemeClr val="tx1">
                    <a:lumMod val="65000"/>
                    <a:lumOff val="35000"/>
                  </a:schemeClr>
                </a:solidFill>
                <a:latin typeface="Century Gothic"/>
                <a:cs typeface="Century Gothic"/>
              </a:rPr>
              <a:t>Zomorodi</a:t>
            </a:r>
            <a:br>
              <a:rPr lang="en-GB" sz="2800" dirty="0">
                <a:solidFill>
                  <a:schemeClr val="tx1">
                    <a:lumMod val="65000"/>
                    <a:lumOff val="35000"/>
                  </a:schemeClr>
                </a:solidFill>
                <a:latin typeface="Century Gothic"/>
                <a:cs typeface="Century Gothic"/>
              </a:rPr>
            </a:br>
            <a:endParaRPr lang="en-US" sz="2800" dirty="0">
              <a:solidFill>
                <a:schemeClr val="tx1">
                  <a:lumMod val="65000"/>
                  <a:lumOff val="35000"/>
                </a:schemeClr>
              </a:solidFill>
              <a:latin typeface="Century Gothic"/>
              <a:cs typeface="Century Gothic"/>
            </a:endParaRPr>
          </a:p>
        </p:txBody>
      </p:sp>
      <p:pic>
        <p:nvPicPr>
          <p:cNvPr id="4" name="Ηλεκτρονικά πολυμέσα 3" title="How boredom can lead to your most brilliant ideas | Manoush Zomorodi">
            <a:hlinkClick r:id="" action="ppaction://media"/>
            <a:extLst>
              <a:ext uri="{FF2B5EF4-FFF2-40B4-BE49-F238E27FC236}">
                <a16:creationId xmlns:a16="http://schemas.microsoft.com/office/drawing/2014/main" id="{FB1D2557-F0BF-4416-A707-3877A2FD4976}"/>
              </a:ext>
            </a:extLst>
          </p:cNvPr>
          <p:cNvPicPr>
            <a:picLocks noGrp="1" noRot="1" noChangeAspect="1"/>
          </p:cNvPicPr>
          <p:nvPr>
            <p:ph idx="1"/>
            <a:videoFile r:link="rId1"/>
          </p:nvPr>
        </p:nvPicPr>
        <p:blipFill>
          <a:blip r:embed="rId8"/>
          <a:stretch>
            <a:fillRect/>
          </a:stretch>
        </p:blipFill>
        <p:spPr>
          <a:xfrm>
            <a:off x="490382" y="2332921"/>
            <a:ext cx="6003216" cy="3391448"/>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TextBox 13">
            <a:extLst>
              <a:ext uri="{FF2B5EF4-FFF2-40B4-BE49-F238E27FC236}">
                <a16:creationId xmlns:a16="http://schemas.microsoft.com/office/drawing/2014/main" id="{903916DB-4262-45B8-B479-61A6153675E3}"/>
              </a:ext>
            </a:extLst>
          </p:cNvPr>
          <p:cNvSpPr txBox="1"/>
          <p:nvPr/>
        </p:nvSpPr>
        <p:spPr>
          <a:xfrm>
            <a:off x="412749" y="1568846"/>
            <a:ext cx="4572000" cy="369332"/>
          </a:xfrm>
          <a:prstGeom prst="rect">
            <a:avLst/>
          </a:prstGeom>
          <a:noFill/>
        </p:spPr>
        <p:txBody>
          <a:bodyPr wrap="square">
            <a:spAutoFit/>
          </a:bodyPr>
          <a:lstStyle/>
          <a:p>
            <a:r>
              <a:rPr lang="en-GB" sz="1800" dirty="0">
                <a:solidFill>
                  <a:schemeClr val="tx1">
                    <a:lumMod val="65000"/>
                    <a:lumOff val="35000"/>
                  </a:schemeClr>
                </a:solidFill>
                <a:latin typeface="Century Gothic"/>
                <a:cs typeface="Century Gothic"/>
              </a:rPr>
              <a:t>(</a:t>
            </a:r>
            <a:r>
              <a:rPr lang="ro-RO" sz="1800" dirty="0">
                <a:solidFill>
                  <a:schemeClr val="tx1">
                    <a:lumMod val="65000"/>
                    <a:lumOff val="35000"/>
                  </a:schemeClr>
                </a:solidFill>
                <a:latin typeface="Century Gothic"/>
                <a:cs typeface="Century Gothic"/>
              </a:rPr>
              <a:t>subtitrări</a:t>
            </a:r>
            <a:r>
              <a:rPr lang="en-GB" sz="1800" dirty="0">
                <a:solidFill>
                  <a:schemeClr val="tx1">
                    <a:lumMod val="65000"/>
                    <a:lumOff val="35000"/>
                  </a:schemeClr>
                </a:solidFill>
                <a:latin typeface="Century Gothic"/>
                <a:cs typeface="Century Gothic"/>
              </a:rPr>
              <a:t> </a:t>
            </a:r>
            <a:r>
              <a:rPr lang="ro-RO" dirty="0">
                <a:solidFill>
                  <a:schemeClr val="tx1">
                    <a:lumMod val="65000"/>
                    <a:lumOff val="35000"/>
                  </a:schemeClr>
                </a:solidFill>
                <a:latin typeface="Century Gothic"/>
                <a:cs typeface="Century Gothic"/>
              </a:rPr>
              <a:t>î</a:t>
            </a:r>
            <a:r>
              <a:rPr lang="en-GB" sz="1800" dirty="0">
                <a:solidFill>
                  <a:schemeClr val="tx1">
                    <a:lumMod val="65000"/>
                    <a:lumOff val="35000"/>
                  </a:schemeClr>
                </a:solidFill>
                <a:latin typeface="Century Gothic"/>
                <a:cs typeface="Century Gothic"/>
              </a:rPr>
              <a:t>n 23 </a:t>
            </a:r>
            <a:r>
              <a:rPr lang="ro-RO" sz="1800" dirty="0">
                <a:solidFill>
                  <a:schemeClr val="tx1">
                    <a:lumMod val="65000"/>
                    <a:lumOff val="35000"/>
                  </a:schemeClr>
                </a:solidFill>
                <a:latin typeface="Century Gothic"/>
                <a:cs typeface="Century Gothic"/>
              </a:rPr>
              <a:t>limbi</a:t>
            </a:r>
            <a:r>
              <a:rPr lang="en-GB" sz="1800" dirty="0">
                <a:solidFill>
                  <a:schemeClr val="tx1">
                    <a:lumMod val="65000"/>
                    <a:lumOff val="35000"/>
                  </a:schemeClr>
                </a:solidFill>
                <a:latin typeface="Century Gothic"/>
                <a:cs typeface="Century Gothic"/>
              </a:rPr>
              <a:t>, 16 min.)</a:t>
            </a:r>
            <a:endParaRPr lang="el-GR" dirty="0"/>
          </a:p>
        </p:txBody>
      </p:sp>
    </p:spTree>
    <p:extLst>
      <p:ext uri="{BB962C8B-B14F-4D97-AF65-F5344CB8AC3E}">
        <p14:creationId xmlns:p14="http://schemas.microsoft.com/office/powerpoint/2010/main" val="25637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dirty="0">
                <a:solidFill>
                  <a:schemeClr val="tx1">
                    <a:lumMod val="65000"/>
                    <a:lumOff val="35000"/>
                  </a:schemeClr>
                </a:solidFill>
                <a:latin typeface="Century Gothic"/>
                <a:cs typeface="Century Gothic"/>
              </a:rPr>
              <a:t>Exercițiu practic</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561547"/>
            <a:ext cx="5603853" cy="2062103"/>
          </a:xfrm>
          <a:prstGeom prst="rect">
            <a:avLst/>
          </a:prstGeom>
          <a:noFill/>
        </p:spPr>
        <p:txBody>
          <a:bodyPr wrap="square" rtlCol="0">
            <a:spAutoFit/>
          </a:bodyPr>
          <a:lstStyle/>
          <a:p>
            <a:pPr algn="ctr"/>
            <a:r>
              <a:rPr lang="ro-RO" sz="3200" b="1" i="1" dirty="0"/>
              <a:t>Exercițiu</a:t>
            </a:r>
            <a:r>
              <a:rPr lang="en-GB" sz="3200" b="1" i="1" dirty="0"/>
              <a:t>:</a:t>
            </a:r>
            <a:r>
              <a:rPr lang="en-GB" sz="3200" i="1" dirty="0"/>
              <a:t> </a:t>
            </a:r>
          </a:p>
          <a:p>
            <a:pPr algn="ctr"/>
            <a:endParaRPr lang="en-GB" sz="3200" i="1" dirty="0"/>
          </a:p>
          <a:p>
            <a:pPr algn="ctr"/>
            <a:r>
              <a:rPr lang="ro-RO" sz="3200" i="1" dirty="0"/>
              <a:t>„Să învățăm de la antreprenori de succes” </a:t>
            </a:r>
          </a:p>
        </p:txBody>
      </p:sp>
    </p:spTree>
    <p:extLst>
      <p:ext uri="{BB962C8B-B14F-4D97-AF65-F5344CB8AC3E}">
        <p14:creationId xmlns:p14="http://schemas.microsoft.com/office/powerpoint/2010/main" val="18531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ro-RO" dirty="0">
                <a:solidFill>
                  <a:schemeClr val="tx1">
                    <a:lumMod val="65000"/>
                    <a:lumOff val="35000"/>
                  </a:schemeClr>
                </a:solidFill>
                <a:latin typeface="Century Gothic"/>
                <a:cs typeface="Century Gothic"/>
              </a:rPr>
              <a:t>Planul de formare</a:t>
            </a:r>
          </a:p>
        </p:txBody>
      </p:sp>
      <p:graphicFrame>
        <p:nvGraphicFramePr>
          <p:cNvPr id="4" name="Tabla 6">
            <a:extLst>
              <a:ext uri="{FF2B5EF4-FFF2-40B4-BE49-F238E27FC236}">
                <a16:creationId xmlns:a16="http://schemas.microsoft.com/office/drawing/2014/main" id="{2E1A4DA2-822B-4FB5-8954-E32DCF409139}"/>
              </a:ext>
            </a:extLst>
          </p:cNvPr>
          <p:cNvGraphicFramePr>
            <a:graphicFrameLocks noGrp="1"/>
          </p:cNvGraphicFramePr>
          <p:nvPr>
            <p:ph idx="1"/>
            <p:extLst>
              <p:ext uri="{D42A27DB-BD31-4B8C-83A1-F6EECF244321}">
                <p14:modId xmlns:p14="http://schemas.microsoft.com/office/powerpoint/2010/main" val="706643885"/>
              </p:ext>
            </p:extLst>
          </p:nvPr>
        </p:nvGraphicFramePr>
        <p:xfrm>
          <a:off x="457199" y="1710133"/>
          <a:ext cx="5939970" cy="3672840"/>
        </p:xfrm>
        <a:graphic>
          <a:graphicData uri="http://schemas.openxmlformats.org/drawingml/2006/table">
            <a:tbl>
              <a:tblPr firstRow="1" bandRow="1">
                <a:tableStyleId>{F5AB1C69-6EDB-4FF4-983F-18BD219EF322}</a:tableStyleId>
              </a:tblPr>
              <a:tblGrid>
                <a:gridCol w="1994453">
                  <a:extLst>
                    <a:ext uri="{9D8B030D-6E8A-4147-A177-3AD203B41FA5}">
                      <a16:colId xmlns:a16="http://schemas.microsoft.com/office/drawing/2014/main" val="1134344328"/>
                    </a:ext>
                  </a:extLst>
                </a:gridCol>
                <a:gridCol w="3945517">
                  <a:extLst>
                    <a:ext uri="{9D8B030D-6E8A-4147-A177-3AD203B41FA5}">
                      <a16:colId xmlns:a16="http://schemas.microsoft.com/office/drawing/2014/main" val="481777847"/>
                    </a:ext>
                  </a:extLst>
                </a:gridCol>
              </a:tblGrid>
              <a:tr h="370840">
                <a:tc>
                  <a:txBody>
                    <a:bodyPr/>
                    <a:lstStyle/>
                    <a:p>
                      <a:r>
                        <a:rPr lang="ro-RO" dirty="0"/>
                        <a:t>Durată</a:t>
                      </a:r>
                      <a:endParaRPr lang="en-GB" dirty="0"/>
                    </a:p>
                  </a:txBody>
                  <a:tcPr>
                    <a:solidFill>
                      <a:srgbClr val="779D53"/>
                    </a:solidFill>
                  </a:tcPr>
                </a:tc>
                <a:tc>
                  <a:txBody>
                    <a:bodyPr/>
                    <a:lstStyle/>
                    <a:p>
                      <a:r>
                        <a:rPr lang="ro-RO" noProof="0" dirty="0"/>
                        <a:t>Activitate</a:t>
                      </a:r>
                      <a:endParaRPr lang="en-GB" dirty="0"/>
                    </a:p>
                  </a:txBody>
                  <a:tcPr>
                    <a:solidFill>
                      <a:srgbClr val="779D53"/>
                    </a:solidFill>
                  </a:tcPr>
                </a:tc>
                <a:extLst>
                  <a:ext uri="{0D108BD9-81ED-4DB2-BD59-A6C34878D82A}">
                    <a16:rowId xmlns:a16="http://schemas.microsoft.com/office/drawing/2014/main" val="2876179679"/>
                  </a:ext>
                </a:extLst>
              </a:tr>
              <a:tr h="370840">
                <a:tc>
                  <a:txBody>
                    <a:bodyPr/>
                    <a:lstStyle/>
                    <a:p>
                      <a:r>
                        <a:rPr lang="en-US" sz="1800" kern="1200" dirty="0">
                          <a:solidFill>
                            <a:schemeClr val="dk1"/>
                          </a:solidFill>
                          <a:effectLst/>
                        </a:rPr>
                        <a:t>45 min.</a:t>
                      </a:r>
                      <a:endParaRPr lang="en-GB" dirty="0"/>
                    </a:p>
                  </a:txBody>
                  <a:tcPr/>
                </a:tc>
                <a:tc>
                  <a:txBody>
                    <a:bodyPr/>
                    <a:lstStyle/>
                    <a:p>
                      <a:r>
                        <a:rPr lang="ro-RO" noProof="0" dirty="0"/>
                        <a:t>Primire</a:t>
                      </a:r>
                      <a:r>
                        <a:rPr lang="en-US" dirty="0"/>
                        <a:t> &amp; </a:t>
                      </a:r>
                      <a:br>
                        <a:rPr lang="en-US" dirty="0"/>
                      </a:br>
                      <a:r>
                        <a:rPr lang="ro-RO" noProof="0" dirty="0"/>
                        <a:t>introducere</a:t>
                      </a:r>
                      <a:r>
                        <a:rPr lang="en-US" noProof="0" dirty="0"/>
                        <a:t> </a:t>
                      </a:r>
                      <a:r>
                        <a:rPr lang="ro-RO" noProof="0" dirty="0"/>
                        <a:t>în sub-modul</a:t>
                      </a:r>
                      <a:endParaRPr lang="en-GB" dirty="0"/>
                    </a:p>
                  </a:txBody>
                  <a:tcPr/>
                </a:tc>
                <a:extLst>
                  <a:ext uri="{0D108BD9-81ED-4DB2-BD59-A6C34878D82A}">
                    <a16:rowId xmlns:a16="http://schemas.microsoft.com/office/drawing/2014/main" val="2771988341"/>
                  </a:ext>
                </a:extLst>
              </a:tr>
              <a:tr h="370840">
                <a:tc>
                  <a:txBody>
                    <a:bodyPr/>
                    <a:lstStyle/>
                    <a:p>
                      <a:r>
                        <a:rPr lang="en-GB" dirty="0"/>
                        <a:t>15 min.</a:t>
                      </a:r>
                    </a:p>
                  </a:txBody>
                  <a:tcPr/>
                </a:tc>
                <a:tc>
                  <a:txBody>
                    <a:bodyPr/>
                    <a:lstStyle/>
                    <a:p>
                      <a:r>
                        <a:rPr lang="ro-RO" dirty="0"/>
                        <a:t>Evaluare inițială</a:t>
                      </a:r>
                      <a:endParaRPr lang="en-GB" dirty="0"/>
                    </a:p>
                  </a:txBody>
                  <a:tcPr/>
                </a:tc>
                <a:extLst>
                  <a:ext uri="{0D108BD9-81ED-4DB2-BD59-A6C34878D82A}">
                    <a16:rowId xmlns:a16="http://schemas.microsoft.com/office/drawing/2014/main" val="2739203438"/>
                  </a:ext>
                </a:extLst>
              </a:tr>
              <a:tr h="370840">
                <a:tc>
                  <a:txBody>
                    <a:bodyPr/>
                    <a:lstStyle/>
                    <a:p>
                      <a:r>
                        <a:rPr lang="en-GB" dirty="0"/>
                        <a:t>45 min.</a:t>
                      </a:r>
                    </a:p>
                  </a:txBody>
                  <a:tcPr/>
                </a:tc>
                <a:tc>
                  <a:txBody>
                    <a:bodyPr/>
                    <a:lstStyle/>
                    <a:p>
                      <a:r>
                        <a:rPr lang="ro-RO" sz="1800" kern="1200" dirty="0">
                          <a:solidFill>
                            <a:schemeClr val="dk1"/>
                          </a:solidFill>
                          <a:effectLst/>
                          <a:latin typeface="+mn-lt"/>
                          <a:ea typeface="+mn-ea"/>
                          <a:cs typeface="+mn-cs"/>
                        </a:rPr>
                        <a:t>Prezentare generală a unui stil de viață antreprenorial și a modului de gândire</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3220304785"/>
                  </a:ext>
                </a:extLst>
              </a:tr>
              <a:tr h="370840">
                <a:tc>
                  <a:txBody>
                    <a:bodyPr/>
                    <a:lstStyle/>
                    <a:p>
                      <a:r>
                        <a:rPr lang="en-GB" dirty="0"/>
                        <a:t>45 min.</a:t>
                      </a:r>
                    </a:p>
                  </a:txBody>
                  <a:tcPr/>
                </a:tc>
                <a:tc>
                  <a:txBody>
                    <a:bodyPr/>
                    <a:lstStyle/>
                    <a:p>
                      <a:r>
                        <a:rPr lang="ro-RO" sz="1800" kern="1200" dirty="0">
                          <a:solidFill>
                            <a:schemeClr val="dk1"/>
                          </a:solidFill>
                          <a:effectLst/>
                          <a:latin typeface="+mn-lt"/>
                          <a:ea typeface="+mn-ea"/>
                          <a:cs typeface="+mn-cs"/>
                        </a:rPr>
                        <a:t>Procesul de luare a deciziilor antreprenoriale</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287196360"/>
                  </a:ext>
                </a:extLst>
              </a:tr>
              <a:tr h="370840">
                <a:tc>
                  <a:txBody>
                    <a:bodyPr/>
                    <a:lstStyle/>
                    <a:p>
                      <a:r>
                        <a:rPr lang="en-GB" dirty="0"/>
                        <a:t>45 min.</a:t>
                      </a:r>
                    </a:p>
                    <a:p>
                      <a:r>
                        <a:rPr lang="en-GB" dirty="0"/>
                        <a:t>16 min.</a:t>
                      </a:r>
                    </a:p>
                  </a:txBody>
                  <a:tcPr/>
                </a:tc>
                <a:tc>
                  <a:txBody>
                    <a:bodyPr/>
                    <a:lstStyle/>
                    <a:p>
                      <a:r>
                        <a:rPr lang="ro-RO" sz="1800" kern="1200" noProof="0" dirty="0">
                          <a:solidFill>
                            <a:schemeClr val="dk1"/>
                          </a:solidFill>
                          <a:effectLst/>
                          <a:latin typeface="+mn-lt"/>
                          <a:ea typeface="+mn-ea"/>
                          <a:cs typeface="+mn-cs"/>
                        </a:rPr>
                        <a:t>D</a:t>
                      </a:r>
                      <a:r>
                        <a:rPr lang="ro-RO" sz="1800" kern="1200" dirty="0" err="1">
                          <a:solidFill>
                            <a:schemeClr val="dk1"/>
                          </a:solidFill>
                          <a:effectLst/>
                          <a:latin typeface="+mn-lt"/>
                          <a:ea typeface="+mn-ea"/>
                          <a:cs typeface="+mn-cs"/>
                        </a:rPr>
                        <a:t>iferite</a:t>
                      </a:r>
                      <a:r>
                        <a:rPr lang="ro-RO" sz="1800" kern="1200" dirty="0">
                          <a:solidFill>
                            <a:schemeClr val="dk1"/>
                          </a:solidFill>
                          <a:effectLst/>
                          <a:latin typeface="+mn-lt"/>
                          <a:ea typeface="+mn-ea"/>
                          <a:cs typeface="+mn-cs"/>
                        </a:rPr>
                        <a:t> tipuri de </a:t>
                      </a:r>
                      <a:r>
                        <a:rPr lang="ro-RO" sz="1800" kern="1200" dirty="0" err="1">
                          <a:solidFill>
                            <a:schemeClr val="dk1"/>
                          </a:solidFill>
                          <a:effectLst/>
                          <a:latin typeface="+mn-lt"/>
                          <a:ea typeface="+mn-ea"/>
                          <a:cs typeface="+mn-cs"/>
                        </a:rPr>
                        <a:t>antrep</a:t>
                      </a:r>
                      <a:r>
                        <a:rPr lang="ro-RO" sz="1800" kern="1200" noProof="0" dirty="0">
                          <a:solidFill>
                            <a:schemeClr val="dk1"/>
                          </a:solidFill>
                          <a:effectLst/>
                          <a:latin typeface="+mn-lt"/>
                          <a:ea typeface="+mn-ea"/>
                          <a:cs typeface="+mn-cs"/>
                        </a:rPr>
                        <a:t>r</a:t>
                      </a:r>
                      <a:r>
                        <a:rPr lang="ro-RO" sz="1800" kern="1200" dirty="0" err="1">
                          <a:solidFill>
                            <a:schemeClr val="dk1"/>
                          </a:solidFill>
                          <a:effectLst/>
                          <a:latin typeface="+mn-lt"/>
                          <a:ea typeface="+mn-ea"/>
                          <a:cs typeface="+mn-cs"/>
                        </a:rPr>
                        <a:t>enori</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Video (TED Talk)</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4040988628"/>
                  </a:ext>
                </a:extLst>
              </a:tr>
              <a:tr h="370840">
                <a:tc>
                  <a:txBody>
                    <a:bodyPr/>
                    <a:lstStyle/>
                    <a:p>
                      <a:r>
                        <a:rPr lang="en-GB" dirty="0"/>
                        <a:t>20 min.</a:t>
                      </a:r>
                    </a:p>
                  </a:txBody>
                  <a:tcPr/>
                </a:tc>
                <a:tc>
                  <a:txBody>
                    <a:bodyPr/>
                    <a:lstStyle/>
                    <a:p>
                      <a:r>
                        <a:rPr lang="ro-RO" sz="1800" kern="1200" dirty="0">
                          <a:solidFill>
                            <a:schemeClr val="dk1"/>
                          </a:solidFill>
                          <a:effectLst/>
                          <a:latin typeface="+mn-lt"/>
                          <a:ea typeface="+mn-ea"/>
                          <a:cs typeface="+mn-cs"/>
                        </a:rPr>
                        <a:t>Test de evaluare finală</a:t>
                      </a:r>
                      <a:r>
                        <a:rPr lang="en-US" sz="1800" kern="1200" dirty="0">
                          <a:solidFill>
                            <a:schemeClr val="dk1"/>
                          </a:solidFill>
                          <a:effectLst/>
                          <a:latin typeface="+mn-lt"/>
                          <a:ea typeface="+mn-ea"/>
                          <a:cs typeface="+mn-cs"/>
                        </a:rPr>
                        <a:t> &amp; </a:t>
                      </a:r>
                      <a:r>
                        <a:rPr lang="ro-RO" sz="1800" kern="1200" dirty="0">
                          <a:solidFill>
                            <a:schemeClr val="dk1"/>
                          </a:solidFill>
                          <a:effectLst/>
                          <a:latin typeface="+mn-lt"/>
                          <a:ea typeface="+mn-ea"/>
                          <a:cs typeface="+mn-cs"/>
                        </a:rPr>
                        <a:t>concluzii</a:t>
                      </a:r>
                      <a:endParaRPr lang="el-GR" sz="1800" kern="1200" dirty="0">
                        <a:solidFill>
                          <a:schemeClr val="dk1"/>
                        </a:solidFill>
                        <a:effectLst/>
                        <a:latin typeface="+mn-lt"/>
                        <a:ea typeface="+mn-ea"/>
                        <a:cs typeface="+mn-cs"/>
                      </a:endParaRPr>
                    </a:p>
                  </a:txBody>
                  <a:tcPr/>
                </a:tc>
                <a:extLst>
                  <a:ext uri="{0D108BD9-81ED-4DB2-BD59-A6C34878D82A}">
                    <a16:rowId xmlns:a16="http://schemas.microsoft.com/office/drawing/2014/main" val="333232673"/>
                  </a:ext>
                </a:extLst>
              </a:tr>
            </a:tbl>
          </a:graphicData>
        </a:graphic>
      </p:graphicFrame>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4" name="CuadroTexto 2">
            <a:extLst>
              <a:ext uri="{FF2B5EF4-FFF2-40B4-BE49-F238E27FC236}">
                <a16:creationId xmlns:a16="http://schemas.microsoft.com/office/drawing/2014/main" id="{5F44AD32-1DC6-47ED-9707-A0ADA40BF2C6}"/>
              </a:ext>
            </a:extLst>
          </p:cNvPr>
          <p:cNvSpPr txBox="1"/>
          <p:nvPr/>
        </p:nvSpPr>
        <p:spPr>
          <a:xfrm>
            <a:off x="408984" y="5434679"/>
            <a:ext cx="6036399" cy="369332"/>
          </a:xfrm>
          <a:prstGeom prst="rect">
            <a:avLst/>
          </a:prstGeom>
          <a:noFill/>
        </p:spPr>
        <p:txBody>
          <a:bodyPr wrap="square" rtlCol="0">
            <a:spAutoFit/>
          </a:bodyPr>
          <a:lstStyle/>
          <a:p>
            <a:r>
              <a:rPr lang="en-GB" b="1" dirty="0"/>
              <a:t>TOTAL = ~4 ore</a:t>
            </a:r>
          </a:p>
        </p:txBody>
      </p:sp>
    </p:spTree>
    <p:extLst>
      <p:ext uri="{BB962C8B-B14F-4D97-AF65-F5344CB8AC3E}">
        <p14:creationId xmlns:p14="http://schemas.microsoft.com/office/powerpoint/2010/main" val="256154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78104" y="-1218247"/>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ro-RO" sz="5400" b="1" i="0" dirty="0">
                <a:solidFill>
                  <a:srgbClr val="000000"/>
                </a:solidFill>
                <a:effectLst/>
                <a:latin typeface="Century Gothic" panose="020B0502020202020204" pitchFamily="34" charset="0"/>
              </a:rPr>
              <a:t>Evaluare finală</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pic>
        <p:nvPicPr>
          <p:cNvPr id="15" name="Picture 18" descr="JIMINY_THE_CRICKET.png">
            <a:extLst>
              <a:ext uri="{FF2B5EF4-FFF2-40B4-BE49-F238E27FC236}">
                <a16:creationId xmlns:a16="http://schemas.microsoft.com/office/drawing/2014/main"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4684820" y="3667049"/>
            <a:ext cx="1360129" cy="658893"/>
          </a:xfrm>
          <a:prstGeom prst="rect">
            <a:avLst/>
          </a:prstGeom>
        </p:spPr>
      </p:pic>
      <p:sp>
        <p:nvSpPr>
          <p:cNvPr id="22" name="Forma libre: forma 21">
            <a:extLst>
              <a:ext uri="{FF2B5EF4-FFF2-40B4-BE49-F238E27FC236}">
                <a16:creationId xmlns:a16="http://schemas.microsoft.com/office/drawing/2014/main" id="{997E67A3-BD36-4FFE-B529-FA55BDD700DE}"/>
              </a:ext>
            </a:extLst>
          </p:cNvPr>
          <p:cNvSpPr/>
          <p:nvPr/>
        </p:nvSpPr>
        <p:spPr>
          <a:xfrm>
            <a:off x="2033471" y="3704488"/>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466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1754326"/>
          </a:xfrm>
          <a:prstGeom prst="rect">
            <a:avLst/>
          </a:prstGeom>
          <a:noFill/>
        </p:spPr>
        <p:txBody>
          <a:bodyPr wrap="square" rtlCol="0">
            <a:spAutoFit/>
          </a:bodyPr>
          <a:lstStyle/>
          <a:p>
            <a:pPr algn="ctr" rtl="0" fontAlgn="base"/>
            <a:r>
              <a:rPr lang="ro-RO" sz="5400" b="1" i="0" dirty="0">
                <a:solidFill>
                  <a:srgbClr val="000000"/>
                </a:solidFill>
                <a:effectLst/>
                <a:latin typeface="Century Gothic" panose="020B0502020202020204" pitchFamily="34" charset="0"/>
              </a:rPr>
              <a:t>Discuție</a:t>
            </a:r>
            <a:r>
              <a:rPr lang="en-US" sz="5400" b="1" i="0" dirty="0">
                <a:solidFill>
                  <a:srgbClr val="000000"/>
                </a:solidFill>
                <a:effectLst/>
                <a:latin typeface="Century Gothic" panose="020B0502020202020204" pitchFamily="34" charset="0"/>
              </a:rPr>
              <a:t> &amp; </a:t>
            </a:r>
            <a:r>
              <a:rPr lang="ro-RO" sz="5400" b="1" i="0" dirty="0">
                <a:solidFill>
                  <a:srgbClr val="000000"/>
                </a:solidFill>
                <a:effectLst/>
                <a:latin typeface="Century Gothic" panose="020B0502020202020204" pitchFamily="34" charset="0"/>
              </a:rPr>
              <a:t>concluzii</a:t>
            </a:r>
            <a:endParaRPr lang="en-US" sz="3600" b="1"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406409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200" dirty="0">
                <a:solidFill>
                  <a:schemeClr val="tx1">
                    <a:lumMod val="65000"/>
                    <a:lumOff val="35000"/>
                  </a:schemeClr>
                </a:solidFill>
                <a:latin typeface="Century Gothic"/>
                <a:cs typeface="Century Gothic"/>
              </a:rPr>
              <a:t>Lectură suplimentară și</a:t>
            </a:r>
            <a:r>
              <a:rPr lang="en-US" sz="2200" dirty="0">
                <a:solidFill>
                  <a:schemeClr val="tx1">
                    <a:lumMod val="65000"/>
                    <a:lumOff val="35000"/>
                  </a:schemeClr>
                </a:solidFill>
                <a:latin typeface="Century Gothic"/>
                <a:cs typeface="Century Gothic"/>
              </a:rPr>
              <a:t> </a:t>
            </a:r>
            <a:r>
              <a:rPr lang="ro-RO" sz="2200" dirty="0">
                <a:solidFill>
                  <a:schemeClr val="tx1">
                    <a:lumMod val="65000"/>
                    <a:lumOff val="35000"/>
                  </a:schemeClr>
                </a:solidFill>
                <a:latin typeface="Century Gothic"/>
                <a:cs typeface="Century Gothic"/>
              </a:rPr>
              <a:t>dezvoltare ulterioară</a:t>
            </a:r>
            <a:endParaRPr lang="en-US" sz="22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305731" y="1395615"/>
            <a:ext cx="6517313" cy="4606839"/>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ro-RO" sz="1100" dirty="0">
                <a:effectLst/>
                <a:latin typeface="Century Gothic" panose="020B0502020202020204" pitchFamily="34" charset="0"/>
                <a:ea typeface="Calibri" panose="020F0502020204030204" pitchFamily="34" charset="0"/>
                <a:cs typeface="Arial" panose="020B0604020202020204" pitchFamily="34" charset="0"/>
              </a:rPr>
              <a:t>Comisia Europeană</a:t>
            </a:r>
            <a:r>
              <a:rPr lang="en-US" sz="1100" dirty="0">
                <a:effectLst/>
                <a:latin typeface="Century Gothic" panose="020B0502020202020204" pitchFamily="34" charset="0"/>
                <a:ea typeface="Calibri" panose="020F0502020204030204" pitchFamily="34" charset="0"/>
                <a:cs typeface="Arial" panose="020B0604020202020204" pitchFamily="34" charset="0"/>
              </a:rPr>
              <a:t>, “Erasmus </a:t>
            </a:r>
            <a:r>
              <a:rPr lang="ro-RO" sz="1100" dirty="0">
                <a:effectLst/>
                <a:latin typeface="Century Gothic" panose="020B0502020202020204" pitchFamily="34" charset="0"/>
                <a:ea typeface="Calibri" panose="020F0502020204030204" pitchFamily="34" charset="0"/>
                <a:cs typeface="Arial" panose="020B0604020202020204" pitchFamily="34" charset="0"/>
              </a:rPr>
              <a:t>pentru tinerii antreprenori</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ro-RO" sz="1100" dirty="0">
                <a:effectLst/>
                <a:latin typeface="Century Gothic" panose="020B0502020202020204" pitchFamily="34" charset="0"/>
                <a:ea typeface="Calibri" panose="020F0502020204030204" pitchFamily="34" charset="0"/>
                <a:cs typeface="Arial" panose="020B0604020202020204" pitchFamily="34" charset="0"/>
              </a:rPr>
              <a:t>un program transfrontalier care facilitează schimbul de experiență antreprenorială și de management), mai multe informații la</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rPr>
              <a:t>https://www.erasmus-entrepreneurs.eu/index.php?lan=ro</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ro-RO" sz="1100" dirty="0">
                <a:effectLst/>
                <a:latin typeface="Century Gothic" panose="020B0502020202020204" pitchFamily="34" charset="0"/>
                <a:ea typeface="Calibri" panose="020F0502020204030204" pitchFamily="34" charset="0"/>
                <a:cs typeface="Arial" panose="020B0604020202020204" pitchFamily="34" charset="0"/>
              </a:rPr>
              <a:t>Comisia Europeană</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ro-RO" sz="1100" dirty="0">
                <a:effectLst/>
                <a:latin typeface="Century Gothic" panose="020B0502020202020204" pitchFamily="34" charset="0"/>
                <a:ea typeface="Calibri" panose="020F0502020204030204" pitchFamily="34" charset="0"/>
                <a:cs typeface="Arial" panose="020B0604020202020204" pitchFamily="34" charset="0"/>
              </a:rPr>
              <a:t>„Promovarea spiritului antreprenorial</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ro-RO" sz="1100" dirty="0">
                <a:effectLst/>
                <a:latin typeface="Century Gothic" panose="020B0502020202020204" pitchFamily="34" charset="0"/>
                <a:ea typeface="Calibri" panose="020F0502020204030204" pitchFamily="34" charset="0"/>
                <a:cs typeface="Arial" panose="020B0604020202020204" pitchFamily="34" charset="0"/>
              </a:rPr>
              <a:t>mai multe informații la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rPr>
              <a:t>https://ec.europa.eu/growth/smes/supporting-entrepreneurship_ro</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Holgate, Mandie (2020, June 4</a:t>
            </a:r>
            <a:r>
              <a:rPr lang="en-US" sz="1100" baseline="30000" dirty="0">
                <a:effectLst/>
                <a:latin typeface="Century Gothic" panose="020B0502020202020204" pitchFamily="34" charset="0"/>
                <a:ea typeface="Calibri" panose="020F0502020204030204" pitchFamily="34" charset="0"/>
                <a:cs typeface="Arial" panose="020B0604020202020204" pitchFamily="34" charset="0"/>
              </a:rPr>
              <a:t>th</a:t>
            </a:r>
            <a:r>
              <a:rPr lang="en-US" sz="1100" dirty="0">
                <a:effectLst/>
                <a:latin typeface="Century Gothic" panose="020B0502020202020204" pitchFamily="34" charset="0"/>
                <a:ea typeface="Calibri" panose="020F0502020204030204" pitchFamily="34" charset="0"/>
                <a:cs typeface="Arial" panose="020B0604020202020204" pitchFamily="34" charset="0"/>
              </a:rPr>
              <a:t>), “How to Take Calculated Risk to Achieve Success”, Lifehack, </a:t>
            </a:r>
            <a:r>
              <a:rPr lang="ro-RO" sz="1100" dirty="0">
                <a:effectLst/>
                <a:latin typeface="Century Gothic" panose="020B0502020202020204" pitchFamily="34" charset="0"/>
                <a:ea typeface="Calibri" panose="020F0502020204030204" pitchFamily="34" charset="0"/>
                <a:cs typeface="Arial" panose="020B0604020202020204" pitchFamily="34" charset="0"/>
              </a:rPr>
              <a:t>disponibil</a:t>
            </a:r>
            <a:r>
              <a:rPr lang="en-US" sz="1100" dirty="0">
                <a:effectLst/>
                <a:latin typeface="Century Gothic" panose="020B0502020202020204" pitchFamily="34" charset="0"/>
                <a:ea typeface="Calibri" panose="020F0502020204030204" pitchFamily="34" charset="0"/>
                <a:cs typeface="Arial" panose="020B0604020202020204" pitchFamily="34" charset="0"/>
              </a:rPr>
              <a:t>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8"/>
              </a:rPr>
              <a:t>https://www.lifehack.org/768345/how-to-take-calculated-risk</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Nastor</a:t>
            </a:r>
            <a:r>
              <a:rPr lang="en-US" sz="1100" dirty="0">
                <a:effectLst/>
                <a:latin typeface="Century Gothic" panose="020B0502020202020204" pitchFamily="34" charset="0"/>
                <a:ea typeface="Calibri" panose="020F0502020204030204" pitchFamily="34" charset="0"/>
                <a:cs typeface="Arial" panose="020B0604020202020204" pitchFamily="34" charset="0"/>
              </a:rPr>
              <a:t>, Jonny (2020) “Entrepreneurial Mindset: How to Think Like an Entrepreneur”, Hack the entrepreneur, </a:t>
            </a:r>
            <a:r>
              <a:rPr lang="ro-RO" sz="1100" dirty="0">
                <a:effectLst/>
                <a:latin typeface="Century Gothic" panose="020B0502020202020204" pitchFamily="34" charset="0"/>
                <a:ea typeface="Calibri" panose="020F0502020204030204" pitchFamily="34" charset="0"/>
                <a:cs typeface="Arial" panose="020B0604020202020204" pitchFamily="34" charset="0"/>
              </a:rPr>
              <a:t>disponibil online la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9"/>
              </a:rPr>
              <a:t>https://hacktheentrepreneur.com/entrepreneurial-mindset</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Risk Management, Investopedia, diverse </a:t>
            </a:r>
            <a:r>
              <a:rPr lang="ro-RO" sz="1100" dirty="0">
                <a:effectLst/>
                <a:latin typeface="Century Gothic" panose="020B0502020202020204" pitchFamily="34" charset="0"/>
                <a:ea typeface="Calibri" panose="020F0502020204030204" pitchFamily="34" charset="0"/>
                <a:cs typeface="Arial" panose="020B0604020202020204" pitchFamily="34" charset="0"/>
              </a:rPr>
              <a:t>surse disponibile </a:t>
            </a:r>
            <a:r>
              <a:rPr lang="en-US" sz="1100" dirty="0">
                <a:effectLst/>
                <a:latin typeface="Century Gothic" panose="020B0502020202020204" pitchFamily="34" charset="0"/>
                <a:ea typeface="Calibri" panose="020F0502020204030204" pitchFamily="34" charset="0"/>
                <a:cs typeface="Arial" panose="020B0604020202020204" pitchFamily="34" charset="0"/>
              </a:rPr>
              <a:t>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0"/>
              </a:rPr>
              <a:t>https://www.investopedia.com/risk-management-4689652</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err="1">
                <a:effectLst/>
                <a:latin typeface="Century Gothic" panose="020B0502020202020204" pitchFamily="34" charset="0"/>
                <a:ea typeface="Calibri" panose="020F0502020204030204" pitchFamily="34" charset="0"/>
                <a:cs typeface="Arial" panose="020B0604020202020204" pitchFamily="34" charset="0"/>
              </a:rPr>
              <a:t>Robehmed</a:t>
            </a:r>
            <a:r>
              <a:rPr lang="en-US" sz="1100" dirty="0">
                <a:effectLst/>
                <a:latin typeface="Century Gothic" panose="020B0502020202020204" pitchFamily="34" charset="0"/>
                <a:ea typeface="Calibri" panose="020F0502020204030204" pitchFamily="34" charset="0"/>
                <a:cs typeface="Arial" panose="020B0604020202020204" pitchFamily="34" charset="0"/>
              </a:rPr>
              <a:t>, Natalie (2013), “100 best websites for entrepreneurs”, Forbes, </a:t>
            </a:r>
            <a:r>
              <a:rPr lang="ro-RO" sz="1100" dirty="0">
                <a:effectLst/>
                <a:latin typeface="Century Gothic" panose="020B0502020202020204" pitchFamily="34" charset="0"/>
                <a:ea typeface="Calibri" panose="020F0502020204030204" pitchFamily="34" charset="0"/>
                <a:cs typeface="Arial" panose="020B0604020202020204" pitchFamily="34" charset="0"/>
              </a:rPr>
              <a:t>disponibil</a:t>
            </a:r>
            <a:r>
              <a:rPr lang="en-US" sz="1100" dirty="0">
                <a:effectLst/>
                <a:latin typeface="Century Gothic" panose="020B0502020202020204" pitchFamily="34" charset="0"/>
                <a:ea typeface="Calibri" panose="020F0502020204030204" pitchFamily="34" charset="0"/>
                <a:cs typeface="Arial" panose="020B0604020202020204" pitchFamily="34" charset="0"/>
              </a:rPr>
              <a:t> online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1"/>
              </a:rPr>
              <a:t>https://www.forbes.com/sites/natalierobehmed/2013/11/12/100-best-websites-for-entrepreneurs/#57ce767829f6</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TREND (Training Refugees in Entrepreneurial Skills using Digital Devices) - </a:t>
            </a:r>
            <a:r>
              <a:rPr lang="ro-RO" sz="1100" dirty="0">
                <a:effectLst/>
                <a:latin typeface="Century Gothic" panose="020B0502020202020204" pitchFamily="34" charset="0"/>
                <a:ea typeface="Calibri" panose="020F0502020204030204" pitchFamily="34" charset="0"/>
                <a:cs typeface="Arial" panose="020B0604020202020204" pitchFamily="34" charset="0"/>
              </a:rPr>
              <a:t>o inițiativă finanțată de Uniunea Europeană care are ca scop ajutorarea refugiaților pentru a își crea propria afacere</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2"/>
              </a:rPr>
              <a:t>http://trend.credinfo.eu/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Sound of Business (S.O.B.), </a:t>
            </a:r>
            <a:r>
              <a:rPr lang="ro-RO" sz="1100" dirty="0">
                <a:effectLst/>
                <a:latin typeface="Century Gothic" panose="020B0502020202020204" pitchFamily="34" charset="0"/>
                <a:ea typeface="Calibri" panose="020F0502020204030204" pitchFamily="34" charset="0"/>
                <a:cs typeface="Arial" panose="020B0604020202020204" pitchFamily="34" charset="0"/>
              </a:rPr>
              <a:t>o inițiativă finanțată de Uniunea Europeană care urmărește să stimuleze competențele antreprenoriale printr-o abordare inovatoare de formare, bazată pe ideea că muzica (în special istoria muzicii rock) poate fi folosită ca un reper pentru a instrui adulții în management, afaceri și </a:t>
            </a:r>
            <a:r>
              <a:rPr lang="ro-RO" sz="1100" dirty="0" err="1">
                <a:effectLst/>
                <a:latin typeface="Century Gothic" panose="020B0502020202020204" pitchFamily="34" charset="0"/>
                <a:ea typeface="Calibri" panose="020F0502020204030204" pitchFamily="34" charset="0"/>
                <a:cs typeface="Arial" panose="020B0604020202020204" pitchFamily="34" charset="0"/>
              </a:rPr>
              <a:t>antreprenoriat</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3"/>
              </a:rPr>
              <a:t>https://soundofbusiness.eu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entury Gothic" panose="020B0502020202020204" pitchFamily="34" charset="0"/>
                <a:ea typeface="Calibri" panose="020F0502020204030204" pitchFamily="34" charset="0"/>
                <a:cs typeface="Arial" panose="020B0604020202020204" pitchFamily="34" charset="0"/>
              </a:rPr>
              <a:t>Self-Regenerate, </a:t>
            </a:r>
            <a:r>
              <a:rPr lang="ro-RO" sz="1100" dirty="0">
                <a:effectLst/>
                <a:latin typeface="Century Gothic" panose="020B0502020202020204" pitchFamily="34" charset="0"/>
                <a:ea typeface="Calibri" panose="020F0502020204030204" pitchFamily="34" charset="0"/>
                <a:cs typeface="Arial" panose="020B0604020202020204" pitchFamily="34" charset="0"/>
              </a:rPr>
              <a:t>un proiect european care vizează încurajarea </a:t>
            </a:r>
            <a:r>
              <a:rPr lang="ro-RO" sz="1100" dirty="0" err="1">
                <a:effectLst/>
                <a:latin typeface="Century Gothic" panose="020B0502020202020204" pitchFamily="34" charset="0"/>
                <a:ea typeface="Calibri" panose="020F0502020204030204" pitchFamily="34" charset="0"/>
                <a:cs typeface="Arial" panose="020B0604020202020204" pitchFamily="34" charset="0"/>
              </a:rPr>
              <a:t>antreprenoriatului</a:t>
            </a:r>
            <a:r>
              <a:rPr lang="ro-RO" sz="1100" dirty="0">
                <a:effectLst/>
                <a:latin typeface="Century Gothic" panose="020B0502020202020204" pitchFamily="34" charset="0"/>
                <a:ea typeface="Calibri" panose="020F0502020204030204" pitchFamily="34" charset="0"/>
                <a:cs typeface="Arial" panose="020B0604020202020204" pitchFamily="34" charset="0"/>
              </a:rPr>
              <a:t> în rândul tinerilor din regiunile periferice</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14"/>
              </a:rPr>
              <a:t>https://www.selfregenerate.eu</a:t>
            </a:r>
            <a:r>
              <a:rPr lang="en-US" sz="1100" dirty="0">
                <a:effectLst/>
                <a:latin typeface="Century Gothic" panose="020B0502020202020204" pitchFamily="34" charset="0"/>
                <a:ea typeface="Calibri" panose="020F0502020204030204" pitchFamily="34" charset="0"/>
                <a:cs typeface="Arial" panose="020B0604020202020204" pitchFamily="34" charset="0"/>
              </a:rPr>
              <a:t> </a:t>
            </a:r>
            <a:endParaRPr lang="el-GR" sz="1100" dirty="0">
              <a:effectLst/>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3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684867" y="1346199"/>
            <a:ext cx="3650975" cy="1820334"/>
            <a:chOff x="1684867" y="1346199"/>
            <a:chExt cx="3650975" cy="1820334"/>
          </a:xfrm>
        </p:grpSpPr>
        <p:sp>
          <p:nvSpPr>
            <p:cNvPr id="8" name="Oval Callout 7"/>
            <p:cNvSpPr/>
            <p:nvPr/>
          </p:nvSpPr>
          <p:spPr>
            <a:xfrm>
              <a:off x="1684867" y="1346199"/>
              <a:ext cx="3251200" cy="1820334"/>
            </a:xfrm>
            <a:prstGeom prst="wedgeEllipseCallout">
              <a:avLst>
                <a:gd name="adj1" fmla="val 80194"/>
                <a:gd name="adj2" fmla="val 30407"/>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91509" y="1839510"/>
              <a:ext cx="3344333" cy="830997"/>
            </a:xfrm>
            <a:prstGeom prst="rect">
              <a:avLst/>
            </a:prstGeom>
            <a:noFill/>
          </p:spPr>
          <p:txBody>
            <a:bodyPr wrap="square" rtlCol="0">
              <a:spAutoFit/>
            </a:bodyPr>
            <a:lstStyle/>
            <a:p>
              <a:r>
                <a:rPr lang="ro-RO" sz="4800" dirty="0">
                  <a:solidFill>
                    <a:schemeClr val="bg1"/>
                  </a:solidFill>
                  <a:latin typeface="Kinfolk Pro Rough"/>
                  <a:cs typeface="Kinfolk Pro Rough"/>
                </a:rPr>
                <a:t>Mulțumim!</a:t>
              </a:r>
              <a:endParaRPr lang="en-US" sz="4200" dirty="0">
                <a:solidFill>
                  <a:schemeClr val="bg1"/>
                </a:solidFill>
                <a:latin typeface="Kinfolk Pro Rough"/>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2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ro-RO" dirty="0">
                <a:solidFill>
                  <a:schemeClr val="tx1">
                    <a:lumMod val="65000"/>
                    <a:lumOff val="35000"/>
                  </a:schemeClr>
                </a:solidFill>
                <a:latin typeface="Century Gothic"/>
                <a:cs typeface="Century Gothic"/>
              </a:rPr>
              <a:t>Haideți să ne cunoaștem mai bine</a:t>
            </a:r>
            <a:r>
              <a:rPr lang="en-US" dirty="0">
                <a:solidFill>
                  <a:schemeClr val="tx1">
                    <a:lumMod val="65000"/>
                    <a:lumOff val="35000"/>
                  </a:schemeClr>
                </a:solidFill>
                <a:latin typeface="Century Gothic"/>
                <a:cs typeface="Century Gothic"/>
              </a:rPr>
              <a: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9" name="Εικόνα 8">
            <a:extLst>
              <a:ext uri="{FF2B5EF4-FFF2-40B4-BE49-F238E27FC236}">
                <a16:creationId xmlns:a16="http://schemas.microsoft.com/office/drawing/2014/main" id="{8B0914F0-F16C-40DA-BBD6-20590ACB8503}"/>
              </a:ext>
            </a:extLst>
          </p:cNvPr>
          <p:cNvPicPr>
            <a:picLocks noChangeAspect="1"/>
          </p:cNvPicPr>
          <p:nvPr/>
        </p:nvPicPr>
        <p:blipFill>
          <a:blip r:embed="rId8"/>
          <a:stretch>
            <a:fillRect/>
          </a:stretch>
        </p:blipFill>
        <p:spPr>
          <a:xfrm>
            <a:off x="1263447" y="1663696"/>
            <a:ext cx="4686780" cy="3928918"/>
          </a:xfrm>
          <a:prstGeom prst="rect">
            <a:avLst/>
          </a:prstGeom>
        </p:spPr>
      </p:pic>
      <p:sp>
        <p:nvSpPr>
          <p:cNvPr id="20" name="TextBox 19">
            <a:extLst>
              <a:ext uri="{FF2B5EF4-FFF2-40B4-BE49-F238E27FC236}">
                <a16:creationId xmlns:a16="http://schemas.microsoft.com/office/drawing/2014/main" id="{38D3ECFF-61F1-4A60-AC7F-32C39FE0ACFD}"/>
              </a:ext>
            </a:extLst>
          </p:cNvPr>
          <p:cNvSpPr txBox="1"/>
          <p:nvPr/>
        </p:nvSpPr>
        <p:spPr>
          <a:xfrm>
            <a:off x="1141183" y="5647076"/>
            <a:ext cx="4809043" cy="276999"/>
          </a:xfrm>
          <a:prstGeom prst="rect">
            <a:avLst/>
          </a:prstGeom>
          <a:noFill/>
        </p:spPr>
        <p:txBody>
          <a:bodyPr wrap="square">
            <a:spAutoFit/>
          </a:bodyPr>
          <a:lstStyle/>
          <a:p>
            <a:pPr algn="ctr"/>
            <a:r>
              <a:rPr lang="ro-RO" sz="1200" b="0" i="0" dirty="0">
                <a:solidFill>
                  <a:srgbClr val="3F4652"/>
                </a:solidFill>
                <a:effectLst/>
                <a:latin typeface="Century Gothic" panose="020B0502020202020204" pitchFamily="34" charset="0"/>
              </a:rPr>
              <a:t>De</a:t>
            </a:r>
            <a:r>
              <a:rPr lang="en-US" sz="1200" b="0" i="0" dirty="0">
                <a:solidFill>
                  <a:srgbClr val="3F4652"/>
                </a:solidFill>
                <a:effectLst/>
                <a:latin typeface="Century Gothic" panose="020B0502020202020204" pitchFamily="34" charset="0"/>
              </a:rPr>
              <a:t> </a:t>
            </a:r>
            <a:r>
              <a:rPr lang="en-US" sz="1200" b="0" i="0" dirty="0" err="1">
                <a:solidFill>
                  <a:srgbClr val="3F4652"/>
                </a:solidFill>
                <a:effectLst/>
                <a:latin typeface="Century Gothic" panose="020B0502020202020204" pitchFamily="34" charset="0"/>
              </a:rPr>
              <a:t>Wavebreakmedia</a:t>
            </a:r>
            <a:r>
              <a:rPr lang="en-US" sz="1200" b="0" i="0" dirty="0">
                <a:solidFill>
                  <a:srgbClr val="3F4652"/>
                </a:solidFill>
                <a:effectLst/>
                <a:latin typeface="Century Gothic" panose="020B0502020202020204" pitchFamily="34" charset="0"/>
              </a:rPr>
              <a:t>, Getty Images Pro via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345104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ro-RO" dirty="0">
                <a:solidFill>
                  <a:schemeClr val="tx1">
                    <a:lumMod val="65000"/>
                    <a:lumOff val="35000"/>
                  </a:schemeClr>
                </a:solidFill>
                <a:latin typeface="Century Gothic"/>
                <a:cs typeface="Century Gothic"/>
              </a:rPr>
              <a:t>Obiectivele învățării</a:t>
            </a:r>
            <a:endParaRPr lang="en-US"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557685"/>
            <a:ext cx="6397166" cy="4525963"/>
          </a:xfrm>
        </p:spPr>
        <p:txBody>
          <a:bodyPr>
            <a:noAutofit/>
          </a:bodyPr>
          <a:lstStyle/>
          <a:p>
            <a:r>
              <a:rPr lang="ro-RO" sz="1700" dirty="0">
                <a:solidFill>
                  <a:schemeClr val="tx1">
                    <a:lumMod val="65000"/>
                    <a:lumOff val="35000"/>
                  </a:schemeClr>
                </a:solidFill>
                <a:latin typeface="Century Gothic"/>
                <a:cs typeface="Century Gothic"/>
              </a:rPr>
              <a:t>Înțelegerea modului și a caracteristicilor stilului de viață antreprenorial și a modului de gândire antreprenorială;</a:t>
            </a:r>
          </a:p>
          <a:p>
            <a:r>
              <a:rPr lang="it-IT" sz="1700" dirty="0">
                <a:solidFill>
                  <a:schemeClr val="tx1">
                    <a:lumMod val="65000"/>
                    <a:lumOff val="35000"/>
                  </a:schemeClr>
                </a:solidFill>
                <a:latin typeface="Century Gothic"/>
                <a:cs typeface="Century Gothic"/>
              </a:rPr>
              <a:t>Evaluarea importanței atitudinii și gândirii antreprenoriale</a:t>
            </a:r>
            <a:r>
              <a:rPr lang="ro-RO" sz="1700" dirty="0">
                <a:solidFill>
                  <a:schemeClr val="tx1">
                    <a:lumMod val="65000"/>
                    <a:lumOff val="35000"/>
                  </a:schemeClr>
                </a:solidFill>
                <a:latin typeface="Century Gothic"/>
                <a:cs typeface="Century Gothic"/>
              </a:rPr>
              <a:t>;</a:t>
            </a:r>
          </a:p>
          <a:p>
            <a:r>
              <a:rPr lang="it-IT" sz="1700" dirty="0">
                <a:solidFill>
                  <a:schemeClr val="tx1">
                    <a:lumMod val="65000"/>
                    <a:lumOff val="35000"/>
                  </a:schemeClr>
                </a:solidFill>
                <a:latin typeface="Century Gothic"/>
                <a:cs typeface="Century Gothic"/>
              </a:rPr>
              <a:t>Identificarea diferenței dintre „antreprenoriat” și „intraprenoriat”;</a:t>
            </a:r>
            <a:endParaRPr lang="ro-RO" sz="1700" dirty="0">
              <a:solidFill>
                <a:schemeClr val="tx1">
                  <a:lumMod val="65000"/>
                  <a:lumOff val="35000"/>
                </a:schemeClr>
              </a:solidFill>
              <a:latin typeface="Century Gothic"/>
              <a:cs typeface="Century Gothic"/>
            </a:endParaRPr>
          </a:p>
          <a:p>
            <a:r>
              <a:rPr lang="ro-RO" sz="1700" dirty="0">
                <a:solidFill>
                  <a:schemeClr val="tx1">
                    <a:lumMod val="65000"/>
                    <a:lumOff val="35000"/>
                  </a:schemeClr>
                </a:solidFill>
                <a:latin typeface="Century Gothic"/>
                <a:cs typeface="Century Gothic"/>
              </a:rPr>
              <a:t>Înțelegerea procesului de luare a deciziilor antreprenoriale și a procedurilor de rezolvare a problemelor care oferă opțiuni mai sigure;</a:t>
            </a:r>
          </a:p>
          <a:p>
            <a:r>
              <a:rPr lang="it-IT" sz="1700" dirty="0">
                <a:solidFill>
                  <a:schemeClr val="tx1">
                    <a:lumMod val="65000"/>
                    <a:lumOff val="35000"/>
                  </a:schemeClr>
                </a:solidFill>
                <a:latin typeface="Century Gothic"/>
                <a:cs typeface="Century Gothic"/>
              </a:rPr>
              <a:t>Identificarea caracteristicilor personale care duc la cea mai bună utilizare a oportunităților antreprenoriale</a:t>
            </a:r>
            <a:r>
              <a:rPr lang="ro-RO" sz="1700" dirty="0">
                <a:solidFill>
                  <a:schemeClr val="tx1">
                    <a:lumMod val="65000"/>
                    <a:lumOff val="35000"/>
                  </a:schemeClr>
                </a:solidFill>
                <a:latin typeface="Century Gothic"/>
                <a:cs typeface="Century Gothic"/>
              </a:rPr>
              <a:t>;</a:t>
            </a:r>
          </a:p>
          <a:p>
            <a:r>
              <a:rPr lang="ro-RO" sz="1700" dirty="0">
                <a:solidFill>
                  <a:schemeClr val="tx1">
                    <a:lumMod val="65000"/>
                    <a:lumOff val="35000"/>
                  </a:schemeClr>
                </a:solidFill>
                <a:latin typeface="Century Gothic"/>
                <a:cs typeface="Century Gothic"/>
              </a:rPr>
              <a:t>Explorarea</a:t>
            </a:r>
            <a:r>
              <a:rPr lang="it-IT" sz="1700" dirty="0">
                <a:solidFill>
                  <a:schemeClr val="tx1">
                    <a:lumMod val="65000"/>
                    <a:lumOff val="35000"/>
                  </a:schemeClr>
                </a:solidFill>
                <a:latin typeface="Century Gothic"/>
                <a:cs typeface="Century Gothic"/>
              </a:rPr>
              <a:t> celor mai bune </a:t>
            </a:r>
            <a:r>
              <a:rPr lang="ro-RO" sz="1700" dirty="0">
                <a:solidFill>
                  <a:schemeClr val="tx1">
                    <a:lumMod val="65000"/>
                    <a:lumOff val="35000"/>
                  </a:schemeClr>
                </a:solidFill>
                <a:latin typeface="Century Gothic"/>
                <a:cs typeface="Century Gothic"/>
              </a:rPr>
              <a:t>practici</a:t>
            </a:r>
            <a:r>
              <a:rPr lang="it-IT" sz="1700" dirty="0">
                <a:solidFill>
                  <a:schemeClr val="tx1">
                    <a:lumMod val="65000"/>
                    <a:lumOff val="35000"/>
                  </a:schemeClr>
                </a:solidFill>
                <a:latin typeface="Century Gothic"/>
                <a:cs typeface="Century Gothic"/>
              </a:rPr>
              <a:t> pentru diferitele stiluri de viață antreprenoriale</a:t>
            </a:r>
            <a:r>
              <a:rPr lang="ro-RO" sz="1700" dirty="0">
                <a:solidFill>
                  <a:schemeClr val="tx1">
                    <a:lumMod val="65000"/>
                    <a:lumOff val="35000"/>
                  </a:schemeClr>
                </a:solidFill>
                <a:latin typeface="Century Gothic"/>
                <a:cs typeface="Century Gothic"/>
              </a:rPr>
              <a:t>;</a:t>
            </a:r>
          </a:p>
          <a:p>
            <a:r>
              <a:rPr lang="ro-RO" sz="1700" dirty="0">
                <a:solidFill>
                  <a:schemeClr val="tx1">
                    <a:lumMod val="65000"/>
                    <a:lumOff val="35000"/>
                  </a:schemeClr>
                </a:solidFill>
                <a:latin typeface="Century Gothic"/>
                <a:cs typeface="Century Gothic"/>
              </a:rPr>
              <a:t>Găsirea unor modalități eficiente de îmbunătățire a modului de gândire actual, pentru luarea unor decizii sigure din punct de vedere economic.</a:t>
            </a:r>
          </a:p>
          <a:p>
            <a:endParaRPr lang="en-US" sz="17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188198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dirty="0">
                <a:solidFill>
                  <a:schemeClr val="tx1">
                    <a:lumMod val="65000"/>
                    <a:lumOff val="35000"/>
                  </a:schemeClr>
                </a:solidFill>
                <a:latin typeface="Century Gothic"/>
                <a:cs typeface="Century Gothic"/>
              </a:rPr>
              <a:t>Competențe vizate ca urmare a acestei instruiri</a:t>
            </a:r>
            <a:r>
              <a:rPr lang="en-GB" sz="2800" dirty="0">
                <a:solidFill>
                  <a:schemeClr val="tx1">
                    <a:lumMod val="65000"/>
                    <a:lumOff val="35000"/>
                  </a:schemeClr>
                </a:solidFill>
                <a:latin typeface="Century Gothic"/>
                <a:cs typeface="Century Gothic"/>
              </a:rPr>
              <a:t>:</a:t>
            </a:r>
          </a:p>
        </p:txBody>
      </p:sp>
      <p:sp>
        <p:nvSpPr>
          <p:cNvPr id="3" name="Content Placeholder 2"/>
          <p:cNvSpPr>
            <a:spLocks noGrp="1"/>
          </p:cNvSpPr>
          <p:nvPr>
            <p:ph idx="1"/>
          </p:nvPr>
        </p:nvSpPr>
        <p:spPr>
          <a:xfrm>
            <a:off x="457200" y="1600200"/>
            <a:ext cx="5939969" cy="4525963"/>
          </a:xfrm>
        </p:spPr>
        <p:txBody>
          <a:bodyPr>
            <a:noAutofit/>
          </a:bodyPr>
          <a:lstStyle/>
          <a:p>
            <a:r>
              <a:rPr lang="ro-RO" sz="1900" dirty="0">
                <a:solidFill>
                  <a:schemeClr val="tx1">
                    <a:lumMod val="65000"/>
                    <a:lumOff val="35000"/>
                  </a:schemeClr>
                </a:solidFill>
                <a:latin typeface="Century Gothic"/>
                <a:cs typeface="Century Gothic"/>
              </a:rPr>
              <a:t>Autoanaliză;</a:t>
            </a:r>
          </a:p>
          <a:p>
            <a:r>
              <a:rPr lang="ro-RO" sz="1900" dirty="0">
                <a:solidFill>
                  <a:schemeClr val="tx1">
                    <a:lumMod val="65000"/>
                    <a:lumOff val="35000"/>
                  </a:schemeClr>
                </a:solidFill>
                <a:latin typeface="Century Gothic"/>
                <a:cs typeface="Century Gothic"/>
              </a:rPr>
              <a:t>Căutarea oportunităților;</a:t>
            </a:r>
          </a:p>
          <a:p>
            <a:r>
              <a:rPr lang="ro-RO" sz="1900" dirty="0">
                <a:solidFill>
                  <a:schemeClr val="tx1">
                    <a:lumMod val="65000"/>
                    <a:lumOff val="35000"/>
                  </a:schemeClr>
                </a:solidFill>
                <a:latin typeface="Century Gothic"/>
                <a:cs typeface="Century Gothic"/>
              </a:rPr>
              <a:t>Inițiativă;</a:t>
            </a:r>
          </a:p>
          <a:p>
            <a:r>
              <a:rPr lang="ro-RO" sz="1900" dirty="0">
                <a:solidFill>
                  <a:schemeClr val="tx1">
                    <a:lumMod val="65000"/>
                    <a:lumOff val="35000"/>
                  </a:schemeClr>
                </a:solidFill>
                <a:latin typeface="Century Gothic"/>
                <a:cs typeface="Century Gothic"/>
              </a:rPr>
              <a:t>Stabilirea obiectivelor;</a:t>
            </a:r>
          </a:p>
          <a:p>
            <a:r>
              <a:rPr lang="ro-RO" sz="1900" dirty="0">
                <a:solidFill>
                  <a:schemeClr val="tx1">
                    <a:lumMod val="65000"/>
                    <a:lumOff val="35000"/>
                  </a:schemeClr>
                </a:solidFill>
                <a:latin typeface="Century Gothic"/>
                <a:cs typeface="Century Gothic"/>
              </a:rPr>
              <a:t>Perseverență</a:t>
            </a:r>
          </a:p>
          <a:p>
            <a:r>
              <a:rPr lang="ro-RO" sz="1900" dirty="0">
                <a:solidFill>
                  <a:schemeClr val="tx1">
                    <a:lumMod val="65000"/>
                    <a:lumOff val="35000"/>
                  </a:schemeClr>
                </a:solidFill>
                <a:latin typeface="Century Gothic"/>
                <a:cs typeface="Century Gothic"/>
              </a:rPr>
              <a:t>Angajament;</a:t>
            </a:r>
          </a:p>
          <a:p>
            <a:r>
              <a:rPr lang="ro-RO" sz="1900" dirty="0">
                <a:solidFill>
                  <a:schemeClr val="tx1">
                    <a:lumMod val="65000"/>
                    <a:lumOff val="35000"/>
                  </a:schemeClr>
                </a:solidFill>
                <a:latin typeface="Century Gothic"/>
                <a:cs typeface="Century Gothic"/>
              </a:rPr>
              <a:t>Asumarea riscurilor calculate;</a:t>
            </a:r>
          </a:p>
          <a:p>
            <a:r>
              <a:rPr lang="ro-RO" sz="1900" dirty="0">
                <a:solidFill>
                  <a:schemeClr val="tx1">
                    <a:lumMod val="65000"/>
                    <a:lumOff val="35000"/>
                  </a:schemeClr>
                </a:solidFill>
                <a:latin typeface="Century Gothic"/>
                <a:cs typeface="Century Gothic"/>
              </a:rPr>
              <a:t>Luarea unor decizii eficiente;</a:t>
            </a:r>
          </a:p>
          <a:p>
            <a:r>
              <a:rPr lang="ro-RO" sz="1900" dirty="0">
                <a:solidFill>
                  <a:schemeClr val="tx1">
                    <a:lumMod val="65000"/>
                    <a:lumOff val="35000"/>
                  </a:schemeClr>
                </a:solidFill>
                <a:latin typeface="Century Gothic"/>
                <a:cs typeface="Century Gothic"/>
              </a:rPr>
              <a:t>Rezolvarea problemelor;</a:t>
            </a:r>
          </a:p>
          <a:p>
            <a:r>
              <a:rPr lang="ro-RO" sz="1900" dirty="0">
                <a:solidFill>
                  <a:schemeClr val="tx1">
                    <a:lumMod val="65000"/>
                    <a:lumOff val="35000"/>
                  </a:schemeClr>
                </a:solidFill>
                <a:latin typeface="Century Gothic"/>
                <a:cs typeface="Century Gothic"/>
              </a:rPr>
              <a:t>Căutarea informațiilor;</a:t>
            </a:r>
          </a:p>
          <a:p>
            <a:r>
              <a:rPr lang="ro-RO" sz="1900" dirty="0">
                <a:solidFill>
                  <a:schemeClr val="tx1">
                    <a:lumMod val="65000"/>
                    <a:lumOff val="35000"/>
                  </a:schemeClr>
                </a:solidFill>
                <a:latin typeface="Century Gothic"/>
                <a:cs typeface="Century Gothic"/>
              </a:rPr>
              <a:t>Îmbunătățirea modului de gândire.</a:t>
            </a:r>
            <a:endParaRPr lang="en-US" sz="19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Tree>
    <p:extLst>
      <p:ext uri="{BB962C8B-B14F-4D97-AF65-F5344CB8AC3E}">
        <p14:creationId xmlns:p14="http://schemas.microsoft.com/office/powerpoint/2010/main" val="369579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id="{6848631A-A381-40E5-9E98-36EC40AA338E}"/>
              </a:ext>
            </a:extLst>
          </p:cNvPr>
          <p:cNvSpPr txBox="1"/>
          <p:nvPr/>
        </p:nvSpPr>
        <p:spPr>
          <a:xfrm>
            <a:off x="889745" y="2289036"/>
            <a:ext cx="5603853" cy="923330"/>
          </a:xfrm>
          <a:prstGeom prst="rect">
            <a:avLst/>
          </a:prstGeom>
          <a:noFill/>
        </p:spPr>
        <p:txBody>
          <a:bodyPr wrap="square" rtlCol="0">
            <a:spAutoFit/>
          </a:bodyPr>
          <a:lstStyle/>
          <a:p>
            <a:pPr algn="ctr" rtl="0" fontAlgn="base"/>
            <a:r>
              <a:rPr lang="ro-RO" sz="5400" b="1" i="0" dirty="0">
                <a:solidFill>
                  <a:srgbClr val="000000"/>
                </a:solidFill>
                <a:effectLst/>
                <a:latin typeface="Century Gothic" panose="020B0502020202020204" pitchFamily="34" charset="0"/>
              </a:rPr>
              <a:t>Evaluare inițială</a:t>
            </a:r>
            <a:endParaRPr lang="en-US" b="1" i="1" dirty="0">
              <a:solidFill>
                <a:srgbClr val="000000"/>
              </a:solidFill>
              <a:highlight>
                <a:srgbClr val="FFFF00"/>
              </a:highlight>
              <a:latin typeface="Century Gothic" panose="020B0502020202020204" pitchFamily="34" charset="0"/>
            </a:endParaRPr>
          </a:p>
        </p:txBody>
      </p:sp>
      <p:pic>
        <p:nvPicPr>
          <p:cNvPr id="14" name="Picture 18" descr="JIMINY_THE_CRICKET.png">
            <a:extLst>
              <a:ext uri="{FF2B5EF4-FFF2-40B4-BE49-F238E27FC236}">
                <a16:creationId xmlns:a16="http://schemas.microsoft.com/office/drawing/2014/main"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634500"/>
          </a:xfrm>
        </p:spPr>
        <p:txBody>
          <a:bodyPr>
            <a:noAutofit/>
          </a:bodyPr>
          <a:lstStyle/>
          <a:p>
            <a:pPr algn="l"/>
            <a:r>
              <a:rPr lang="pt-BR" sz="3200" dirty="0">
                <a:solidFill>
                  <a:schemeClr val="tx1">
                    <a:lumMod val="65000"/>
                    <a:lumOff val="35000"/>
                  </a:schemeClr>
                </a:solidFill>
                <a:latin typeface="Century Gothic"/>
                <a:cs typeface="Century Gothic"/>
              </a:rPr>
              <a:t>Prezentare generală a unui stil de viață antreprenorial și a modului de gândire</a:t>
            </a:r>
          </a:p>
        </p:txBody>
      </p:sp>
      <p:sp>
        <p:nvSpPr>
          <p:cNvPr id="3" name="Content Placeholder 2"/>
          <p:cNvSpPr>
            <a:spLocks noGrp="1"/>
          </p:cNvSpPr>
          <p:nvPr>
            <p:ph idx="1"/>
          </p:nvPr>
        </p:nvSpPr>
        <p:spPr>
          <a:xfrm>
            <a:off x="457201" y="2093843"/>
            <a:ext cx="4552122" cy="4032320"/>
          </a:xfrm>
        </p:spPr>
        <p:txBody>
          <a:bodyPr>
            <a:normAutofit/>
          </a:bodyPr>
          <a:lstStyle/>
          <a:p>
            <a:pPr marL="0" indent="0">
              <a:buNone/>
            </a:pPr>
            <a:r>
              <a:rPr lang="ro-RO" sz="2800" dirty="0">
                <a:solidFill>
                  <a:schemeClr val="tx1">
                    <a:lumMod val="65000"/>
                    <a:lumOff val="35000"/>
                  </a:schemeClr>
                </a:solidFill>
                <a:latin typeface="Century Gothic"/>
                <a:cs typeface="Century Gothic"/>
              </a:rPr>
              <a:t>Ce înseamnă „mod de gândire antreprenorial</a:t>
            </a:r>
            <a:r>
              <a:rPr lang="en-GB" sz="2800" dirty="0">
                <a:solidFill>
                  <a:schemeClr val="tx1">
                    <a:lumMod val="65000"/>
                    <a:lumOff val="35000"/>
                  </a:schemeClr>
                </a:solidFill>
                <a:latin typeface="Century Gothic"/>
                <a:cs typeface="Century Gothic"/>
              </a:rPr>
              <a:t>” </a:t>
            </a:r>
            <a:r>
              <a:rPr lang="ro-RO" sz="2800" dirty="0">
                <a:solidFill>
                  <a:schemeClr val="tx1">
                    <a:lumMod val="65000"/>
                    <a:lumOff val="35000"/>
                  </a:schemeClr>
                </a:solidFill>
                <a:latin typeface="Century Gothic"/>
                <a:cs typeface="Century Gothic"/>
              </a:rPr>
              <a:t>pentru voi</a:t>
            </a:r>
            <a:r>
              <a:rPr lang="en-GB" sz="2800" dirty="0">
                <a:solidFill>
                  <a:schemeClr val="tx1">
                    <a:lumMod val="65000"/>
                    <a:lumOff val="35000"/>
                  </a:schemeClr>
                </a:solidFill>
                <a:latin typeface="Century Gothic"/>
                <a:cs typeface="Century Gothic"/>
              </a:rPr>
              <a:t>? </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CCD9770D-2784-4B02-88B1-00824C707E5B}"/>
              </a:ext>
            </a:extLst>
          </p:cNvPr>
          <p:cNvPicPr>
            <a:picLocks noChangeAspect="1"/>
          </p:cNvPicPr>
          <p:nvPr/>
        </p:nvPicPr>
        <p:blipFill rotWithShape="1">
          <a:blip r:embed="rId8"/>
          <a:srcRect l="23295" t="9653" r="25410" b="10177"/>
          <a:stretch/>
        </p:blipFill>
        <p:spPr>
          <a:xfrm>
            <a:off x="3795523" y="3128120"/>
            <a:ext cx="2427599" cy="3180605"/>
          </a:xfrm>
          <a:prstGeom prst="rect">
            <a:avLst/>
          </a:prstGeom>
        </p:spPr>
      </p:pic>
      <p:sp>
        <p:nvSpPr>
          <p:cNvPr id="15" name="TextBox 14">
            <a:extLst>
              <a:ext uri="{FF2B5EF4-FFF2-40B4-BE49-F238E27FC236}">
                <a16:creationId xmlns:a16="http://schemas.microsoft.com/office/drawing/2014/main" id="{74201E09-3123-4D3B-ABF7-80C5EB020D34}"/>
              </a:ext>
            </a:extLst>
          </p:cNvPr>
          <p:cNvSpPr txBox="1"/>
          <p:nvPr/>
        </p:nvSpPr>
        <p:spPr>
          <a:xfrm>
            <a:off x="2276715" y="5339656"/>
            <a:ext cx="1746429" cy="830997"/>
          </a:xfrm>
          <a:prstGeom prst="rect">
            <a:avLst/>
          </a:prstGeom>
          <a:noFill/>
        </p:spPr>
        <p:txBody>
          <a:bodyPr wrap="square">
            <a:spAutoFit/>
          </a:bodyPr>
          <a:lstStyle/>
          <a:p>
            <a:pPr algn="r"/>
            <a:r>
              <a:rPr lang="ro-RO" sz="1200" b="0" i="0" dirty="0">
                <a:solidFill>
                  <a:srgbClr val="3F4652"/>
                </a:solidFill>
                <a:effectLst/>
                <a:latin typeface="Century Gothic" panose="020B0502020202020204" pitchFamily="34" charset="0"/>
              </a:rPr>
              <a:t>De</a:t>
            </a:r>
            <a:r>
              <a:rPr lang="en-US" sz="1200" b="0" i="0" dirty="0">
                <a:solidFill>
                  <a:srgbClr val="3F4652"/>
                </a:solidFill>
                <a:effectLst/>
                <a:latin typeface="Century Gothic" panose="020B0502020202020204" pitchFamily="34" charset="0"/>
              </a:rPr>
              <a:t> </a:t>
            </a:r>
            <a:r>
              <a:rPr lang="en-US" sz="1200" b="0" i="0" dirty="0" err="1">
                <a:solidFill>
                  <a:srgbClr val="3F4652"/>
                </a:solidFill>
                <a:effectLst/>
                <a:latin typeface="Century Gothic" panose="020B0502020202020204" pitchFamily="34" charset="0"/>
              </a:rPr>
              <a:t>Sergey_Peterman</a:t>
            </a:r>
            <a:r>
              <a:rPr lang="en-US" sz="1200" b="0" i="0" dirty="0">
                <a:solidFill>
                  <a:srgbClr val="3F4652"/>
                </a:solidFill>
                <a:effectLst/>
                <a:latin typeface="Century Gothic" panose="020B0502020202020204" pitchFamily="34" charset="0"/>
              </a:rPr>
              <a:t>, Getty Images via canva.com</a:t>
            </a:r>
            <a:endParaRPr lang="el-GR" sz="1200" dirty="0">
              <a:latin typeface="Century Gothic" panose="020B0502020202020204" pitchFamily="34" charset="0"/>
            </a:endParaRPr>
          </a:p>
        </p:txBody>
      </p:sp>
    </p:spTree>
    <p:extLst>
      <p:ext uri="{BB962C8B-B14F-4D97-AF65-F5344CB8AC3E}">
        <p14:creationId xmlns:p14="http://schemas.microsoft.com/office/powerpoint/2010/main" val="7609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a:bodyPr>
          <a:lstStyle/>
          <a:p>
            <a:pPr algn="l"/>
            <a:r>
              <a:rPr lang="ro-RO" sz="2800" dirty="0">
                <a:solidFill>
                  <a:schemeClr val="tx1">
                    <a:lumMod val="65000"/>
                    <a:lumOff val="35000"/>
                  </a:schemeClr>
                </a:solidFill>
                <a:latin typeface="Century Gothic"/>
                <a:cs typeface="Century Gothic"/>
              </a:rPr>
              <a:t>Literalmente</a:t>
            </a:r>
            <a:r>
              <a:rPr lang="en-GB" sz="2800" dirty="0">
                <a:solidFill>
                  <a:schemeClr val="tx1">
                    <a:lumMod val="65000"/>
                    <a:lumOff val="35000"/>
                  </a:schemeClr>
                </a:solidFill>
                <a:latin typeface="Century Gothic"/>
                <a:cs typeface="Century Gothic"/>
              </a:rPr>
              <a:t>, </a:t>
            </a:r>
            <a:r>
              <a:rPr lang="ro-RO" sz="2800" dirty="0">
                <a:solidFill>
                  <a:schemeClr val="tx1">
                    <a:lumMod val="65000"/>
                    <a:lumOff val="35000"/>
                  </a:schemeClr>
                </a:solidFill>
                <a:latin typeface="Century Gothic"/>
                <a:cs typeface="Century Gothic"/>
              </a:rPr>
              <a:t>originea cuvântului „antreprenor</a:t>
            </a:r>
            <a:r>
              <a:rPr lang="en-GB" sz="2800" dirty="0">
                <a:solidFill>
                  <a:schemeClr val="tx1">
                    <a:lumMod val="65000"/>
                    <a:lumOff val="35000"/>
                  </a:schemeClr>
                </a:solidFill>
                <a:latin typeface="Century Gothic"/>
                <a:cs typeface="Century Gothic"/>
              </a:rPr>
              <a:t>”….</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57200" y="1588732"/>
            <a:ext cx="6036397" cy="4537431"/>
          </a:xfrm>
        </p:spPr>
        <p:txBody>
          <a:bodyPr>
            <a:normAutofit/>
          </a:bodyPr>
          <a:lstStyle/>
          <a:p>
            <a:r>
              <a:rPr lang="en-GB" sz="2400" dirty="0">
                <a:solidFill>
                  <a:schemeClr val="tx1">
                    <a:lumMod val="65000"/>
                    <a:lumOff val="35000"/>
                  </a:schemeClr>
                </a:solidFill>
                <a:latin typeface="Century Gothic"/>
                <a:cs typeface="Century Gothic"/>
              </a:rPr>
              <a:t>….</a:t>
            </a:r>
            <a:r>
              <a:rPr lang="ro-RO" sz="2400" dirty="0">
                <a:solidFill>
                  <a:schemeClr val="tx1">
                    <a:lumMod val="65000"/>
                    <a:lumOff val="35000"/>
                  </a:schemeClr>
                </a:solidFill>
                <a:latin typeface="Century Gothic"/>
                <a:cs typeface="Century Gothic"/>
              </a:rPr>
              <a:t> vine de la vechiul cuvânt folosit în timpul revoluției franceze</a:t>
            </a:r>
            <a:r>
              <a:rPr lang="en-GB" sz="2400" dirty="0">
                <a:solidFill>
                  <a:schemeClr val="tx1">
                    <a:lumMod val="65000"/>
                    <a:lumOff val="35000"/>
                  </a:schemeClr>
                </a:solidFill>
                <a:latin typeface="Century Gothic"/>
                <a:cs typeface="Century Gothic"/>
              </a:rPr>
              <a:t> </a:t>
            </a:r>
            <a:r>
              <a:rPr lang="ro-RO" sz="2400" dirty="0">
                <a:solidFill>
                  <a:schemeClr val="tx1">
                    <a:lumMod val="65000"/>
                    <a:lumOff val="35000"/>
                  </a:schemeClr>
                </a:solidFill>
                <a:latin typeface="Century Gothic"/>
                <a:cs typeface="Century Gothic"/>
              </a:rPr>
              <a:t>din secolul</a:t>
            </a:r>
            <a:r>
              <a:rPr lang="en-GB" sz="2400" dirty="0">
                <a:solidFill>
                  <a:schemeClr val="tx1">
                    <a:lumMod val="65000"/>
                    <a:lumOff val="35000"/>
                  </a:schemeClr>
                </a:solidFill>
                <a:latin typeface="Century Gothic"/>
                <a:cs typeface="Century Gothic"/>
              </a:rPr>
              <a:t>18</a:t>
            </a:r>
            <a:r>
              <a:rPr lang="ro-RO" sz="2400" dirty="0">
                <a:solidFill>
                  <a:schemeClr val="tx1">
                    <a:lumMod val="65000"/>
                    <a:lumOff val="35000"/>
                  </a:schemeClr>
                </a:solidFill>
                <a:latin typeface="Century Gothic"/>
                <a:cs typeface="Century Gothic"/>
              </a:rPr>
              <a:t> unde</a:t>
            </a:r>
            <a:r>
              <a:rPr lang="en-US" sz="2400" dirty="0">
                <a:solidFill>
                  <a:schemeClr val="tx1">
                    <a:lumMod val="65000"/>
                    <a:lumOff val="35000"/>
                  </a:schemeClr>
                </a:solidFill>
                <a:latin typeface="Century Gothic"/>
                <a:cs typeface="Century Gothic"/>
              </a:rPr>
              <a:t> </a:t>
            </a:r>
            <a:r>
              <a:rPr lang="ro-RO" sz="2400" dirty="0">
                <a:solidFill>
                  <a:schemeClr val="tx1">
                    <a:lumMod val="65000"/>
                    <a:lumOff val="35000"/>
                  </a:schemeClr>
                </a:solidFill>
                <a:latin typeface="Century Gothic"/>
                <a:cs typeface="Century Gothic"/>
              </a:rPr>
              <a:t>„</a:t>
            </a:r>
            <a:r>
              <a:rPr lang="en-GB" sz="2400" dirty="0" err="1">
                <a:solidFill>
                  <a:schemeClr val="tx1">
                    <a:lumMod val="65000"/>
                    <a:lumOff val="35000"/>
                  </a:schemeClr>
                </a:solidFill>
                <a:latin typeface="Century Gothic"/>
                <a:cs typeface="Century Gothic"/>
              </a:rPr>
              <a:t>entreprende</a:t>
            </a:r>
            <a:r>
              <a:rPr lang="en-GB" sz="2400" dirty="0">
                <a:solidFill>
                  <a:schemeClr val="tx1">
                    <a:lumMod val="65000"/>
                    <a:lumOff val="35000"/>
                  </a:schemeClr>
                </a:solidFill>
                <a:latin typeface="Century Gothic"/>
                <a:cs typeface="Century Gothic"/>
              </a:rPr>
              <a:t>” </a:t>
            </a:r>
            <a:r>
              <a:rPr lang="ro-RO" sz="2400" dirty="0">
                <a:solidFill>
                  <a:schemeClr val="tx1">
                    <a:lumMod val="65000"/>
                    <a:lumOff val="35000"/>
                  </a:schemeClr>
                </a:solidFill>
                <a:latin typeface="Century Gothic"/>
                <a:cs typeface="Century Gothic"/>
              </a:rPr>
              <a:t>însemna</a:t>
            </a:r>
            <a:r>
              <a:rPr lang="en-GB" sz="2400" dirty="0">
                <a:solidFill>
                  <a:schemeClr val="tx1">
                    <a:lumMod val="65000"/>
                    <a:lumOff val="35000"/>
                  </a:schemeClr>
                </a:solidFill>
                <a:latin typeface="Century Gothic"/>
                <a:cs typeface="Century Gothic"/>
              </a:rPr>
              <a:t> </a:t>
            </a:r>
            <a:r>
              <a:rPr lang="ro-RO" sz="2400" dirty="0">
                <a:solidFill>
                  <a:schemeClr val="tx1">
                    <a:lumMod val="65000"/>
                    <a:lumOff val="35000"/>
                  </a:schemeClr>
                </a:solidFill>
                <a:latin typeface="Century Gothic"/>
                <a:cs typeface="Century Gothic"/>
              </a:rPr>
              <a:t>„a întreprinde</a:t>
            </a:r>
            <a:r>
              <a:rPr lang="en-GB" sz="2400" dirty="0">
                <a:solidFill>
                  <a:schemeClr val="tx1">
                    <a:lumMod val="65000"/>
                    <a:lumOff val="35000"/>
                  </a:schemeClr>
                </a:solidFill>
                <a:latin typeface="Century Gothic"/>
                <a:cs typeface="Century Gothic"/>
              </a:rPr>
              <a:t>” – </a:t>
            </a:r>
            <a:r>
              <a:rPr lang="it-IT" sz="2400" dirty="0">
                <a:solidFill>
                  <a:schemeClr val="tx1">
                    <a:lumMod val="65000"/>
                    <a:lumOff val="35000"/>
                  </a:schemeClr>
                </a:solidFill>
                <a:latin typeface="Century Gothic"/>
                <a:cs typeface="Century Gothic"/>
              </a:rPr>
              <a:t>un act care combină strategia, organizarea și riscul</a:t>
            </a:r>
            <a:r>
              <a:rPr lang="en-GB" sz="2400" dirty="0">
                <a:solidFill>
                  <a:schemeClr val="tx1">
                    <a:lumMod val="65000"/>
                    <a:lumOff val="35000"/>
                  </a:schemeClr>
                </a:solidFill>
                <a:latin typeface="Century Gothic"/>
                <a:cs typeface="Century Gothic"/>
              </a:rPr>
              <a:t>. </a:t>
            </a:r>
          </a:p>
          <a:p>
            <a:endParaRPr lang="en-GB" sz="2400" dirty="0">
              <a:solidFill>
                <a:schemeClr val="tx1">
                  <a:lumMod val="65000"/>
                  <a:lumOff val="35000"/>
                </a:schemeClr>
              </a:solidFill>
              <a:latin typeface="Century Gothic"/>
              <a:cs typeface="Century Gothic"/>
            </a:endParaRPr>
          </a:p>
          <a:p>
            <a:endParaRPr lang="en-GB" sz="24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8" name="Εικόνα 7">
            <a:extLst>
              <a:ext uri="{FF2B5EF4-FFF2-40B4-BE49-F238E27FC236}">
                <a16:creationId xmlns:a16="http://schemas.microsoft.com/office/drawing/2014/main" id="{0178933D-A25B-4338-9EE1-4BA497EDED3D}"/>
              </a:ext>
            </a:extLst>
          </p:cNvPr>
          <p:cNvPicPr>
            <a:picLocks noChangeAspect="1"/>
          </p:cNvPicPr>
          <p:nvPr/>
        </p:nvPicPr>
        <p:blipFill rotWithShape="1">
          <a:blip r:embed="rId8"/>
          <a:srcRect t="17777" b="17875"/>
          <a:stretch/>
        </p:blipFill>
        <p:spPr>
          <a:xfrm>
            <a:off x="940396" y="3956034"/>
            <a:ext cx="3806259" cy="2053197"/>
          </a:xfrm>
          <a:prstGeom prst="rect">
            <a:avLst/>
          </a:prstGeom>
        </p:spPr>
      </p:pic>
      <p:sp>
        <p:nvSpPr>
          <p:cNvPr id="20" name="TextBox 19">
            <a:extLst>
              <a:ext uri="{FF2B5EF4-FFF2-40B4-BE49-F238E27FC236}">
                <a16:creationId xmlns:a16="http://schemas.microsoft.com/office/drawing/2014/main" id="{66589816-3372-4E31-A3F7-98A2BA5F817D}"/>
              </a:ext>
            </a:extLst>
          </p:cNvPr>
          <p:cNvSpPr txBox="1"/>
          <p:nvPr/>
        </p:nvSpPr>
        <p:spPr>
          <a:xfrm>
            <a:off x="4716823" y="5405182"/>
            <a:ext cx="1981201" cy="646331"/>
          </a:xfrm>
          <a:prstGeom prst="rect">
            <a:avLst/>
          </a:prstGeom>
          <a:noFill/>
        </p:spPr>
        <p:txBody>
          <a:bodyPr wrap="square">
            <a:spAutoFit/>
          </a:bodyPr>
          <a:lstStyle/>
          <a:p>
            <a:r>
              <a:rPr lang="ro-RO" sz="1200" dirty="0">
                <a:solidFill>
                  <a:srgbClr val="3F4652"/>
                </a:solidFill>
                <a:latin typeface="Century Gothic" panose="020B0502020202020204" pitchFamily="34" charset="0"/>
              </a:rPr>
              <a:t>De</a:t>
            </a:r>
            <a:r>
              <a:rPr lang="en-US" sz="1200" dirty="0">
                <a:solidFill>
                  <a:srgbClr val="3F4652"/>
                </a:solidFill>
                <a:latin typeface="Century Gothic" panose="020B0502020202020204" pitchFamily="34" charset="0"/>
              </a:rPr>
              <a:t> aga7ta, </a:t>
            </a:r>
          </a:p>
          <a:p>
            <a:r>
              <a:rPr lang="en-US" sz="1200" dirty="0">
                <a:solidFill>
                  <a:srgbClr val="3F4652"/>
                </a:solidFill>
                <a:latin typeface="Century Gothic" panose="020B0502020202020204" pitchFamily="34" charset="0"/>
              </a:rPr>
              <a:t>Getty Images via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9420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ro-RO" sz="600" dirty="0">
                <a:solidFill>
                  <a:schemeClr val="bg1">
                    <a:lumMod val="50000"/>
                  </a:schemeClr>
                </a:solidFill>
              </a:rPr>
              <a:t>Acest proiect (2019-1-RO01-KA204-063136) a fost finanțat cu sprijinul Comisiei Europene. Această publicație reflectă numai punctul de vedere al autorului, iar Comisia nu poate fi trasă la răspundere pentru orice utilizare a informațiilor conținute în aceasta</a:t>
            </a:r>
            <a:r>
              <a:rPr lang="en-GB" sz="600" dirty="0">
                <a:solidFill>
                  <a:schemeClr val="bg1">
                    <a:lumMod val="50000"/>
                  </a:schemeClr>
                </a:solidFill>
              </a:rPr>
              <a:t>.</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2246" y="290660"/>
            <a:ext cx="5939969" cy="1095954"/>
          </a:xfrm>
        </p:spPr>
        <p:txBody>
          <a:bodyPr>
            <a:normAutofit/>
          </a:bodyPr>
          <a:lstStyle/>
          <a:p>
            <a:pPr algn="l"/>
            <a:r>
              <a:rPr lang="es-ES" sz="2800" dirty="0">
                <a:solidFill>
                  <a:schemeClr val="tx1">
                    <a:lumMod val="65000"/>
                    <a:lumOff val="35000"/>
                  </a:schemeClr>
                </a:solidFill>
                <a:latin typeface="Century Gothic"/>
                <a:cs typeface="Century Gothic"/>
              </a:rPr>
              <a:t>În zilele noastre, un antreprenor este</a:t>
            </a:r>
            <a:r>
              <a:rPr lang="en-GB" sz="2800" dirty="0">
                <a:solidFill>
                  <a:schemeClr val="tx1">
                    <a:lumMod val="65000"/>
                    <a:lumOff val="35000"/>
                  </a:schemeClr>
                </a:solidFill>
                <a:latin typeface="Century Gothic"/>
                <a:cs typeface="Century Gothic"/>
              </a:rPr>
              <a:t>… </a:t>
            </a:r>
            <a:endParaRPr lang="en-US" sz="2800"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489973" y="1483001"/>
            <a:ext cx="3267279" cy="4525963"/>
          </a:xfrm>
        </p:spPr>
        <p:txBody>
          <a:bodyPr>
            <a:normAutofit/>
          </a:bodyPr>
          <a:lstStyle/>
          <a:p>
            <a:r>
              <a:rPr lang="ro-RO" sz="2000" dirty="0">
                <a:solidFill>
                  <a:schemeClr val="tx1">
                    <a:lumMod val="65000"/>
                    <a:lumOff val="35000"/>
                  </a:schemeClr>
                </a:solidFill>
                <a:latin typeface="Century Gothic"/>
                <a:cs typeface="Century Gothic"/>
              </a:rPr>
              <a:t>„O persoană care organizează și administrează orice fel de întreprindere, în special o afacere, de obicei cu inițiativă și risc considerabile”. </a:t>
            </a:r>
          </a:p>
          <a:p>
            <a:endParaRPr lang="en-GB" sz="2000" dirty="0">
              <a:solidFill>
                <a:schemeClr val="tx1">
                  <a:lumMod val="65000"/>
                  <a:lumOff val="35000"/>
                </a:schemeClr>
              </a:solidFill>
              <a:latin typeface="Century Gothic"/>
              <a:cs typeface="Century Gothic"/>
            </a:endParaRPr>
          </a:p>
          <a:p>
            <a:r>
              <a:rPr lang="ro-RO" sz="2000" dirty="0">
                <a:solidFill>
                  <a:schemeClr val="tx1">
                    <a:lumMod val="65000"/>
                    <a:lumOff val="35000"/>
                  </a:schemeClr>
                </a:solidFill>
                <a:latin typeface="Century Gothic"/>
                <a:cs typeface="Century Gothic"/>
              </a:rPr>
              <a:t>Antreprenorii pot vinde orice: de la produse la servicii și de la informații la atenție</a:t>
            </a:r>
            <a:r>
              <a:rPr lang="en-GB" sz="2000" dirty="0">
                <a:solidFill>
                  <a:schemeClr val="tx1">
                    <a:lumMod val="65000"/>
                    <a:lumOff val="35000"/>
                  </a:schemeClr>
                </a:solidFill>
                <a:latin typeface="Century Gothic"/>
                <a:cs typeface="Century Gothic"/>
              </a:rPr>
              <a:t>!</a:t>
            </a:r>
            <a:endParaRPr lang="en-US" sz="2000" dirty="0">
              <a:solidFill>
                <a:schemeClr val="tx1">
                  <a:lumMod val="65000"/>
                  <a:lumOff val="35000"/>
                </a:schemeClr>
              </a:solidFill>
              <a:latin typeface="Century Gothic"/>
              <a:cs typeface="Century Gothic"/>
            </a:endParaRPr>
          </a:p>
          <a:p>
            <a:endParaRPr lang="en-GB" sz="2000"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7" name="Εικόνα 6">
            <a:extLst>
              <a:ext uri="{FF2B5EF4-FFF2-40B4-BE49-F238E27FC236}">
                <a16:creationId xmlns:a16="http://schemas.microsoft.com/office/drawing/2014/main" id="{187A2653-AA2E-453F-AB23-A05DBE1548CD}"/>
              </a:ext>
            </a:extLst>
          </p:cNvPr>
          <p:cNvPicPr>
            <a:picLocks noChangeAspect="1"/>
          </p:cNvPicPr>
          <p:nvPr/>
        </p:nvPicPr>
        <p:blipFill rotWithShape="1">
          <a:blip r:embed="rId8"/>
          <a:srcRect l="36456" b="19456"/>
          <a:stretch/>
        </p:blipFill>
        <p:spPr>
          <a:xfrm>
            <a:off x="3757253" y="1944209"/>
            <a:ext cx="3050381" cy="3241198"/>
          </a:xfrm>
          <a:prstGeom prst="rect">
            <a:avLst/>
          </a:prstGeom>
        </p:spPr>
      </p:pic>
      <p:sp>
        <p:nvSpPr>
          <p:cNvPr id="15" name="TextBox 14">
            <a:extLst>
              <a:ext uri="{FF2B5EF4-FFF2-40B4-BE49-F238E27FC236}">
                <a16:creationId xmlns:a16="http://schemas.microsoft.com/office/drawing/2014/main" id="{57EC0206-E4BB-43A1-99A5-A06C88C32677}"/>
              </a:ext>
            </a:extLst>
          </p:cNvPr>
          <p:cNvSpPr txBox="1"/>
          <p:nvPr/>
        </p:nvSpPr>
        <p:spPr>
          <a:xfrm>
            <a:off x="3757252" y="5323449"/>
            <a:ext cx="3050382" cy="461665"/>
          </a:xfrm>
          <a:prstGeom prst="rect">
            <a:avLst/>
          </a:prstGeom>
          <a:noFill/>
        </p:spPr>
        <p:txBody>
          <a:bodyPr wrap="square">
            <a:spAutoFit/>
          </a:bodyPr>
          <a:lstStyle/>
          <a:p>
            <a:pPr algn="r"/>
            <a:r>
              <a:rPr lang="en-US" sz="1200" dirty="0">
                <a:solidFill>
                  <a:srgbClr val="3F4652"/>
                </a:solidFill>
                <a:latin typeface="Century Gothic" panose="020B0502020202020204" pitchFamily="34" charset="0"/>
              </a:rPr>
              <a:t>By </a:t>
            </a:r>
            <a:r>
              <a:rPr lang="en-US" sz="1200" dirty="0" err="1">
                <a:solidFill>
                  <a:srgbClr val="3F4652"/>
                </a:solidFill>
                <a:latin typeface="Century Gothic" panose="020B0502020202020204" pitchFamily="34" charset="0"/>
              </a:rPr>
              <a:t>Peshkova</a:t>
            </a:r>
            <a:r>
              <a:rPr lang="en-US" sz="1200" dirty="0">
                <a:solidFill>
                  <a:srgbClr val="3F4652"/>
                </a:solidFill>
                <a:latin typeface="Century Gothic" panose="020B0502020202020204" pitchFamily="34" charset="0"/>
              </a:rPr>
              <a:t>, Getty Images via canva.com</a:t>
            </a:r>
            <a:endParaRPr lang="el-GR" sz="1200" dirty="0">
              <a:solidFill>
                <a:srgbClr val="3F4652"/>
              </a:solidFill>
              <a:latin typeface="Century Gothic" panose="020B0502020202020204" pitchFamily="34" charset="0"/>
            </a:endParaRPr>
          </a:p>
        </p:txBody>
      </p:sp>
    </p:spTree>
    <p:extLst>
      <p:ext uri="{BB962C8B-B14F-4D97-AF65-F5344CB8AC3E}">
        <p14:creationId xmlns:p14="http://schemas.microsoft.com/office/powerpoint/2010/main" val="1335507296"/>
      </p:ext>
    </p:extLst>
  </p:cSld>
  <p:clrMapOvr>
    <a:masterClrMapping/>
  </p:clrMapOvr>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JIMINY_PPT_TEMPLATE</Template>
  <TotalTime>487</TotalTime>
  <Words>2054</Words>
  <Application>Microsoft Office PowerPoint</Application>
  <PresentationFormat>Expunere pe ecran (4:3)</PresentationFormat>
  <Paragraphs>150</Paragraphs>
  <Slides>23</Slides>
  <Notes>0</Notes>
  <HiddenSlides>0</HiddenSlides>
  <MMClips>1</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23</vt:i4>
      </vt:variant>
    </vt:vector>
  </HeadingPairs>
  <TitlesOfParts>
    <vt:vector size="29" baseType="lpstr">
      <vt:lpstr>Arial</vt:lpstr>
      <vt:lpstr>Calibri</vt:lpstr>
      <vt:lpstr>Century Gothic</vt:lpstr>
      <vt:lpstr>Kinfolk Pro Rough</vt:lpstr>
      <vt:lpstr>Symbol</vt:lpstr>
      <vt:lpstr>JIMINY_PPT_TEMPLATE</vt:lpstr>
      <vt:lpstr>Modulul 3 STIL DE VIAȚĂ ANTREPRENORIAL</vt:lpstr>
      <vt:lpstr>Planul de formare</vt:lpstr>
      <vt:lpstr>Haideți să ne cunoaștem mai bine!</vt:lpstr>
      <vt:lpstr>Obiectivele învățării</vt:lpstr>
      <vt:lpstr>Competențe vizate ca urmare a acestei instruiri:</vt:lpstr>
      <vt:lpstr>Prezentare PowerPoint</vt:lpstr>
      <vt:lpstr>Prezentare generală a unui stil de viață antreprenorial și a modului de gândire</vt:lpstr>
      <vt:lpstr>Literalmente, originea cuvântului „antreprenor”….</vt:lpstr>
      <vt:lpstr>În zilele noastre, un antreprenor este… </vt:lpstr>
      <vt:lpstr>A avea o gândire antreprenorială înseamnă mult mai mult decât a începe și a conduce o afacere de succes!</vt:lpstr>
      <vt:lpstr>De ce este importantă gândirea antreprenorială?</vt:lpstr>
      <vt:lpstr>„Care sunt principalele caracteristici ale unui mod de gândire antreprenorial?”</vt:lpstr>
      <vt:lpstr>Exercițiu practic</vt:lpstr>
      <vt:lpstr>Procesul de luare a unor decizii antreprenoriale</vt:lpstr>
      <vt:lpstr>Procesul de luare a unor decizii antreprenoriale</vt:lpstr>
      <vt:lpstr>Exercițiu practic</vt:lpstr>
      <vt:lpstr>Tipuri diferite de antreprenori</vt:lpstr>
      <vt:lpstr>TED Talks: Cum plictiseala poate duce la cele mai strălucite idei, Manoush Zomorodi </vt:lpstr>
      <vt:lpstr>Exercițiu practic</vt:lpstr>
      <vt:lpstr>Prezentare PowerPoint</vt:lpstr>
      <vt:lpstr>Prezentare PowerPoint</vt:lpstr>
      <vt:lpstr>Lectură suplimentară și dezvoltare ulterioară</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Magda Faraoanu</cp:lastModifiedBy>
  <cp:revision>89</cp:revision>
  <dcterms:created xsi:type="dcterms:W3CDTF">2019-11-21T09:42:05Z</dcterms:created>
  <dcterms:modified xsi:type="dcterms:W3CDTF">2021-07-07T07:03:59Z</dcterms:modified>
</cp:coreProperties>
</file>