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71" r:id="rId5"/>
    <p:sldId id="259" r:id="rId6"/>
    <p:sldId id="272" r:id="rId7"/>
    <p:sldId id="261" r:id="rId8"/>
    <p:sldId id="292" r:id="rId9"/>
    <p:sldId id="263" r:id="rId10"/>
    <p:sldId id="264" r:id="rId11"/>
    <p:sldId id="262" r:id="rId12"/>
    <p:sldId id="265" r:id="rId13"/>
    <p:sldId id="274" r:id="rId14"/>
    <p:sldId id="276" r:id="rId15"/>
    <p:sldId id="277" r:id="rId16"/>
    <p:sldId id="278" r:id="rId17"/>
    <p:sldId id="293" r:id="rId18"/>
    <p:sldId id="273" r:id="rId19"/>
    <p:sldId id="275" r:id="rId20"/>
    <p:sldId id="279" r:id="rId21"/>
    <p:sldId id="280" r:id="rId22"/>
    <p:sldId id="281" r:id="rId23"/>
    <p:sldId id="282" r:id="rId24"/>
    <p:sldId id="266" r:id="rId25"/>
    <p:sldId id="267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69" r:id="rId35"/>
    <p:sldId id="295" r:id="rId36"/>
    <p:sldId id="294" r:id="rId37"/>
    <p:sldId id="270" r:id="rId38"/>
    <p:sldId id="25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 Faraoanu" initials="MF" lastIdx="1" clrIdx="0">
    <p:extLst>
      <p:ext uri="{19B8F6BF-5375-455C-9EA6-DF929625EA0E}">
        <p15:presenceInfo xmlns:p15="http://schemas.microsoft.com/office/powerpoint/2012/main" userId="6822f08ca36db1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D53"/>
    <a:srgbClr val="E9AB27"/>
    <a:srgbClr val="F4B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2" autoAdjust="0"/>
  </p:normalViewPr>
  <p:slideViewPr>
    <p:cSldViewPr snapToGrid="0" snapToObjects="1">
      <p:cViewPr varScale="1">
        <p:scale>
          <a:sx n="83" d="100"/>
          <a:sy n="83" d="100"/>
        </p:scale>
        <p:origin x="140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do subtítulo do Modelo Global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06-Jul-21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7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06-Jul-21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1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06-Jul-21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06-Jul-21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6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06-Jul-21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06-Jul-21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4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06-Jul-21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7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06-Jul-21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6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06-Jul-21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4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06-Jul-21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5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8C31-8E23-3844-ACA8-78D70AA94D0C}" type="datetimeFigureOut">
              <a:rPr lang="en-US" smtClean="0"/>
              <a:t>06-Jul-21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60C4-A91E-5B43-8F1A-DF43210BE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6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88C31-8E23-3844-ACA8-78D70AA94D0C}" type="datetimeFigureOut">
              <a:rPr lang="en-US" smtClean="0"/>
              <a:t>06-Jul-21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660C4-A91E-5B43-8F1A-DF43210BE8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3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gsuite.google.es/intl/en/training/" TargetMode="External"/><Relationship Id="rId13" Type="http://schemas.openxmlformats.org/officeDocument/2006/relationships/hyperlink" Target="https://www.gimp.org/tutorials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hyperlink" Target="https://www.zdnet.com/article/zoom-101-a-starter-guide-for-beginners-plus-advanced-tips-and-tricks-for-pro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business.tutsplus.com/tutorials/how-to-use-google-sheets-to-make-spreadsheet--cms-30942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business.tutsplus.com/tutorials/getting-started-with-google-slides--cms-21359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google.com/url?sa=t&amp;rct=j&amp;q=&amp;esrc=s&amp;source=web&amp;cd=&amp;ved=2ahUKEwj3n4Pf17PrAhVHxYUKHevoCJYQFjAPegQIBBAB&amp;url=https%3A%2F%2Fblog.hubspot.com%2Fmarketing%2Fgoogle-docs&amp;usg=AOvVaw2PHw2zkRzq4tjYCqe6Bm3B" TargetMode="External"/><Relationship Id="rId14" Type="http://schemas.openxmlformats.org/officeDocument/2006/relationships/hyperlink" Target="https://www.blackmagicdesign.com/products/davinciresolve/training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6.png"/><Relationship Id="rId5" Type="http://schemas.openxmlformats.org/officeDocument/2006/relationships/image" Target="../media/image6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IMINY_FUNDO_VERD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13155" r="37054" b="10530"/>
          <a:stretch/>
        </p:blipFill>
        <p:spPr>
          <a:xfrm>
            <a:off x="152400" y="106680"/>
            <a:ext cx="6705600" cy="6651928"/>
          </a:xfrm>
          <a:prstGeom prst="rect">
            <a:avLst/>
          </a:prstGeom>
        </p:spPr>
      </p:pic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00491" y="103036"/>
            <a:ext cx="1981201" cy="66519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0" y="731622"/>
            <a:ext cx="1805553" cy="3552870"/>
          </a:xfrm>
        </p:spPr>
        <p:txBody>
          <a:bodyPr>
            <a:normAutofit/>
          </a:bodyPr>
          <a:lstStyle/>
          <a:p>
            <a:pPr algn="l"/>
            <a:r>
              <a:rPr lang="ro-RO" sz="1600" b="1" dirty="0">
                <a:latin typeface="Century Gothic"/>
                <a:cs typeface="Century Gothic"/>
              </a:rPr>
              <a:t>2.2. Cum creăm conținut/resurse digitale?</a:t>
            </a:r>
          </a:p>
          <a:p>
            <a:pPr algn="l"/>
            <a:endParaRPr lang="en-US" sz="1600" b="1" dirty="0">
              <a:latin typeface="Century Gothic"/>
              <a:cs typeface="Century Gothic"/>
            </a:endParaRPr>
          </a:p>
          <a:p>
            <a:pPr algn="l"/>
            <a:r>
              <a:rPr lang="ro-RO" sz="1600" b="1" dirty="0">
                <a:latin typeface="Century Gothic"/>
                <a:cs typeface="Century Gothic"/>
              </a:rPr>
              <a:t>Cum folosim rețelele sociale</a:t>
            </a:r>
            <a:r>
              <a:rPr lang="en-US" sz="1600" b="1" dirty="0"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26447" y="306577"/>
            <a:ext cx="5961311" cy="2806077"/>
          </a:xfrm>
        </p:spPr>
        <p:txBody>
          <a:bodyPr/>
          <a:lstStyle/>
          <a:p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Modulul 2</a:t>
            </a:r>
            <a:b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</a:br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CONȘTIENTIZARE DIGITALĂ</a:t>
            </a:r>
          </a:p>
        </p:txBody>
      </p:sp>
      <p:pic>
        <p:nvPicPr>
          <p:cNvPr id="10" name="Picture 9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6" y="5748914"/>
            <a:ext cx="1706538" cy="3479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0737" y="6158510"/>
            <a:ext cx="3476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rgbClr val="FFFFFF"/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rgbClr val="FFFFFF"/>
                </a:solidFill>
              </a:rPr>
              <a:t>.</a:t>
            </a:r>
            <a:endParaRPr lang="pt-PT" sz="6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3257" y="5626479"/>
            <a:ext cx="20066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Journey to lncrease your techniques of eMotional lntelligence,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digital awareNess and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entrepreneurship lifestYle</a:t>
            </a:r>
          </a:p>
        </p:txBody>
      </p:sp>
      <p:pic>
        <p:nvPicPr>
          <p:cNvPr id="17" name="Picture 16" descr="JIMINY_LOGO_GREEN_CRICK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08" y="4284492"/>
            <a:ext cx="2788892" cy="224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22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21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Interfața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Google Sheets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(Foi de calcul)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4098" name="Picture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C7A97AE-611C-4B51-9A26-15743951C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03388"/>
            <a:ext cx="8750304" cy="25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2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1.2.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Platforme pentru videoconferințe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5124" name="Picture 4" descr="Zoom Controles de seguridad de videoconferencia - Asuntos de Internet">
            <a:extLst>
              <a:ext uri="{FF2B5EF4-FFF2-40B4-BE49-F238E27FC236}">
                <a16:creationId xmlns:a16="http://schemas.microsoft.com/office/drawing/2014/main" id="{40822DD5-8528-4290-AC73-56D02D164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0" r="23710"/>
          <a:stretch/>
        </p:blipFill>
        <p:spPr bwMode="auto">
          <a:xfrm>
            <a:off x="4212922" y="2112802"/>
            <a:ext cx="1538772" cy="1538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El relanzamiento de Google Meet: ¿contrario a las leyes antimonopolio? »  Enrique Dans">
            <a:extLst>
              <a:ext uri="{FF2B5EF4-FFF2-40B4-BE49-F238E27FC236}">
                <a16:creationId xmlns:a16="http://schemas.microsoft.com/office/drawing/2014/main" id="{7C1F26EE-3EBE-4A8E-8097-2EA5B4E81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0" r="11380"/>
          <a:stretch/>
        </p:blipFill>
        <p:spPr bwMode="auto">
          <a:xfrm>
            <a:off x="1287712" y="2112802"/>
            <a:ext cx="1538772" cy="1538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8" descr="Comprar Skype - Microsoft Store es-ES">
            <a:extLst>
              <a:ext uri="{FF2B5EF4-FFF2-40B4-BE49-F238E27FC236}">
                <a16:creationId xmlns:a16="http://schemas.microsoft.com/office/drawing/2014/main" id="{99CDB1DE-8A66-4856-BA1E-893B890A0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34" y="4104972"/>
            <a:ext cx="1538773" cy="1538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005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1.3.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Conținut multimedia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6148" name="Picture 4" descr="GIMP 2.10 llega repleto de novedades » MuyLinux">
            <a:extLst>
              <a:ext uri="{FF2B5EF4-FFF2-40B4-BE49-F238E27FC236}">
                <a16:creationId xmlns:a16="http://schemas.microsoft.com/office/drawing/2014/main" id="{418B3371-3ACD-4B61-906C-94C3698D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936" y="270132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70C0C-ECA9-45C5-896C-F84FACE698DB}"/>
              </a:ext>
            </a:extLst>
          </p:cNvPr>
          <p:cNvSpPr txBox="1"/>
          <p:nvPr/>
        </p:nvSpPr>
        <p:spPr>
          <a:xfrm>
            <a:off x="3240978" y="2701322"/>
            <a:ext cx="157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GIMP</a:t>
            </a:r>
          </a:p>
        </p:txBody>
      </p:sp>
    </p:spTree>
    <p:extLst>
      <p:ext uri="{BB962C8B-B14F-4D97-AF65-F5344CB8AC3E}">
        <p14:creationId xmlns:p14="http://schemas.microsoft.com/office/powerpoint/2010/main" val="138560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2050" name="Picture 2" descr="Imagen que contiene electrónica, computadora, computer, monitor&#10;&#10;Descripción generada automáticamente">
            <a:extLst>
              <a:ext uri="{FF2B5EF4-FFF2-40B4-BE49-F238E27FC236}">
                <a16:creationId xmlns:a16="http://schemas.microsoft.com/office/drawing/2014/main" id="{27925EEC-2830-4FE2-BAA6-45FAB6BD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2" y="609600"/>
            <a:ext cx="8316634" cy="51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09E73E7-571B-4746-8B11-F2634E92DF3C}"/>
              </a:ext>
            </a:extLst>
          </p:cNvPr>
          <p:cNvSpPr/>
          <p:nvPr/>
        </p:nvSpPr>
        <p:spPr>
          <a:xfrm>
            <a:off x="256918" y="577759"/>
            <a:ext cx="3042874" cy="20461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E4C4E81-91DC-40F1-ACB8-1E90EBAFE70E}"/>
              </a:ext>
            </a:extLst>
          </p:cNvPr>
          <p:cNvSpPr/>
          <p:nvPr/>
        </p:nvSpPr>
        <p:spPr>
          <a:xfrm>
            <a:off x="256917" y="2421834"/>
            <a:ext cx="1730910" cy="28335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71474EA-0AE4-40DF-A6A6-1A38A83E02DE}"/>
              </a:ext>
            </a:extLst>
          </p:cNvPr>
          <p:cNvSpPr/>
          <p:nvPr/>
        </p:nvSpPr>
        <p:spPr>
          <a:xfrm>
            <a:off x="7079444" y="544628"/>
            <a:ext cx="1782236" cy="3698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07B8C1-23EC-4B84-86EE-4DEFB4C341BB}"/>
              </a:ext>
            </a:extLst>
          </p:cNvPr>
          <p:cNvSpPr txBox="1"/>
          <p:nvPr/>
        </p:nvSpPr>
        <p:spPr>
          <a:xfrm>
            <a:off x="3396220" y="609600"/>
            <a:ext cx="51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0BBB129-9123-4D04-97F5-84D6BDEA15EF}"/>
              </a:ext>
            </a:extLst>
          </p:cNvPr>
          <p:cNvSpPr txBox="1"/>
          <p:nvPr/>
        </p:nvSpPr>
        <p:spPr>
          <a:xfrm>
            <a:off x="2127008" y="3411733"/>
            <a:ext cx="51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512C27D-07BC-4433-B730-0D8F4E488602}"/>
              </a:ext>
            </a:extLst>
          </p:cNvPr>
          <p:cNvSpPr txBox="1"/>
          <p:nvPr/>
        </p:nvSpPr>
        <p:spPr>
          <a:xfrm>
            <a:off x="6541523" y="609599"/>
            <a:ext cx="51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0" grpId="0" animBg="1"/>
      <p:bldP spid="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2050" name="Picture 2" descr="Imagen que contiene electrónica, computadora, computer, monitor&#10;&#10;Descripción generada automáticamente">
            <a:extLst>
              <a:ext uri="{FF2B5EF4-FFF2-40B4-BE49-F238E27FC236}">
                <a16:creationId xmlns:a16="http://schemas.microsoft.com/office/drawing/2014/main" id="{27925EEC-2830-4FE2-BAA6-45FAB6BD0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79" b="57077"/>
          <a:stretch/>
        </p:blipFill>
        <p:spPr bwMode="auto">
          <a:xfrm>
            <a:off x="1508889" y="791010"/>
            <a:ext cx="6397155" cy="506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1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2050" name="Picture 2" descr="Imagen que contiene electrónica, computadora, computer, monitor&#10;&#10;Descripción generada automáticamente">
            <a:extLst>
              <a:ext uri="{FF2B5EF4-FFF2-40B4-BE49-F238E27FC236}">
                <a16:creationId xmlns:a16="http://schemas.microsoft.com/office/drawing/2014/main" id="{27925EEC-2830-4FE2-BAA6-45FAB6BD0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76" r="82991"/>
          <a:stretch/>
        </p:blipFill>
        <p:spPr bwMode="auto">
          <a:xfrm>
            <a:off x="3034146" y="228603"/>
            <a:ext cx="2607255" cy="574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78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2050" name="Picture 2" descr="Imagen que contiene electrónica, computadora, computer, monitor&#10;&#10;Descripción generada automáticamente">
            <a:extLst>
              <a:ext uri="{FF2B5EF4-FFF2-40B4-BE49-F238E27FC236}">
                <a16:creationId xmlns:a16="http://schemas.microsoft.com/office/drawing/2014/main" id="{27925EEC-2830-4FE2-BAA6-45FAB6BD0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0" r="-329" b="35046"/>
          <a:stretch/>
        </p:blipFill>
        <p:spPr bwMode="auto">
          <a:xfrm>
            <a:off x="2880490" y="228603"/>
            <a:ext cx="2804693" cy="580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96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3.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Exerciții practice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48631A-A381-40E5-9E98-36EC40AA338E}"/>
              </a:ext>
            </a:extLst>
          </p:cNvPr>
          <p:cNvSpPr txBox="1"/>
          <p:nvPr/>
        </p:nvSpPr>
        <p:spPr>
          <a:xfrm>
            <a:off x="889745" y="2561547"/>
            <a:ext cx="5603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i="1" dirty="0"/>
              <a:t>Exercițiu:</a:t>
            </a:r>
            <a:r>
              <a:rPr lang="ro-RO" sz="3200" i="1" dirty="0"/>
              <a:t> </a:t>
            </a:r>
          </a:p>
          <a:p>
            <a:pPr algn="ctr"/>
            <a:endParaRPr lang="ro-RO" sz="3200" i="1" dirty="0"/>
          </a:p>
          <a:p>
            <a:pPr algn="ctr"/>
            <a:r>
              <a:rPr lang="ro-RO" sz="3200" i="1" dirty="0"/>
              <a:t>Creați-vă propriul logo.</a:t>
            </a:r>
          </a:p>
        </p:txBody>
      </p:sp>
    </p:spTree>
    <p:extLst>
      <p:ext uri="{BB962C8B-B14F-4D97-AF65-F5344CB8AC3E}">
        <p14:creationId xmlns:p14="http://schemas.microsoft.com/office/powerpoint/2010/main" val="228135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1.3.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Conținut multimedia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6150" name="Picture 6" descr="DaVinci Resolve Studio – Videodepot">
            <a:extLst>
              <a:ext uri="{FF2B5EF4-FFF2-40B4-BE49-F238E27FC236}">
                <a16:creationId xmlns:a16="http://schemas.microsoft.com/office/drawing/2014/main" id="{4F0BB3EC-B858-4FFF-9B67-ABFB69575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t="8408" r="5388" b="15642"/>
          <a:stretch/>
        </p:blipFill>
        <p:spPr bwMode="auto">
          <a:xfrm>
            <a:off x="3205766" y="2738092"/>
            <a:ext cx="1544093" cy="15348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3B02052-97EC-4701-8FF6-FC0622C7CE46}"/>
              </a:ext>
            </a:extLst>
          </p:cNvPr>
          <p:cNvSpPr txBox="1"/>
          <p:nvPr/>
        </p:nvSpPr>
        <p:spPr>
          <a:xfrm>
            <a:off x="2877902" y="2368760"/>
            <a:ext cx="2199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DaVinci Resolve v16</a:t>
            </a:r>
          </a:p>
        </p:txBody>
      </p:sp>
    </p:spTree>
    <p:extLst>
      <p:ext uri="{BB962C8B-B14F-4D97-AF65-F5344CB8AC3E}">
        <p14:creationId xmlns:p14="http://schemas.microsoft.com/office/powerpoint/2010/main" val="2332152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3074" name="Picture 2" descr="Imagen que contiene monitor, interior, computadora, computer&#10;&#10;Descripción generada automáticamente">
            <a:extLst>
              <a:ext uri="{FF2B5EF4-FFF2-40B4-BE49-F238E27FC236}">
                <a16:creationId xmlns:a16="http://schemas.microsoft.com/office/drawing/2014/main" id="{32F824B6-3E47-4515-A87E-3E7818292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7" y="908667"/>
            <a:ext cx="8431304" cy="458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775DA99F-DBFD-43E7-B7B8-2987ACD169AC}"/>
              </a:ext>
            </a:extLst>
          </p:cNvPr>
          <p:cNvSpPr/>
          <p:nvPr/>
        </p:nvSpPr>
        <p:spPr>
          <a:xfrm>
            <a:off x="293927" y="862403"/>
            <a:ext cx="4577211" cy="21683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985CF58-C46C-4039-A7D8-809EA78BF4F9}"/>
              </a:ext>
            </a:extLst>
          </p:cNvPr>
          <p:cNvSpPr/>
          <p:nvPr/>
        </p:nvSpPr>
        <p:spPr>
          <a:xfrm>
            <a:off x="309368" y="2688659"/>
            <a:ext cx="4475039" cy="28335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FC89992-3DA9-4F6D-BD98-8941DACB0797}"/>
              </a:ext>
            </a:extLst>
          </p:cNvPr>
          <p:cNvSpPr/>
          <p:nvPr/>
        </p:nvSpPr>
        <p:spPr>
          <a:xfrm>
            <a:off x="4572000" y="837014"/>
            <a:ext cx="4289680" cy="28470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27BED93-2581-43EB-A03F-72724DD4329F}"/>
              </a:ext>
            </a:extLst>
          </p:cNvPr>
          <p:cNvSpPr txBox="1"/>
          <p:nvPr/>
        </p:nvSpPr>
        <p:spPr>
          <a:xfrm>
            <a:off x="732533" y="252240"/>
            <a:ext cx="51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3B9B8A2-DBDC-4917-8CBE-8456E6B269B2}"/>
              </a:ext>
            </a:extLst>
          </p:cNvPr>
          <p:cNvSpPr txBox="1"/>
          <p:nvPr/>
        </p:nvSpPr>
        <p:spPr>
          <a:xfrm>
            <a:off x="457200" y="5515649"/>
            <a:ext cx="51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B9844AA-DB58-4CF9-9CBB-2B018A79EB16}"/>
              </a:ext>
            </a:extLst>
          </p:cNvPr>
          <p:cNvSpPr txBox="1"/>
          <p:nvPr/>
        </p:nvSpPr>
        <p:spPr>
          <a:xfrm>
            <a:off x="8000999" y="3699034"/>
            <a:ext cx="51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7721BAB-0FA2-43EE-BA28-57908B97AFC0}"/>
              </a:ext>
            </a:extLst>
          </p:cNvPr>
          <p:cNvSpPr/>
          <p:nvPr/>
        </p:nvSpPr>
        <p:spPr>
          <a:xfrm>
            <a:off x="3207026" y="5185407"/>
            <a:ext cx="2796209" cy="5094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F640E3-3E63-48EB-8482-F4E1159778E5}"/>
              </a:ext>
            </a:extLst>
          </p:cNvPr>
          <p:cNvSpPr txBox="1"/>
          <p:nvPr/>
        </p:nvSpPr>
        <p:spPr>
          <a:xfrm>
            <a:off x="6062500" y="5640057"/>
            <a:ext cx="41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/>
      <p:bldP spid="23" grpId="0"/>
      <p:bldP spid="24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</p:spPr>
        <p:txBody>
          <a:bodyPr/>
          <a:lstStyle/>
          <a:p>
            <a:pPr algn="l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Planul de formare</a:t>
            </a:r>
          </a:p>
        </p:txBody>
      </p:sp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2E1A4DA2-822B-4FB5-8954-E32DCF409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639466"/>
              </p:ext>
            </p:extLst>
          </p:nvPr>
        </p:nvGraphicFramePr>
        <p:xfrm>
          <a:off x="457199" y="2310006"/>
          <a:ext cx="5939970" cy="31953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9985">
                  <a:extLst>
                    <a:ext uri="{9D8B030D-6E8A-4147-A177-3AD203B41FA5}">
                      <a16:colId xmlns:a16="http://schemas.microsoft.com/office/drawing/2014/main" val="1134344328"/>
                    </a:ext>
                  </a:extLst>
                </a:gridCol>
                <a:gridCol w="2969985">
                  <a:extLst>
                    <a:ext uri="{9D8B030D-6E8A-4147-A177-3AD203B41FA5}">
                      <a16:colId xmlns:a16="http://schemas.microsoft.com/office/drawing/2014/main" val="481777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Durată</a:t>
                      </a:r>
                      <a:endParaRPr lang="en-GB" dirty="0"/>
                    </a:p>
                  </a:txBody>
                  <a:tcPr>
                    <a:solidFill>
                      <a:srgbClr val="779D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noProof="0" dirty="0"/>
                        <a:t>Activitate</a:t>
                      </a:r>
                      <a:endParaRPr lang="en-GB" dirty="0"/>
                    </a:p>
                  </a:txBody>
                  <a:tcPr>
                    <a:solidFill>
                      <a:srgbClr val="779D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79679"/>
                  </a:ext>
                </a:extLst>
              </a:tr>
              <a:tr h="431809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45 min.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Introducere în modul</a:t>
                      </a:r>
                      <a:endParaRPr lang="ro-R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8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15 min</a:t>
                      </a:r>
                      <a:r>
                        <a:rPr lang="ro-RO" dirty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Evaluarea inițială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03438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r>
                        <a:rPr lang="en-GB" dirty="0"/>
                        <a:t>20 min</a:t>
                      </a:r>
                      <a:r>
                        <a:rPr lang="ro-RO" dirty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noProof="0" dirty="0"/>
                        <a:t>Office Suites – programele pentru munca de birou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304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30 min</a:t>
                      </a:r>
                      <a:r>
                        <a:rPr lang="ro-RO" dirty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noProof="0" dirty="0"/>
                        <a:t>Exercițiu </a:t>
                      </a:r>
                      <a:r>
                        <a:rPr lang="ro-RO" noProof="0" dirty="0"/>
                        <a:t>-</a:t>
                      </a:r>
                      <a:r>
                        <a:rPr lang="pt-BR" noProof="0" dirty="0"/>
                        <a:t> apeluri de conferință</a:t>
                      </a:r>
                      <a:endParaRPr lang="ro-R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6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45 min</a:t>
                      </a:r>
                      <a:r>
                        <a:rPr lang="ro-RO" dirty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noProof="0" dirty="0"/>
                        <a:t>Editarea multimedia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98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30 min</a:t>
                      </a:r>
                      <a:r>
                        <a:rPr lang="ro-RO" dirty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noProof="0" dirty="0"/>
                        <a:t>Discuție despre networking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32673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44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3074" name="Picture 2" descr="Imagen que contiene monitor, interior, computadora, computer&#10;&#10;Descripción generada automáticamente">
            <a:extLst>
              <a:ext uri="{FF2B5EF4-FFF2-40B4-BE49-F238E27FC236}">
                <a16:creationId xmlns:a16="http://schemas.microsoft.com/office/drawing/2014/main" id="{32F824B6-3E47-4515-A87E-3E7818292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1" b="44990"/>
          <a:stretch/>
        </p:blipFill>
        <p:spPr bwMode="auto">
          <a:xfrm>
            <a:off x="258156" y="749641"/>
            <a:ext cx="8627687" cy="504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23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3074" name="Picture 2" descr="Imagen que contiene monitor, interior, computadora, computer&#10;&#10;Descripción generada automáticamente">
            <a:extLst>
              <a:ext uri="{FF2B5EF4-FFF2-40B4-BE49-F238E27FC236}">
                <a16:creationId xmlns:a16="http://schemas.microsoft.com/office/drawing/2014/main" id="{32F824B6-3E47-4515-A87E-3E7818292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90" r="48871"/>
          <a:stretch/>
        </p:blipFill>
        <p:spPr bwMode="auto">
          <a:xfrm>
            <a:off x="258156" y="749641"/>
            <a:ext cx="8627687" cy="504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74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3074" name="Picture 2" descr="Imagen que contiene monitor, interior, computadora, computer&#10;&#10;Descripción generada automáticamente">
            <a:extLst>
              <a:ext uri="{FF2B5EF4-FFF2-40B4-BE49-F238E27FC236}">
                <a16:creationId xmlns:a16="http://schemas.microsoft.com/office/drawing/2014/main" id="{32F824B6-3E47-4515-A87E-3E7818292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0" r="51" b="47909"/>
          <a:stretch/>
        </p:blipFill>
        <p:spPr bwMode="auto">
          <a:xfrm>
            <a:off x="258158" y="749641"/>
            <a:ext cx="8627685" cy="477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39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3074" name="Picture 2" descr="Imagen que contiene monitor, interior, computadora, computer&#10;&#10;Descripción generada automáticamente">
            <a:extLst>
              <a:ext uri="{FF2B5EF4-FFF2-40B4-BE49-F238E27FC236}">
                <a16:creationId xmlns:a16="http://schemas.microsoft.com/office/drawing/2014/main" id="{32F824B6-3E47-4515-A87E-3E7818292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8" t="90512" r="33961" b="-7108"/>
          <a:stretch/>
        </p:blipFill>
        <p:spPr bwMode="auto">
          <a:xfrm>
            <a:off x="492286" y="2523611"/>
            <a:ext cx="8159427" cy="234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321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5939969" cy="189590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2.1. Networking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– crearea unor rețele de contacte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1174B09-5E4F-42AB-8FFC-73E0EC0D04AF}"/>
              </a:ext>
            </a:extLst>
          </p:cNvPr>
          <p:cNvSpPr txBox="1"/>
          <p:nvPr/>
        </p:nvSpPr>
        <p:spPr>
          <a:xfrm>
            <a:off x="901148" y="2281145"/>
            <a:ext cx="51550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Importanța unei strategii și componentele sale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/>
              <a:t>- </a:t>
            </a:r>
            <a:r>
              <a:rPr lang="ro-RO" dirty="0"/>
              <a:t>Cuvinte cheie</a:t>
            </a:r>
            <a:r>
              <a:rPr lang="en-GB" dirty="0"/>
              <a:t> (</a:t>
            </a:r>
            <a:r>
              <a:rPr lang="ro-RO" dirty="0"/>
              <a:t>î</a:t>
            </a:r>
            <a:r>
              <a:rPr lang="en-GB" dirty="0"/>
              <a:t>n CV, </a:t>
            </a:r>
            <a:r>
              <a:rPr lang="ro-RO" dirty="0"/>
              <a:t>în profilurile de pe rețelele sociale</a:t>
            </a:r>
            <a:r>
              <a:rPr lang="en-GB" dirty="0"/>
              <a:t>…)</a:t>
            </a:r>
            <a:r>
              <a:rPr lang="ro-RO" dirty="0"/>
              <a:t>;</a:t>
            </a:r>
            <a:endParaRPr lang="en-GB" dirty="0"/>
          </a:p>
          <a:p>
            <a:r>
              <a:rPr lang="en-GB" dirty="0"/>
              <a:t>- </a:t>
            </a:r>
            <a:r>
              <a:rPr lang="ro-RO" dirty="0"/>
              <a:t>O prezentare foarte scurtă și relevantă (elevator pitch);</a:t>
            </a:r>
            <a:endParaRPr lang="en-GB" dirty="0"/>
          </a:p>
          <a:p>
            <a:r>
              <a:rPr lang="en-GB" dirty="0"/>
              <a:t>- </a:t>
            </a:r>
            <a:r>
              <a:rPr lang="ro-RO" dirty="0"/>
              <a:t>Cărți de vizită;</a:t>
            </a:r>
          </a:p>
          <a:p>
            <a:r>
              <a:rPr lang="en-GB" dirty="0"/>
              <a:t>- </a:t>
            </a:r>
            <a:r>
              <a:rPr lang="ro-RO" dirty="0"/>
              <a:t>Adăugarea contactelor după evenimentele de networking și socializare profesională.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480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2.2.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„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Networking 2.0”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7170" name="Picture 2" descr="LinkedIn Recruiter: Servicio de selección de personal - Jerónimo Pérez Paz">
            <a:extLst>
              <a:ext uri="{FF2B5EF4-FFF2-40B4-BE49-F238E27FC236}">
                <a16:creationId xmlns:a16="http://schemas.microsoft.com/office/drawing/2014/main" id="{3619B184-842A-4555-B1F6-CBC16C6C4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9" b="33676"/>
          <a:stretch/>
        </p:blipFill>
        <p:spPr bwMode="auto">
          <a:xfrm>
            <a:off x="2193696" y="2673571"/>
            <a:ext cx="2466975" cy="74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48631A-A381-40E5-9E98-36EC40AA338E}"/>
              </a:ext>
            </a:extLst>
          </p:cNvPr>
          <p:cNvSpPr txBox="1"/>
          <p:nvPr/>
        </p:nvSpPr>
        <p:spPr>
          <a:xfrm>
            <a:off x="940904" y="3677121"/>
            <a:ext cx="503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Evidențiază</a:t>
            </a:r>
            <a:r>
              <a:rPr lang="it-IT" dirty="0"/>
              <a:t> importanței actualizării, a recomandărilor și a aderării la grupuri interesante</a:t>
            </a:r>
            <a:r>
              <a:rPr lang="ro-RO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40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69673" cy="232078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2.3.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Folosirea rețelelor sociale ca antreprenor (în scop profesional)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48631A-A381-40E5-9E98-36EC40AA338E}"/>
              </a:ext>
            </a:extLst>
          </p:cNvPr>
          <p:cNvSpPr txBox="1"/>
          <p:nvPr/>
        </p:nvSpPr>
        <p:spPr>
          <a:xfrm>
            <a:off x="639493" y="3180358"/>
            <a:ext cx="598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Georgia" panose="02040502050405020303" pitchFamily="18" charset="0"/>
              </a:rPr>
              <a:t>Importanța prezenței </a:t>
            </a:r>
            <a:r>
              <a:rPr lang="ro-RO" sz="2800" dirty="0">
                <a:latin typeface="Georgia" panose="02040502050405020303" pitchFamily="18" charset="0"/>
              </a:rPr>
              <a:t>pe</a:t>
            </a:r>
            <a:r>
              <a:rPr lang="it-IT" sz="2800" dirty="0">
                <a:latin typeface="Georgia" panose="02040502050405020303" pitchFamily="18" charset="0"/>
              </a:rPr>
              <a:t> diferite rețele sociale</a:t>
            </a:r>
            <a:endParaRPr lang="en-GB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57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2493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169673" cy="191160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2.3.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Folosirea rețelelor sociale ca antreprenor (în scop profesional)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48631A-A381-40E5-9E98-36EC40AA338E}"/>
              </a:ext>
            </a:extLst>
          </p:cNvPr>
          <p:cNvSpPr txBox="1"/>
          <p:nvPr/>
        </p:nvSpPr>
        <p:spPr>
          <a:xfrm>
            <a:off x="716405" y="2316676"/>
            <a:ext cx="598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Georgia" panose="02040502050405020303" pitchFamily="18" charset="0"/>
              </a:rPr>
              <a:t>Sfaturi pro</a:t>
            </a:r>
            <a:r>
              <a:rPr lang="en-GB" sz="2400" dirty="0">
                <a:latin typeface="Georgia" panose="02040502050405020303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o-RO" sz="2400" dirty="0"/>
              <a:t>Cunoașteți-vă publicul.</a:t>
            </a:r>
            <a:endParaRPr lang="en-GB" sz="2400" dirty="0">
              <a:latin typeface="Georgia" panose="02040502050405020303" pitchFamily="18" charset="0"/>
            </a:endParaRPr>
          </a:p>
        </p:txBody>
      </p:sp>
      <p:pic>
        <p:nvPicPr>
          <p:cNvPr id="4098" name="Picture 2" descr="Fotos de stock gratuitas de abuela, abuelita, adentro">
            <a:extLst>
              <a:ext uri="{FF2B5EF4-FFF2-40B4-BE49-F238E27FC236}">
                <a16:creationId xmlns:a16="http://schemas.microsoft.com/office/drawing/2014/main" id="{34DF2BB0-6505-4171-BAC0-35233D75E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t="2029" r="13600" b="8327"/>
          <a:stretch/>
        </p:blipFill>
        <p:spPr bwMode="auto">
          <a:xfrm flipH="1">
            <a:off x="932881" y="3674483"/>
            <a:ext cx="2609155" cy="19582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to De Niña Sentada Junto A Un Perro Negro">
            <a:extLst>
              <a:ext uri="{FF2B5EF4-FFF2-40B4-BE49-F238E27FC236}">
                <a16:creationId xmlns:a16="http://schemas.microsoft.com/office/drawing/2014/main" id="{2D4DA95B-3F6B-4FCA-B8D4-B21EFB43D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9" t="21119" r="2608" b="6654"/>
          <a:stretch/>
        </p:blipFill>
        <p:spPr bwMode="auto">
          <a:xfrm>
            <a:off x="3597360" y="3691677"/>
            <a:ext cx="2609154" cy="195829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C320A03-D3AA-4C3F-A282-F86DFE55712F}"/>
              </a:ext>
            </a:extLst>
          </p:cNvPr>
          <p:cNvCxnSpPr>
            <a:cxnSpLocks/>
          </p:cNvCxnSpPr>
          <p:nvPr/>
        </p:nvCxnSpPr>
        <p:spPr>
          <a:xfrm>
            <a:off x="3542036" y="3225715"/>
            <a:ext cx="0" cy="240706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961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169673" cy="172199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2.3.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Folosirea rețelelor sociale ca antreprenor (în scop profesional)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48631A-A381-40E5-9E98-36EC40AA338E}"/>
              </a:ext>
            </a:extLst>
          </p:cNvPr>
          <p:cNvSpPr txBox="1"/>
          <p:nvPr/>
        </p:nvSpPr>
        <p:spPr>
          <a:xfrm>
            <a:off x="793316" y="2177640"/>
            <a:ext cx="598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Georgia" panose="02040502050405020303" pitchFamily="18" charset="0"/>
              </a:rPr>
              <a:t>Sfaturi pro:</a:t>
            </a:r>
          </a:p>
          <a:p>
            <a:pPr marL="285750" indent="-285750">
              <a:buFontTx/>
              <a:buChar char="-"/>
            </a:pPr>
            <a:r>
              <a:rPr lang="ro-RO" sz="2400" dirty="0"/>
              <a:t>Afișați o imagine consistentă.</a:t>
            </a:r>
          </a:p>
        </p:txBody>
      </p:sp>
      <p:pic>
        <p:nvPicPr>
          <p:cNvPr id="5122" name="Picture 2" descr="Hombre En Ropa Azul Dando Agua A Un Anciano">
            <a:extLst>
              <a:ext uri="{FF2B5EF4-FFF2-40B4-BE49-F238E27FC236}">
                <a16:creationId xmlns:a16="http://schemas.microsoft.com/office/drawing/2014/main" id="{F1D387F7-D0DA-41AB-8E78-62FCDF280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9" t="13709" r="24081" b="36291"/>
          <a:stretch/>
        </p:blipFill>
        <p:spPr bwMode="auto">
          <a:xfrm>
            <a:off x="793316" y="3299214"/>
            <a:ext cx="2381247" cy="178593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to De Dos Ancianos Ayudándose Mutuamente">
            <a:extLst>
              <a:ext uri="{FF2B5EF4-FFF2-40B4-BE49-F238E27FC236}">
                <a16:creationId xmlns:a16="http://schemas.microsoft.com/office/drawing/2014/main" id="{28391056-BF8D-4CD5-A34B-66F3296D9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r="11401" b="7990"/>
          <a:stretch/>
        </p:blipFill>
        <p:spPr bwMode="auto">
          <a:xfrm>
            <a:off x="5561375" y="3299214"/>
            <a:ext cx="2381247" cy="178593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F7DF02-0034-4ECF-B1DD-488316B184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3332" y="3105738"/>
            <a:ext cx="3147134" cy="218187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579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169673" cy="192627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2.3.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Folosirea rețelelor sociale ca antreprenor (în scop profesional)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CFB5F65-1FC3-4CCF-8DA8-62F1E1118491}"/>
              </a:ext>
            </a:extLst>
          </p:cNvPr>
          <p:cNvSpPr txBox="1"/>
          <p:nvPr/>
        </p:nvSpPr>
        <p:spPr>
          <a:xfrm>
            <a:off x="747853" y="2302833"/>
            <a:ext cx="598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Georgia" panose="02040502050405020303" pitchFamily="18" charset="0"/>
              </a:rPr>
              <a:t>Sfaturi pro</a:t>
            </a:r>
            <a:r>
              <a:rPr lang="en-GB" sz="2400" dirty="0">
                <a:latin typeface="Georgia" panose="02040502050405020303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o-RO" sz="2400" dirty="0"/>
              <a:t>Folosiți toate rețelele sociale.</a:t>
            </a:r>
            <a:endParaRPr lang="en-GB" sz="2400" dirty="0"/>
          </a:p>
        </p:txBody>
      </p:sp>
      <p:pic>
        <p:nvPicPr>
          <p:cNvPr id="7170" name="Picture 2" descr="Social media logo collection Free Vector">
            <a:extLst>
              <a:ext uri="{FF2B5EF4-FFF2-40B4-BE49-F238E27FC236}">
                <a16:creationId xmlns:a16="http://schemas.microsoft.com/office/drawing/2014/main" id="{0E3039D2-2701-4A76-B5A7-8764FCE8C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23885" r="50000" b="7661"/>
          <a:stretch/>
        </p:blipFill>
        <p:spPr bwMode="auto">
          <a:xfrm>
            <a:off x="1860747" y="3128120"/>
            <a:ext cx="3269444" cy="254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</p:spPr>
        <p:txBody>
          <a:bodyPr/>
          <a:lstStyle/>
          <a:p>
            <a:pPr algn="l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Planul de formare</a:t>
            </a:r>
          </a:p>
        </p:txBody>
      </p:sp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2E1A4DA2-822B-4FB5-8954-E32DCF409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844008"/>
              </p:ext>
            </p:extLst>
          </p:nvPr>
        </p:nvGraphicFramePr>
        <p:xfrm>
          <a:off x="457200" y="2303780"/>
          <a:ext cx="5939968" cy="26538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9984">
                  <a:extLst>
                    <a:ext uri="{9D8B030D-6E8A-4147-A177-3AD203B41FA5}">
                      <a16:colId xmlns:a16="http://schemas.microsoft.com/office/drawing/2014/main" val="1134344328"/>
                    </a:ext>
                  </a:extLst>
                </a:gridCol>
                <a:gridCol w="2969984">
                  <a:extLst>
                    <a:ext uri="{9D8B030D-6E8A-4147-A177-3AD203B41FA5}">
                      <a16:colId xmlns:a16="http://schemas.microsoft.com/office/drawing/2014/main" val="481777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Durată</a:t>
                      </a:r>
                      <a:endParaRPr lang="en-GB" dirty="0"/>
                    </a:p>
                  </a:txBody>
                  <a:tcPr>
                    <a:solidFill>
                      <a:srgbClr val="779D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noProof="0" dirty="0"/>
                        <a:t>Activitate</a:t>
                      </a:r>
                      <a:endParaRPr lang="en-GB" dirty="0"/>
                    </a:p>
                  </a:txBody>
                  <a:tcPr>
                    <a:solidFill>
                      <a:srgbClr val="779D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79679"/>
                  </a:ext>
                </a:extLst>
              </a:tr>
              <a:tr h="530398">
                <a:tc>
                  <a:txBody>
                    <a:bodyPr/>
                    <a:lstStyle/>
                    <a:p>
                      <a:r>
                        <a:rPr lang="en-GB" dirty="0"/>
                        <a:t>45 min</a:t>
                      </a:r>
                      <a:r>
                        <a:rPr lang="ro-RO" dirty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noProof="0" dirty="0"/>
                        <a:t>Introducere în rețelele sociale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8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1h 30 min</a:t>
                      </a:r>
                      <a:r>
                        <a:rPr lang="ro-RO" dirty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noProof="0" dirty="0"/>
                        <a:t>Exercițiu de strategie pentru media socială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0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10 min</a:t>
                      </a:r>
                      <a:r>
                        <a:rPr lang="ro-RO" dirty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noProof="0" dirty="0"/>
                        <a:t>Concluzia sub</a:t>
                      </a:r>
                      <a:r>
                        <a:rPr lang="en-US" noProof="0" dirty="0"/>
                        <a:t>-</a:t>
                      </a:r>
                      <a:r>
                        <a:rPr lang="ro-RO" noProof="0" dirty="0"/>
                        <a:t>modulului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83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45 min</a:t>
                      </a:r>
                      <a:r>
                        <a:rPr lang="ro-RO" dirty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Test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62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45 min</a:t>
                      </a:r>
                      <a:r>
                        <a:rPr lang="ro-RO" dirty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Evaluare finală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883595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E607E87-CE0E-4E11-A504-406DCA4D67E2}"/>
              </a:ext>
            </a:extLst>
          </p:cNvPr>
          <p:cNvSpPr txBox="1"/>
          <p:nvPr/>
        </p:nvSpPr>
        <p:spPr>
          <a:xfrm>
            <a:off x="457200" y="4875346"/>
            <a:ext cx="603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b="1" dirty="0"/>
          </a:p>
          <a:p>
            <a:r>
              <a:rPr lang="en-GB" b="1" dirty="0"/>
              <a:t>TOTAL = 7</a:t>
            </a:r>
            <a:r>
              <a:rPr lang="ro-RO" b="1" dirty="0"/>
              <a:t> ore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80574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69673" cy="175383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2.3.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Folosirea rețelelor sociale ca antreprenor (în scop profesional)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34D534B-C670-4226-8FF0-4F29743ADD54}"/>
              </a:ext>
            </a:extLst>
          </p:cNvPr>
          <p:cNvSpPr txBox="1"/>
          <p:nvPr/>
        </p:nvSpPr>
        <p:spPr>
          <a:xfrm>
            <a:off x="793316" y="2185882"/>
            <a:ext cx="598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Georgia" panose="02040502050405020303" pitchFamily="18" charset="0"/>
              </a:rPr>
              <a:t>Sfaturi pro:</a:t>
            </a:r>
          </a:p>
          <a:p>
            <a:pPr marL="285750" indent="-285750">
              <a:buFontTx/>
              <a:buChar char="-"/>
            </a:pPr>
            <a:r>
              <a:rPr lang="ro-RO" sz="2400" dirty="0"/>
              <a:t>Schimbați perspectiva poveștii.</a:t>
            </a:r>
          </a:p>
        </p:txBody>
      </p:sp>
      <p:pic>
        <p:nvPicPr>
          <p:cNvPr id="6148" name="Picture 4" descr="White blocks with different lighting and shadows, boxes in perspective. Premium Vector">
            <a:extLst>
              <a:ext uri="{FF2B5EF4-FFF2-40B4-BE49-F238E27FC236}">
                <a16:creationId xmlns:a16="http://schemas.microsoft.com/office/drawing/2014/main" id="{4A24A614-B468-4C96-BF80-38343B42D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8" y="3128120"/>
            <a:ext cx="3978954" cy="289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30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69673" cy="180354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2.3.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Folosirea rețelelor sociale ca antreprenor (în scop profesional)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B7C4B80-AB86-4502-8FD6-CA5760274148}"/>
              </a:ext>
            </a:extLst>
          </p:cNvPr>
          <p:cNvSpPr txBox="1"/>
          <p:nvPr/>
        </p:nvSpPr>
        <p:spPr>
          <a:xfrm>
            <a:off x="793316" y="2582076"/>
            <a:ext cx="598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Georgia" panose="02040502050405020303" pitchFamily="18" charset="0"/>
              </a:rPr>
              <a:t>Sfaturi pro:</a:t>
            </a:r>
          </a:p>
          <a:p>
            <a:pPr marL="285750" indent="-285750">
              <a:buFontTx/>
              <a:buChar char="-"/>
            </a:pPr>
            <a:r>
              <a:rPr lang="ro-RO" sz="2400" dirty="0"/>
              <a:t>Este important să aveți conținut de calitate.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5F4551-B7C3-4A6C-9971-A1D445BD61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581" y="3767830"/>
            <a:ext cx="5734850" cy="1247949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D6D569C8-AF47-450A-B746-2D436484A11C}"/>
              </a:ext>
            </a:extLst>
          </p:cNvPr>
          <p:cNvSpPr/>
          <p:nvPr/>
        </p:nvSpPr>
        <p:spPr>
          <a:xfrm>
            <a:off x="1590261" y="4555803"/>
            <a:ext cx="927652" cy="41283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291B22C-5994-438A-A9ED-1549812F2B55}"/>
              </a:ext>
            </a:extLst>
          </p:cNvPr>
          <p:cNvSpPr/>
          <p:nvPr/>
        </p:nvSpPr>
        <p:spPr>
          <a:xfrm>
            <a:off x="2941195" y="4560322"/>
            <a:ext cx="927652" cy="41283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429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169673" cy="172199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2.3.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Folosirea rețelelor sociale ca antreprenor (în scop profesional)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89C48B-DD9A-48D6-B509-D2DCB68F7A3C}"/>
              </a:ext>
            </a:extLst>
          </p:cNvPr>
          <p:cNvSpPr txBox="1"/>
          <p:nvPr/>
        </p:nvSpPr>
        <p:spPr>
          <a:xfrm>
            <a:off x="716405" y="2196598"/>
            <a:ext cx="598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Georgia" panose="02040502050405020303" pitchFamily="18" charset="0"/>
              </a:rPr>
              <a:t>Sfaturi pro:</a:t>
            </a:r>
          </a:p>
          <a:p>
            <a:pPr marL="285750" indent="-285750">
              <a:buFontTx/>
              <a:buChar char="-"/>
            </a:pPr>
            <a:r>
              <a:rPr lang="ro-RO" sz="2400" dirty="0"/>
              <a:t>Planificați-vă o strategie.</a:t>
            </a:r>
          </a:p>
        </p:txBody>
      </p:sp>
      <p:pic>
        <p:nvPicPr>
          <p:cNvPr id="8196" name="Picture 4" descr="Social strategy concept illustration Free Vector">
            <a:extLst>
              <a:ext uri="{FF2B5EF4-FFF2-40B4-BE49-F238E27FC236}">
                <a16:creationId xmlns:a16="http://schemas.microsoft.com/office/drawing/2014/main" id="{067A09DA-E7F4-4D83-8450-8C29D5271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26" y="3002168"/>
            <a:ext cx="4744983" cy="316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65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169673" cy="193642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2.3.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Folosirea rețelelor sociale ca antreprenor (în scop profesional)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48631A-A381-40E5-9E98-36EC40AA338E}"/>
              </a:ext>
            </a:extLst>
          </p:cNvPr>
          <p:cNvSpPr txBox="1"/>
          <p:nvPr/>
        </p:nvSpPr>
        <p:spPr>
          <a:xfrm>
            <a:off x="793316" y="2427325"/>
            <a:ext cx="598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Georgia" panose="02040502050405020303" pitchFamily="18" charset="0"/>
              </a:rPr>
              <a:t>Sfaturi</a:t>
            </a:r>
            <a:r>
              <a:rPr lang="en-GB" sz="2400" dirty="0">
                <a:latin typeface="Georgia" panose="02040502050405020303" pitchFamily="18" charset="0"/>
              </a:rPr>
              <a:t> </a:t>
            </a:r>
            <a:r>
              <a:rPr lang="ro-RO" sz="2400" dirty="0">
                <a:latin typeface="Georgia" panose="02040502050405020303" pitchFamily="18" charset="0"/>
              </a:rPr>
              <a:t>pro</a:t>
            </a:r>
            <a:r>
              <a:rPr lang="en-GB" sz="2400" dirty="0">
                <a:latin typeface="Georgia" panose="02040502050405020303" pitchFamily="18" charset="0"/>
              </a:rPr>
              <a:t>: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ro-RO" sz="2400" dirty="0"/>
              <a:t>Învățați de la firmele de succes.</a:t>
            </a:r>
            <a:endParaRPr lang="en-GB" sz="2400" dirty="0"/>
          </a:p>
        </p:txBody>
      </p:sp>
      <p:pic>
        <p:nvPicPr>
          <p:cNvPr id="10242" name="Picture 2" descr="Big data analysis isometric landing page, banner Free Vector">
            <a:extLst>
              <a:ext uri="{FF2B5EF4-FFF2-40B4-BE49-F238E27FC236}">
                <a16:creationId xmlns:a16="http://schemas.microsoft.com/office/drawing/2014/main" id="{123405D4-6D15-4F5D-99E9-4E22B0DE9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6" t="20081" b="7490"/>
          <a:stretch/>
        </p:blipFill>
        <p:spPr bwMode="auto">
          <a:xfrm>
            <a:off x="1777846" y="3582958"/>
            <a:ext cx="3528380" cy="2614644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745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3.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Exerciții practice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48631A-A381-40E5-9E98-36EC40AA338E}"/>
              </a:ext>
            </a:extLst>
          </p:cNvPr>
          <p:cNvSpPr txBox="1"/>
          <p:nvPr/>
        </p:nvSpPr>
        <p:spPr>
          <a:xfrm>
            <a:off x="889745" y="2561547"/>
            <a:ext cx="56038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i="1" dirty="0"/>
              <a:t>Exercițiu</a:t>
            </a:r>
            <a:r>
              <a:rPr lang="en-GB" sz="3200" b="1" i="1" dirty="0"/>
              <a:t>:</a:t>
            </a:r>
            <a:r>
              <a:rPr lang="en-GB" sz="3200" i="1" dirty="0"/>
              <a:t> </a:t>
            </a:r>
          </a:p>
          <a:p>
            <a:pPr algn="ctr"/>
            <a:endParaRPr lang="en-GB" sz="3200" i="1" dirty="0"/>
          </a:p>
          <a:p>
            <a:pPr algn="ctr"/>
            <a:r>
              <a:rPr lang="ro-RO" sz="3200" i="1" dirty="0"/>
              <a:t>Dezvoltați-vă propria strategie pentru rețelele de media socială.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1853188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-278104" y="-1218247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48631A-A381-40E5-9E98-36EC40AA338E}"/>
              </a:ext>
            </a:extLst>
          </p:cNvPr>
          <p:cNvSpPr txBox="1"/>
          <p:nvPr/>
        </p:nvSpPr>
        <p:spPr>
          <a:xfrm>
            <a:off x="889745" y="2289036"/>
            <a:ext cx="5603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ro-RO" sz="5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Evaluare finală</a:t>
            </a:r>
            <a:endParaRPr lang="en-US" b="1" i="1" dirty="0">
              <a:solidFill>
                <a:srgbClr val="000000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14" name="Picture 18" descr="JIMINY_THE_CRICKET.png">
            <a:extLst>
              <a:ext uri="{FF2B5EF4-FFF2-40B4-BE49-F238E27FC236}">
                <a16:creationId xmlns:a16="http://schemas.microsoft.com/office/drawing/2014/main" id="{16623567-4C46-4396-962F-E7D7F1DF3A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4" y="4874359"/>
            <a:ext cx="1360129" cy="658893"/>
          </a:xfrm>
          <a:prstGeom prst="rect">
            <a:avLst/>
          </a:prstGeom>
        </p:spPr>
      </p:pic>
      <p:pic>
        <p:nvPicPr>
          <p:cNvPr id="15" name="Picture 18" descr="JIMINY_THE_CRICKET.png">
            <a:extLst>
              <a:ext uri="{FF2B5EF4-FFF2-40B4-BE49-F238E27FC236}">
                <a16:creationId xmlns:a16="http://schemas.microsoft.com/office/drawing/2014/main" id="{1DEDC7FD-6478-4FAF-AE59-C09CE5CD71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338">
            <a:off x="4684820" y="3667049"/>
            <a:ext cx="1360129" cy="658893"/>
          </a:xfrm>
          <a:prstGeom prst="rect">
            <a:avLst/>
          </a:prstGeom>
        </p:spPr>
      </p:pic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997E67A3-BD36-4FFE-B529-FA55BDD700DE}"/>
              </a:ext>
            </a:extLst>
          </p:cNvPr>
          <p:cNvSpPr/>
          <p:nvPr/>
        </p:nvSpPr>
        <p:spPr>
          <a:xfrm>
            <a:off x="2033471" y="3704488"/>
            <a:ext cx="2673995" cy="954157"/>
          </a:xfrm>
          <a:custGeom>
            <a:avLst/>
            <a:gdLst>
              <a:gd name="connsiteX0" fmla="*/ 0 w 3048000"/>
              <a:gd name="connsiteY0" fmla="*/ 954157 h 954157"/>
              <a:gd name="connsiteX1" fmla="*/ 596347 w 3048000"/>
              <a:gd name="connsiteY1" fmla="*/ 516835 h 954157"/>
              <a:gd name="connsiteX2" fmla="*/ 1404730 w 3048000"/>
              <a:gd name="connsiteY2" fmla="*/ 172278 h 954157"/>
              <a:gd name="connsiteX3" fmla="*/ 2279374 w 3048000"/>
              <a:gd name="connsiteY3" fmla="*/ 39757 h 954157"/>
              <a:gd name="connsiteX4" fmla="*/ 3048000 w 3048000"/>
              <a:gd name="connsiteY4" fmla="*/ 0 h 9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954157">
                <a:moveTo>
                  <a:pt x="0" y="954157"/>
                </a:moveTo>
                <a:cubicBezTo>
                  <a:pt x="181112" y="800652"/>
                  <a:pt x="362225" y="647148"/>
                  <a:pt x="596347" y="516835"/>
                </a:cubicBezTo>
                <a:cubicBezTo>
                  <a:pt x="830469" y="386522"/>
                  <a:pt x="1124226" y="251791"/>
                  <a:pt x="1404730" y="172278"/>
                </a:cubicBezTo>
                <a:cubicBezTo>
                  <a:pt x="1685234" y="92765"/>
                  <a:pt x="2005496" y="68470"/>
                  <a:pt x="2279374" y="39757"/>
                </a:cubicBezTo>
                <a:cubicBezTo>
                  <a:pt x="2553252" y="11044"/>
                  <a:pt x="2800626" y="5522"/>
                  <a:pt x="3048000" y="0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663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48631A-A381-40E5-9E98-36EC40AA338E}"/>
              </a:ext>
            </a:extLst>
          </p:cNvPr>
          <p:cNvSpPr txBox="1"/>
          <p:nvPr/>
        </p:nvSpPr>
        <p:spPr>
          <a:xfrm>
            <a:off x="889745" y="2535910"/>
            <a:ext cx="5603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ro-RO" sz="5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Feedback</a:t>
            </a:r>
            <a:endParaRPr lang="en-US" sz="3600" b="1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91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 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Lectură suplimentară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48631A-A381-40E5-9E98-36EC40AA338E}"/>
              </a:ext>
            </a:extLst>
          </p:cNvPr>
          <p:cNvSpPr txBox="1"/>
          <p:nvPr/>
        </p:nvSpPr>
        <p:spPr>
          <a:xfrm>
            <a:off x="889745" y="2289036"/>
            <a:ext cx="56038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8"/>
              </a:rPr>
              <a:t>Google Suite learning Center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9"/>
              </a:rPr>
              <a:t>The ultimate guide to Google Docs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0"/>
              </a:rPr>
              <a:t>How to Use Google Slides in 2020 (Quick Start Guide).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1"/>
              </a:rPr>
              <a:t>How to use Google Sheets to Make Your First Spreadsheet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2"/>
              </a:rPr>
              <a:t>The complete Zoom guide: From basic help to advanced tricks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3"/>
              </a:rPr>
              <a:t>Official tutorials of GIMP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4"/>
              </a:rPr>
              <a:t>DaVinci Resolve official training resources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634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06679"/>
            <a:ext cx="1981201" cy="6605361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JIMINY_THE_CRICK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2958352"/>
            <a:ext cx="1360129" cy="65889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684867" y="1697566"/>
            <a:ext cx="3650975" cy="1820334"/>
            <a:chOff x="1684867" y="1346199"/>
            <a:chExt cx="3650975" cy="1820334"/>
          </a:xfrm>
        </p:grpSpPr>
        <p:sp>
          <p:nvSpPr>
            <p:cNvPr id="8" name="Oval Callout 7"/>
            <p:cNvSpPr/>
            <p:nvPr/>
          </p:nvSpPr>
          <p:spPr>
            <a:xfrm>
              <a:off x="1684867" y="1346199"/>
              <a:ext cx="3251200" cy="1820334"/>
            </a:xfrm>
            <a:prstGeom prst="wedgeEllipseCallout">
              <a:avLst>
                <a:gd name="adj1" fmla="val 80194"/>
                <a:gd name="adj2" fmla="val 30407"/>
              </a:avLst>
            </a:prstGeom>
            <a:solidFill>
              <a:srgbClr val="E9AB27"/>
            </a:solidFill>
            <a:ln w="2222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91509" y="1839510"/>
              <a:ext cx="33443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4800" dirty="0">
                  <a:solidFill>
                    <a:schemeClr val="bg1"/>
                  </a:solidFill>
                  <a:latin typeface="Kinfolk Pro Rough"/>
                  <a:cs typeface="Kinfolk Pro Rough"/>
                </a:rPr>
                <a:t>Mulțumim!</a:t>
              </a:r>
              <a:endParaRPr lang="en-US" sz="4200" dirty="0">
                <a:solidFill>
                  <a:schemeClr val="bg1"/>
                </a:solidFill>
                <a:latin typeface="Kinfolk Pro Rough"/>
                <a:cs typeface="Kinfolk Pro Rough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84893" y="5323664"/>
            <a:ext cx="6108705" cy="788035"/>
            <a:chOff x="0" y="0"/>
            <a:chExt cx="7847584" cy="806450"/>
          </a:xfrm>
        </p:grpSpPr>
        <p:pic>
          <p:nvPicPr>
            <p:cNvPr id="16" name="Imagem 15" descr="ADES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9945"/>
              <a:ext cx="749300" cy="406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m 16" descr="CWEP_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752" y="295720"/>
              <a:ext cx="1257300" cy="4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m 18" descr="Mindshift_log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504" y="0"/>
              <a:ext cx="590550" cy="80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m 19" descr="LABC-log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506" y="242666"/>
              <a:ext cx="927100" cy="43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m 20" descr="CCSDE_Log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058" y="247651"/>
              <a:ext cx="971550" cy="4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m 21" descr="SYMPLEXIS_LOGO_TRANSPARENT_BACKGROUND (1)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060" y="169069"/>
              <a:ext cx="1028700" cy="51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m 22" descr="Valencia INNOHUB log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7" t="28081" r="13477" b="27374"/>
            <a:stretch>
              <a:fillRect/>
            </a:stretch>
          </p:blipFill>
          <p:spPr bwMode="auto">
            <a:xfrm>
              <a:off x="6552184" y="141509"/>
              <a:ext cx="1295400" cy="55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226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48631A-A381-40E5-9E98-36EC40AA338E}"/>
              </a:ext>
            </a:extLst>
          </p:cNvPr>
          <p:cNvSpPr txBox="1"/>
          <p:nvPr/>
        </p:nvSpPr>
        <p:spPr>
          <a:xfrm>
            <a:off x="889745" y="2289036"/>
            <a:ext cx="5603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ro-RO" sz="5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Evaluare inițială</a:t>
            </a:r>
          </a:p>
        </p:txBody>
      </p:sp>
      <p:pic>
        <p:nvPicPr>
          <p:cNvPr id="14" name="Picture 18" descr="JIMINY_THE_CRICKET.png">
            <a:extLst>
              <a:ext uri="{FF2B5EF4-FFF2-40B4-BE49-F238E27FC236}">
                <a16:creationId xmlns:a16="http://schemas.microsoft.com/office/drawing/2014/main" id="{16623567-4C46-4396-962F-E7D7F1DF3A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4" y="4874359"/>
            <a:ext cx="1360129" cy="6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9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9986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1.1. Office suites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– suite de programe pentru munca de birou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1026" name="Picture 2" descr="1 de cada 7 personas del mundo usa Microsoft Office">
            <a:extLst>
              <a:ext uri="{FF2B5EF4-FFF2-40B4-BE49-F238E27FC236}">
                <a16:creationId xmlns:a16="http://schemas.microsoft.com/office/drawing/2014/main" id="{6A3A71B8-7206-4E5A-AEDB-B27CC3BB0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04" y="2764345"/>
            <a:ext cx="2250281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Apache OpenOffice - Inicio | Facebook">
            <a:extLst>
              <a:ext uri="{FF2B5EF4-FFF2-40B4-BE49-F238E27FC236}">
                <a16:creationId xmlns:a16="http://schemas.microsoft.com/office/drawing/2014/main" id="{85369C35-E3BE-4489-B834-B3D747FF3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5345" r="17448" b="6420"/>
          <a:stretch/>
        </p:blipFill>
        <p:spPr bwMode="auto">
          <a:xfrm>
            <a:off x="4139564" y="2764345"/>
            <a:ext cx="2250281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G Suite (ahora WorkSpace): qué es, cómo funciona y para qué sirve">
            <a:extLst>
              <a:ext uri="{FF2B5EF4-FFF2-40B4-BE49-F238E27FC236}">
                <a16:creationId xmlns:a16="http://schemas.microsoft.com/office/drawing/2014/main" id="{060E248D-7CBC-4867-9D5E-71719D885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59" y="4398390"/>
            <a:ext cx="2250282" cy="1264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866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5939969" cy="192124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1.1. Office suites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– suite de programe pentru munca de birou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1026" name="Picture 2" descr="1 de cada 7 personas del mundo usa Microsoft Office">
            <a:extLst>
              <a:ext uri="{FF2B5EF4-FFF2-40B4-BE49-F238E27FC236}">
                <a16:creationId xmlns:a16="http://schemas.microsoft.com/office/drawing/2014/main" id="{6A3A71B8-7206-4E5A-AEDB-B27CC3BB0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40" y="2720181"/>
            <a:ext cx="2250281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Apache OpenOffice - Inicio | Facebook">
            <a:extLst>
              <a:ext uri="{FF2B5EF4-FFF2-40B4-BE49-F238E27FC236}">
                <a16:creationId xmlns:a16="http://schemas.microsoft.com/office/drawing/2014/main" id="{85369C35-E3BE-4489-B834-B3D747FF3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5345" r="17448" b="6420"/>
          <a:stretch/>
        </p:blipFill>
        <p:spPr bwMode="auto">
          <a:xfrm>
            <a:off x="4146889" y="2720181"/>
            <a:ext cx="2250281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G Suite (ahora WorkSpace): qué es, cómo funciona y para qué sirve">
            <a:extLst>
              <a:ext uri="{FF2B5EF4-FFF2-40B4-BE49-F238E27FC236}">
                <a16:creationId xmlns:a16="http://schemas.microsoft.com/office/drawing/2014/main" id="{060E248D-7CBC-4867-9D5E-71719D885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84" y="4432985"/>
            <a:ext cx="2250282" cy="1264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11B0E8B8-D172-41D6-BE61-7D5851D45CA7}"/>
              </a:ext>
            </a:extLst>
          </p:cNvPr>
          <p:cNvSpPr/>
          <p:nvPr/>
        </p:nvSpPr>
        <p:spPr>
          <a:xfrm>
            <a:off x="2316221" y="4297362"/>
            <a:ext cx="2532208" cy="14615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0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Interfața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Google Docs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(Documente)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2050" name="Picture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E53C35E-3A39-48CE-96CD-28089B214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53" b="13661"/>
          <a:stretch/>
        </p:blipFill>
        <p:spPr bwMode="auto">
          <a:xfrm>
            <a:off x="321161" y="1870028"/>
            <a:ext cx="8501677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44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3.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Exerciții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practice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48631A-A381-40E5-9E98-36EC40AA338E}"/>
              </a:ext>
            </a:extLst>
          </p:cNvPr>
          <p:cNvSpPr txBox="1"/>
          <p:nvPr/>
        </p:nvSpPr>
        <p:spPr>
          <a:xfrm>
            <a:off x="889745" y="2561547"/>
            <a:ext cx="56038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i="1" dirty="0"/>
              <a:t>Exercițiu:</a:t>
            </a:r>
            <a:r>
              <a:rPr lang="ro-RO" sz="3200" i="1" dirty="0"/>
              <a:t> </a:t>
            </a:r>
          </a:p>
          <a:p>
            <a:pPr algn="ctr"/>
            <a:endParaRPr lang="ro-RO" sz="3200" i="1" dirty="0"/>
          </a:p>
          <a:p>
            <a:pPr algn="ctr"/>
            <a:r>
              <a:rPr lang="ro-RO" sz="3200" i="1" dirty="0"/>
              <a:t>Creați-vă propriul CV, folosind un șablon.</a:t>
            </a:r>
          </a:p>
        </p:txBody>
      </p:sp>
    </p:spTree>
    <p:extLst>
      <p:ext uri="{BB962C8B-B14F-4D97-AF65-F5344CB8AC3E}">
        <p14:creationId xmlns:p14="http://schemas.microsoft.com/office/powerpoint/2010/main" val="65865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INY_FUNDO_LARANJA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8478" r="32595" b="5469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6" name="Picture 5" descr="JIMINY_FUNDO_VERDE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13155" r="37054" b="10530"/>
          <a:stretch/>
        </p:blipFill>
        <p:spPr>
          <a:xfrm>
            <a:off x="7010399" y="152400"/>
            <a:ext cx="1981201" cy="6527800"/>
          </a:xfrm>
          <a:prstGeom prst="rect">
            <a:avLst/>
          </a:prstGeom>
        </p:spPr>
      </p:pic>
      <p:pic>
        <p:nvPicPr>
          <p:cNvPr id="11" name="Picture 10" descr="EU flag-Erasmus+_vect_POS [CMYK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3202"/>
            <a:ext cx="1947333" cy="396997"/>
          </a:xfrm>
          <a:prstGeom prst="rect">
            <a:avLst/>
          </a:prstGeom>
        </p:spPr>
      </p:pic>
      <p:pic>
        <p:nvPicPr>
          <p:cNvPr id="16" name="Picture 15" descr="JIMINY_REDE.png"/>
          <p:cNvPicPr>
            <a:picLocks noChangeAspect="1"/>
          </p:cNvPicPr>
          <p:nvPr/>
        </p:nvPicPr>
        <p:blipFill rotWithShape="1"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8" r="2931"/>
          <a:stretch/>
        </p:blipFill>
        <p:spPr>
          <a:xfrm>
            <a:off x="0" y="-1435844"/>
            <a:ext cx="6397170" cy="6310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8533" y="6342709"/>
            <a:ext cx="380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600" dirty="0">
                <a:solidFill>
                  <a:schemeClr val="bg1">
                    <a:lumMod val="50000"/>
                  </a:schemeClr>
                </a:solidFill>
              </a:rPr>
              <a:t>Acest proiect (2019-1-RO01-KA204-063136) a fost finanțat cu sprijinul Comisiei Europene. Această publicație reflectă numai punctul de vedere al autorului, iar Comisia nu poate fi trasă la răspundere pentru orice utilizare a informațiilor conținute în aceasta</a:t>
            </a:r>
            <a:r>
              <a:rPr lang="en-GB" sz="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JIMINY_LOGO_NEGATIV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44" y="5185407"/>
            <a:ext cx="1891891" cy="152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3996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Interfața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Google Slides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(Prezentări)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98749" y="6310868"/>
            <a:ext cx="0" cy="369332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JIMINY_THE_CRICK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2980" y="579221"/>
            <a:ext cx="1360129" cy="658893"/>
          </a:xfrm>
          <a:prstGeom prst="rect">
            <a:avLst/>
          </a:prstGeom>
        </p:spPr>
      </p:pic>
      <p:pic>
        <p:nvPicPr>
          <p:cNvPr id="3074" name="Picture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B7C59CB0-85D2-493D-8E86-ACB1D3953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59" y="1449479"/>
            <a:ext cx="6850198" cy="384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89132"/>
      </p:ext>
    </p:extLst>
  </p:cSld>
  <p:clrMapOvr>
    <a:masterClrMapping/>
  </p:clrMapOvr>
</p:sld>
</file>

<file path=ppt/theme/theme1.xml><?xml version="1.0" encoding="utf-8"?>
<a:theme xmlns:a="http://schemas.openxmlformats.org/drawingml/2006/main" name="JIMINY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JIMINY_PPT_TEMPLATE</Template>
  <TotalTime>282</TotalTime>
  <Words>2045</Words>
  <Application>Microsoft Office PowerPoint</Application>
  <PresentationFormat>Expunere pe ecran (4:3)</PresentationFormat>
  <Paragraphs>148</Paragraphs>
  <Slides>38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38</vt:i4>
      </vt:variant>
    </vt:vector>
  </HeadingPairs>
  <TitlesOfParts>
    <vt:vector size="44" baseType="lpstr">
      <vt:lpstr>Arial</vt:lpstr>
      <vt:lpstr>Calibri</vt:lpstr>
      <vt:lpstr>Century Gothic</vt:lpstr>
      <vt:lpstr>Georgia</vt:lpstr>
      <vt:lpstr>Kinfolk Pro Rough</vt:lpstr>
      <vt:lpstr>JIMINY_PPT_TEMPLATE</vt:lpstr>
      <vt:lpstr>Modulul 2 CONȘTIENTIZARE DIGITALĂ</vt:lpstr>
      <vt:lpstr>Planul de formare</vt:lpstr>
      <vt:lpstr>Planul de formare</vt:lpstr>
      <vt:lpstr>Prezentare PowerPoint</vt:lpstr>
      <vt:lpstr>1.1. Office suites – suite de programe pentru munca de birou</vt:lpstr>
      <vt:lpstr>1.1. Office suites – suite de programe pentru munca de birou</vt:lpstr>
      <vt:lpstr>Interfața Google Docs (Documente)</vt:lpstr>
      <vt:lpstr>3. Exerciții practice</vt:lpstr>
      <vt:lpstr>Interfața Google Slides (Prezentări)</vt:lpstr>
      <vt:lpstr>Interfața Google Sheets (Foi de calcul)</vt:lpstr>
      <vt:lpstr>1.2. Platforme pentru videoconferințe</vt:lpstr>
      <vt:lpstr>1.3. Conținut multimedia</vt:lpstr>
      <vt:lpstr>Prezentare PowerPoint</vt:lpstr>
      <vt:lpstr>Prezentare PowerPoint</vt:lpstr>
      <vt:lpstr>Prezentare PowerPoint</vt:lpstr>
      <vt:lpstr>Prezentare PowerPoint</vt:lpstr>
      <vt:lpstr>3. Exerciții practice</vt:lpstr>
      <vt:lpstr>1.3. Conținut multimedia</vt:lpstr>
      <vt:lpstr>Prezentare PowerPoint</vt:lpstr>
      <vt:lpstr>Prezentare PowerPoint</vt:lpstr>
      <vt:lpstr>Prezentare PowerPoint</vt:lpstr>
      <vt:lpstr>Prezentare PowerPoint</vt:lpstr>
      <vt:lpstr>Prezentare PowerPoint</vt:lpstr>
      <vt:lpstr>2.1. Networking – crearea unor rețele de contacte </vt:lpstr>
      <vt:lpstr>2.2. „Networking 2.0”</vt:lpstr>
      <vt:lpstr>2.3. Folosirea rețelelor sociale ca antreprenor (în scop profesional)</vt:lpstr>
      <vt:lpstr>2.3. Folosirea rețelelor sociale ca antreprenor (în scop profesional)</vt:lpstr>
      <vt:lpstr>2.3. Folosirea rețelelor sociale ca antreprenor (în scop profesional)</vt:lpstr>
      <vt:lpstr>2.3. Folosirea rețelelor sociale ca antreprenor (în scop profesional)</vt:lpstr>
      <vt:lpstr>2.3. Folosirea rețelelor sociale ca antreprenor (în scop profesional)</vt:lpstr>
      <vt:lpstr>2.3. Folosirea rețelelor sociale ca antreprenor (în scop profesional)</vt:lpstr>
      <vt:lpstr>2.3. Folosirea rețelelor sociale ca antreprenor (în scop profesional)</vt:lpstr>
      <vt:lpstr>2.3. Folosirea rețelelor sociale ca antreprenor (în scop profesional)</vt:lpstr>
      <vt:lpstr>3. Exerciții practice</vt:lpstr>
      <vt:lpstr>Prezentare PowerPoint</vt:lpstr>
      <vt:lpstr>Prezentare PowerPoint</vt:lpstr>
      <vt:lpstr>   Lectură suplimentară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Nunes</dc:creator>
  <cp:lastModifiedBy>Magda Faraoanu</cp:lastModifiedBy>
  <cp:revision>58</cp:revision>
  <dcterms:created xsi:type="dcterms:W3CDTF">2019-11-21T09:42:05Z</dcterms:created>
  <dcterms:modified xsi:type="dcterms:W3CDTF">2021-07-06T04:46:07Z</dcterms:modified>
</cp:coreProperties>
</file>