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41"/>
      <p:bold r:id="rId42"/>
      <p:italic r:id="rId43"/>
      <p:boldItalic r:id="rId44"/>
    </p:embeddedFont>
    <p:embeddedFont>
      <p:font typeface="Georgia" panose="02040502050405020303" pitchFamily="18" charset="0"/>
      <p:regular r:id="rId45"/>
      <p:bold r:id="rId46"/>
      <p:italic r:id="rId47"/>
      <p:boldItalic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3" roundtripDataSignature="AMtx7mhABIWMkC4EQL4tXdF8Uc6+u34G2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8998C430-51E3-4C6D-8D9A-FE3EB81E337F}">
  <a:tblStyle styleId="{8998C430-51E3-4C6D-8D9A-FE3EB81E337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FF3E9"/>
          </a:solidFill>
        </a:fill>
      </a:tcStyle>
    </a:wholeTbl>
    <a:band1H>
      <a:tcTxStyle/>
      <a:tcStyle>
        <a:tcBdr/>
        <a:fill>
          <a:solidFill>
            <a:srgbClr val="DEE7D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EE7D0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3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3" d="100"/>
          <a:sy n="93" d="100"/>
        </p:scale>
        <p:origin x="-726" y="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709555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o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e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Objet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c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Dupl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4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4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4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4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4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.jp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6.jpg"/><Relationship Id="rId5" Type="http://schemas.openxmlformats.org/officeDocument/2006/relationships/image" Target="../media/image3.png"/><Relationship Id="rId10" Type="http://schemas.openxmlformats.org/officeDocument/2006/relationships/image" Target="../media/image15.jpg"/><Relationship Id="rId4" Type="http://schemas.openxmlformats.org/officeDocument/2006/relationships/image" Target="../media/image1.jp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.jpg"/><Relationship Id="rId9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.jp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.jp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.jpg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.jpg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.jpg"/><Relationship Id="rId9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.jp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.jpg"/><Relationship Id="rId9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.jpg"/><Relationship Id="rId9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.jpg"/><Relationship Id="rId9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.jpg"/><Relationship Id="rId9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.jpg"/><Relationship Id="rId9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23.jpg"/><Relationship Id="rId4" Type="http://schemas.openxmlformats.org/officeDocument/2006/relationships/image" Target="../media/image1.jpg"/><Relationship Id="rId9" Type="http://schemas.openxmlformats.org/officeDocument/2006/relationships/image" Target="../media/image22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6.png"/><Relationship Id="rId5" Type="http://schemas.openxmlformats.org/officeDocument/2006/relationships/image" Target="../media/image3.png"/><Relationship Id="rId10" Type="http://schemas.openxmlformats.org/officeDocument/2006/relationships/image" Target="../media/image25.jpg"/><Relationship Id="rId4" Type="http://schemas.openxmlformats.org/officeDocument/2006/relationships/image" Target="../media/image1.jpg"/><Relationship Id="rId9" Type="http://schemas.openxmlformats.org/officeDocument/2006/relationships/image" Target="../media/image24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.jpg"/><Relationship Id="rId9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.jpg"/><Relationship Id="rId9" Type="http://schemas.openxmlformats.org/officeDocument/2006/relationships/image" Target="../media/image28.jp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.jpg"/><Relationship Id="rId9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.jpg"/><Relationship Id="rId9" Type="http://schemas.openxmlformats.org/officeDocument/2006/relationships/image" Target="../media/image30.jp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.jpg"/><Relationship Id="rId9" Type="http://schemas.openxmlformats.org/officeDocument/2006/relationships/image" Target="../media/image31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www.zdnet.com/article/zoom-101-a-starter-guide-for-beginners-plus-advanced-tips-and-tricks-for-pros/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hyperlink" Target="https://business.tutsplus.com/tutorials/how-to-use-google-sheets-to-make-spreadsheet--cms-30942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hyperlink" Target="https://business.tutsplus.com/tutorials/getting-started-with-google-slides--cms-21359" TargetMode="External"/><Relationship Id="rId5" Type="http://schemas.openxmlformats.org/officeDocument/2006/relationships/image" Target="../media/image3.png"/><Relationship Id="rId15" Type="http://schemas.openxmlformats.org/officeDocument/2006/relationships/hyperlink" Target="https://www.blackmagicdesign.com/products/davinciresolve/training" TargetMode="External"/><Relationship Id="rId10" Type="http://schemas.openxmlformats.org/officeDocument/2006/relationships/hyperlink" Target="https://www.google.com/url?sa=t&amp;rct=j&amp;q=&amp;esrc=s&amp;source=web&amp;cd=&amp;ved=2ahUKEwj3n4Pf17PrAhVHxYUKHevoCJYQFjAPegQIBBAB&amp;url=https://blog.hubspot.com/marketing/google-docs&amp;usg=AOvVaw2PHw2zkRzq4tjYCqe6Bm3B" TargetMode="External"/><Relationship Id="rId4" Type="http://schemas.openxmlformats.org/officeDocument/2006/relationships/image" Target="../media/image1.jpg"/><Relationship Id="rId9" Type="http://schemas.openxmlformats.org/officeDocument/2006/relationships/hyperlink" Target="https://gsuite.google.es/intl/en/training/" TargetMode="External"/><Relationship Id="rId14" Type="http://schemas.openxmlformats.org/officeDocument/2006/relationships/hyperlink" Target="https://www.gimp.org/tutorials/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13" Type="http://schemas.openxmlformats.org/officeDocument/2006/relationships/image" Target="../media/image37.png"/><Relationship Id="rId3" Type="http://schemas.openxmlformats.org/officeDocument/2006/relationships/image" Target="../media/image2.jpg"/><Relationship Id="rId7" Type="http://schemas.openxmlformats.org/officeDocument/2006/relationships/image" Target="../media/image7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35.png"/><Relationship Id="rId5" Type="http://schemas.openxmlformats.org/officeDocument/2006/relationships/image" Target="../media/image3.png"/><Relationship Id="rId10" Type="http://schemas.openxmlformats.org/officeDocument/2006/relationships/image" Target="../media/image34.png"/><Relationship Id="rId4" Type="http://schemas.openxmlformats.org/officeDocument/2006/relationships/image" Target="../media/image1.jp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1.jp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1.jp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.jp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.jp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JIMINY_FUNDO_VERDE.jpg"/>
          <p:cNvPicPr preferRelativeResize="0"/>
          <p:nvPr/>
        </p:nvPicPr>
        <p:blipFill rotWithShape="1">
          <a:blip r:embed="rId3">
            <a:alphaModFix/>
          </a:blip>
          <a:srcRect l="8372" t="13155" r="37054" b="10529"/>
          <a:stretch/>
        </p:blipFill>
        <p:spPr>
          <a:xfrm>
            <a:off x="152400" y="106680"/>
            <a:ext cx="6705600" cy="6651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 descr="JIMINY_FUNDO_LARANJA.jpg"/>
          <p:cNvPicPr preferRelativeResize="0"/>
          <p:nvPr/>
        </p:nvPicPr>
        <p:blipFill rotWithShape="1">
          <a:blip r:embed="rId4">
            <a:alphaModFix/>
          </a:blip>
          <a:srcRect l="49218" t="8478" r="32595" b="5469"/>
          <a:stretch/>
        </p:blipFill>
        <p:spPr>
          <a:xfrm>
            <a:off x="7025890" y="106680"/>
            <a:ext cx="1981201" cy="6651928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>
            <a:spLocks noGrp="1"/>
          </p:cNvSpPr>
          <p:nvPr>
            <p:ph type="subTitle" idx="1"/>
          </p:nvPr>
        </p:nvSpPr>
        <p:spPr>
          <a:xfrm>
            <a:off x="7281242" y="731622"/>
            <a:ext cx="1412961" cy="3552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</a:pPr>
            <a:r>
              <a:rPr lang="en-US" sz="1600" b="1">
                <a:latin typeface="Century Gothic"/>
                <a:ea typeface="Century Gothic"/>
                <a:cs typeface="Century Gothic"/>
                <a:sym typeface="Century Gothic"/>
              </a:rPr>
              <a:t>2.2. Come creare Risorse e Contenuti Digitali? </a:t>
            </a: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</a:pP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</a:pPr>
            <a:r>
              <a:rPr lang="en-US" sz="1600" b="1">
                <a:latin typeface="Century Gothic"/>
                <a:ea typeface="Century Gothic"/>
                <a:cs typeface="Century Gothic"/>
                <a:sym typeface="Century Gothic"/>
              </a:rPr>
              <a:t>Come usare i Social Media</a:t>
            </a: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" name="Google Shape;87;p1"/>
          <p:cNvSpPr txBox="1">
            <a:spLocks noGrp="1"/>
          </p:cNvSpPr>
          <p:nvPr>
            <p:ph type="ctrTitle"/>
          </p:nvPr>
        </p:nvSpPr>
        <p:spPr>
          <a:xfrm>
            <a:off x="226447" y="306578"/>
            <a:ext cx="5961311" cy="224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entury Gothic"/>
              <a:buNone/>
            </a:pPr>
            <a:r>
              <a:rPr lang="en-US" b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Modulo 2</a:t>
            </a:r>
            <a:br>
              <a:rPr lang="en-US" b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b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CONSAPEVOLEZZA DIGITALE</a:t>
            </a:r>
            <a:endParaRPr/>
          </a:p>
        </p:txBody>
      </p:sp>
      <p:pic>
        <p:nvPicPr>
          <p:cNvPr id="88" name="Google Shape;88;p1" descr="EU flag-Erasmus+_vect_POS [CMYK]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2066" y="5748914"/>
            <a:ext cx="1706538" cy="347907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310737" y="6158510"/>
            <a:ext cx="34761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Questo</a:t>
            </a:r>
            <a:r>
              <a:rPr lang="en-US" sz="6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6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progetto</a:t>
            </a:r>
            <a:r>
              <a:rPr lang="en-US" sz="6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(2019-1-RO01-KA204-063136) è </a:t>
            </a:r>
            <a:r>
              <a:rPr lang="en-US" sz="6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stato</a:t>
            </a:r>
            <a:r>
              <a:rPr lang="en-US" sz="6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6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finanziato</a:t>
            </a:r>
            <a:r>
              <a:rPr lang="en-US" sz="6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sz="6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il</a:t>
            </a:r>
            <a:r>
              <a:rPr lang="en-US" sz="6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6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sostegno</a:t>
            </a:r>
            <a:r>
              <a:rPr lang="en-US" sz="6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6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della</a:t>
            </a:r>
            <a:r>
              <a:rPr lang="en-US" sz="6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6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Commissione</a:t>
            </a:r>
            <a:r>
              <a:rPr lang="en-US" sz="6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6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europea</a:t>
            </a:r>
            <a:r>
              <a:rPr lang="en-US" sz="6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6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L'autore</a:t>
            </a:r>
            <a:r>
              <a:rPr lang="en-US" sz="6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è </a:t>
            </a:r>
            <a:r>
              <a:rPr lang="en-US" sz="6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il</a:t>
            </a:r>
            <a:r>
              <a:rPr lang="en-US" sz="6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solo </a:t>
            </a:r>
            <a:r>
              <a:rPr lang="en-US" sz="6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responsabile</a:t>
            </a:r>
            <a:r>
              <a:rPr lang="en-US" sz="6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6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questo</a:t>
            </a:r>
            <a:r>
              <a:rPr lang="en-US" sz="6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6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documento</a:t>
            </a:r>
            <a:r>
              <a:rPr lang="en-US" sz="6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e la </a:t>
            </a:r>
            <a:r>
              <a:rPr lang="en-US" sz="6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Commissione</a:t>
            </a:r>
            <a:r>
              <a:rPr lang="en-US" sz="6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6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declina</a:t>
            </a:r>
            <a:r>
              <a:rPr lang="en-US" sz="6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6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ogni</a:t>
            </a:r>
            <a:r>
              <a:rPr lang="en-US" sz="6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6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responsabilità</a:t>
            </a:r>
            <a:r>
              <a:rPr lang="en-US" sz="6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6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sull'uso</a:t>
            </a:r>
            <a:r>
              <a:rPr lang="en-US" sz="6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6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che</a:t>
            </a:r>
            <a:r>
              <a:rPr lang="en-US" sz="6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6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potrà</a:t>
            </a:r>
            <a:r>
              <a:rPr lang="en-US" sz="6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6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essere</a:t>
            </a:r>
            <a:r>
              <a:rPr lang="en-US" sz="6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6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fatto</a:t>
            </a:r>
            <a:r>
              <a:rPr lang="en-US" sz="6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6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delle</a:t>
            </a:r>
            <a:r>
              <a:rPr lang="en-US" sz="6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6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informazioni</a:t>
            </a:r>
            <a:r>
              <a:rPr lang="en-US" sz="6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n-US" sz="6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esso</a:t>
            </a:r>
            <a:r>
              <a:rPr lang="en-US" sz="6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6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contenute</a:t>
            </a:r>
            <a:r>
              <a:rPr lang="en-US" sz="6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6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7013257" y="5626479"/>
            <a:ext cx="2006600" cy="1024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Percorso per accrescere le tue competenze di Intelligenza Emotiva, consapevolezza digitale e lifestyle imprenditoriale</a:t>
            </a:r>
            <a:endParaRPr sz="1150" b="0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1" name="Google Shape;91;p1" descr="JIMINY_LOGO_GREEN_CRICKET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54808" y="4284492"/>
            <a:ext cx="2788892" cy="224335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10" descr="JIMINY_FUNDO_LARANJA.jpg"/>
          <p:cNvPicPr preferRelativeResize="0"/>
          <p:nvPr/>
        </p:nvPicPr>
        <p:blipFill rotWithShape="1">
          <a:blip r:embed="rId3">
            <a:alphaModFix/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0" descr="JIMINY_FUNDO_VERDE.jpg"/>
          <p:cNvPicPr preferRelativeResize="0"/>
          <p:nvPr/>
        </p:nvPicPr>
        <p:blipFill rotWithShape="1">
          <a:blip r:embed="rId4">
            <a:alphaModFix/>
          </a:blip>
          <a:srcRect l="46822" t="13155" r="37054" b="1052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0" descr="EU flag-Erasmus+_vect_POS [CMYK]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6283202"/>
            <a:ext cx="1947333" cy="396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0" descr="JIMINY_REDE.png"/>
          <p:cNvPicPr preferRelativeResize="0"/>
          <p:nvPr/>
        </p:nvPicPr>
        <p:blipFill rotWithShape="1">
          <a:blip r:embed="rId6">
            <a:alphaModFix amt="55000"/>
          </a:blip>
          <a:srcRect l="27107" r="2931"/>
          <a:stretch/>
        </p:blipFill>
        <p:spPr>
          <a:xfrm>
            <a:off x="0" y="-1435844"/>
            <a:ext cx="6397170" cy="6310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0" descr="JIMINY_LOGO_NEGATIVO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79444" y="5185407"/>
            <a:ext cx="1891891" cy="1521813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22189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Century Gothic"/>
              <a:buNone/>
            </a:pPr>
            <a:r>
              <a:rPr lang="en-US" dirty="0" err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Interfaccia</a:t>
            </a:r>
            <a:r>
              <a:rPr lang="en-US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 Google </a:t>
            </a:r>
            <a:r>
              <a:rPr lang="en-US" dirty="0" smtClean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Sheets</a:t>
            </a:r>
            <a:endParaRPr dirty="0"/>
          </a:p>
        </p:txBody>
      </p:sp>
      <p:cxnSp>
        <p:nvCxnSpPr>
          <p:cNvPr id="220" name="Google Shape;220;p10"/>
          <p:cNvCxnSpPr/>
          <p:nvPr/>
        </p:nvCxnSpPr>
        <p:spPr>
          <a:xfrm>
            <a:off x="2698749" y="6310868"/>
            <a:ext cx="0" cy="369332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21" name="Google Shape;221;p10" descr="JIMINY_THE_CRICKET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5400000">
            <a:off x="6142980" y="579221"/>
            <a:ext cx="1360129" cy="658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0" descr="Captura de pantalla de un celular&#10;&#10;Descripción generada automáticament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52400" y="2103388"/>
            <a:ext cx="8750304" cy="256736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0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Questo progetto (2019-1-RO01-KA204-063136) è stato finanziato con il sostegno della Commissione europea. L'autore è il solo responsabile di questo documento e la Commissione declina ogni responsabilità sull'uso che potrà essere fatto delle informazioni in esso contenute.</a:t>
            </a:r>
            <a:endParaRPr sz="6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11" descr="JIMINY_FUNDO_LARANJA.jpg"/>
          <p:cNvPicPr preferRelativeResize="0"/>
          <p:nvPr/>
        </p:nvPicPr>
        <p:blipFill rotWithShape="1">
          <a:blip r:embed="rId3">
            <a:alphaModFix/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1" descr="JIMINY_FUNDO_VERDE.jpg"/>
          <p:cNvPicPr preferRelativeResize="0"/>
          <p:nvPr/>
        </p:nvPicPr>
        <p:blipFill rotWithShape="1">
          <a:blip r:embed="rId4">
            <a:alphaModFix/>
          </a:blip>
          <a:srcRect l="46822" t="13155" r="37054" b="1052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1" descr="EU flag-Erasmus+_vect_POS [CMYK]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6283202"/>
            <a:ext cx="1947333" cy="396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1" descr="JIMINY_REDE.png"/>
          <p:cNvPicPr preferRelativeResize="0"/>
          <p:nvPr/>
        </p:nvPicPr>
        <p:blipFill rotWithShape="1">
          <a:blip r:embed="rId6">
            <a:alphaModFix amt="55000"/>
          </a:blip>
          <a:srcRect l="27107" r="2931"/>
          <a:stretch/>
        </p:blipFill>
        <p:spPr>
          <a:xfrm>
            <a:off x="0" y="-1435844"/>
            <a:ext cx="6397170" cy="6310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1" descr="JIMINY_LOGO_NEGATIVO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79444" y="5185407"/>
            <a:ext cx="1891891" cy="1521813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593996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Century Gothic"/>
              <a:buNone/>
            </a:pPr>
            <a:r>
              <a:rPr lang="en-US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1.2. Piattaforme per teleconferenze</a:t>
            </a:r>
            <a:endParaRPr/>
          </a:p>
        </p:txBody>
      </p:sp>
      <p:cxnSp>
        <p:nvCxnSpPr>
          <p:cNvPr id="234" name="Google Shape;234;p11"/>
          <p:cNvCxnSpPr/>
          <p:nvPr/>
        </p:nvCxnSpPr>
        <p:spPr>
          <a:xfrm>
            <a:off x="2698749" y="6310868"/>
            <a:ext cx="0" cy="369332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35" name="Google Shape;235;p11" descr="JIMINY_THE_CRICKET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5400000">
            <a:off x="6142980" y="579221"/>
            <a:ext cx="1360129" cy="658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1" descr="Zoom Controles de seguridad de videoconferencia - Asuntos de Internet"/>
          <p:cNvPicPr preferRelativeResize="0"/>
          <p:nvPr/>
        </p:nvPicPr>
        <p:blipFill rotWithShape="1">
          <a:blip r:embed="rId9">
            <a:alphaModFix/>
          </a:blip>
          <a:srcRect l="23710" r="23710"/>
          <a:stretch/>
        </p:blipFill>
        <p:spPr>
          <a:xfrm>
            <a:off x="4212922" y="2112802"/>
            <a:ext cx="1538772" cy="1538772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37" name="Google Shape;237;p11" descr="El relanzamiento de Google Meet: ¿contrario a las leyes antimonopolio? »  Enrique Dans"/>
          <p:cNvPicPr preferRelativeResize="0"/>
          <p:nvPr/>
        </p:nvPicPr>
        <p:blipFill rotWithShape="1">
          <a:blip r:embed="rId10">
            <a:alphaModFix/>
          </a:blip>
          <a:srcRect l="11380" r="11379"/>
          <a:stretch/>
        </p:blipFill>
        <p:spPr>
          <a:xfrm>
            <a:off x="1287712" y="2112802"/>
            <a:ext cx="1538772" cy="1538772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38" name="Google Shape;238;p11" descr="Comprar Skype - Microsoft Store es-ES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724534" y="4104972"/>
            <a:ext cx="1538773" cy="1538773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39" name="Google Shape;239;p11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Questo progetto (2019-1-RO01-KA204-063136) è stato finanziato con il sostegno della Commissione europea. L'autore è il solo responsabile di questo documento e la Commissione declina ogni responsabilità sull'uso che potrà essere fatto delle informazioni in esso contenute.</a:t>
            </a:r>
            <a:endParaRPr sz="6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2" descr="JIMINY_FUNDO_LARANJA.jpg"/>
          <p:cNvPicPr preferRelativeResize="0"/>
          <p:nvPr/>
        </p:nvPicPr>
        <p:blipFill rotWithShape="1">
          <a:blip r:embed="rId3">
            <a:alphaModFix/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2" descr="JIMINY_FUNDO_VERDE.jpg"/>
          <p:cNvPicPr preferRelativeResize="0"/>
          <p:nvPr/>
        </p:nvPicPr>
        <p:blipFill rotWithShape="1">
          <a:blip r:embed="rId4">
            <a:alphaModFix/>
          </a:blip>
          <a:srcRect l="46822" t="13155" r="37054" b="1052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2" descr="EU flag-Erasmus+_vect_POS [CMYK]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6283202"/>
            <a:ext cx="1947333" cy="396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2" descr="JIMINY_REDE.png"/>
          <p:cNvPicPr preferRelativeResize="0"/>
          <p:nvPr/>
        </p:nvPicPr>
        <p:blipFill rotWithShape="1">
          <a:blip r:embed="rId6">
            <a:alphaModFix amt="55000"/>
          </a:blip>
          <a:srcRect l="27107" r="2931"/>
          <a:stretch/>
        </p:blipFill>
        <p:spPr>
          <a:xfrm>
            <a:off x="0" y="-1435844"/>
            <a:ext cx="6397170" cy="6310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2" descr="JIMINY_LOGO_NEGATIVO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79444" y="5185407"/>
            <a:ext cx="1891891" cy="1521813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593996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Century Gothic"/>
              <a:buNone/>
            </a:pPr>
            <a:r>
              <a:rPr lang="en-US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1.3. Contenuti Multimediali</a:t>
            </a:r>
            <a:endParaRPr/>
          </a:p>
        </p:txBody>
      </p:sp>
      <p:cxnSp>
        <p:nvCxnSpPr>
          <p:cNvPr id="250" name="Google Shape;250;p12"/>
          <p:cNvCxnSpPr/>
          <p:nvPr/>
        </p:nvCxnSpPr>
        <p:spPr>
          <a:xfrm>
            <a:off x="2698749" y="6310868"/>
            <a:ext cx="0" cy="369332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51" name="Google Shape;251;p12" descr="JIMINY_THE_CRICKET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5400000">
            <a:off x="6142980" y="579221"/>
            <a:ext cx="1360129" cy="658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2" descr="GIMP 2.10 llega repleto de novedades » MuyLinux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822936" y="2701322"/>
            <a:ext cx="2619375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2"/>
          <p:cNvSpPr txBox="1"/>
          <p:nvPr/>
        </p:nvSpPr>
        <p:spPr>
          <a:xfrm>
            <a:off x="3240978" y="2701322"/>
            <a:ext cx="157185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GIMP</a:t>
            </a:r>
            <a:endParaRPr/>
          </a:p>
        </p:txBody>
      </p:sp>
      <p:sp>
        <p:nvSpPr>
          <p:cNvPr id="254" name="Google Shape;254;p12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Questo progetto (2019-1-RO01-KA204-063136) è stato finanziato con il sostegno della Commissione europea. L'autore è il solo responsabile di questo documento e la Commissione declina ogni responsabilità sull'uso che potrà essere fatto delle informazioni in esso contenute.</a:t>
            </a:r>
            <a:endParaRPr sz="6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13" descr="JIMINY_FUNDO_LARANJA.jpg"/>
          <p:cNvPicPr preferRelativeResize="0"/>
          <p:nvPr/>
        </p:nvPicPr>
        <p:blipFill rotWithShape="1">
          <a:blip r:embed="rId3">
            <a:alphaModFix/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3" descr="JIMINY_FUNDO_VERDE.jpg"/>
          <p:cNvPicPr preferRelativeResize="0"/>
          <p:nvPr/>
        </p:nvPicPr>
        <p:blipFill rotWithShape="1">
          <a:blip r:embed="rId4">
            <a:alphaModFix/>
          </a:blip>
          <a:srcRect l="46822" t="13155" r="37054" b="1052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3" descr="EU flag-Erasmus+_vect_POS [CMYK]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6283202"/>
            <a:ext cx="1947333" cy="396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3" descr="JIMINY_REDE.png"/>
          <p:cNvPicPr preferRelativeResize="0"/>
          <p:nvPr/>
        </p:nvPicPr>
        <p:blipFill rotWithShape="1">
          <a:blip r:embed="rId6">
            <a:alphaModFix amt="55000"/>
          </a:blip>
          <a:srcRect l="27107" r="2931"/>
          <a:stretch/>
        </p:blipFill>
        <p:spPr>
          <a:xfrm>
            <a:off x="0" y="-1435844"/>
            <a:ext cx="6397170" cy="6310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3" descr="JIMINY_LOGO_NEGATIVO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79444" y="5185407"/>
            <a:ext cx="1891891" cy="15218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4" name="Google Shape;264;p13"/>
          <p:cNvCxnSpPr/>
          <p:nvPr/>
        </p:nvCxnSpPr>
        <p:spPr>
          <a:xfrm>
            <a:off x="2698749" y="6310868"/>
            <a:ext cx="0" cy="369332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65" name="Google Shape;265;p13" descr="JIMINY_THE_CRICKET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5400000">
            <a:off x="6142980" y="579221"/>
            <a:ext cx="1360129" cy="658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3" descr="Imagen que contiene electrónica, computadora, computer, monitor&#10;&#10;Descripción generada automáticament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00982" y="609600"/>
            <a:ext cx="8316634" cy="5128591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3"/>
          <p:cNvSpPr/>
          <p:nvPr/>
        </p:nvSpPr>
        <p:spPr>
          <a:xfrm>
            <a:off x="256918" y="577759"/>
            <a:ext cx="3042874" cy="2046171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3"/>
          <p:cNvSpPr/>
          <p:nvPr/>
        </p:nvSpPr>
        <p:spPr>
          <a:xfrm>
            <a:off x="256917" y="2421834"/>
            <a:ext cx="1730910" cy="2833521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3"/>
          <p:cNvSpPr/>
          <p:nvPr/>
        </p:nvSpPr>
        <p:spPr>
          <a:xfrm>
            <a:off x="7079444" y="544628"/>
            <a:ext cx="1782236" cy="369877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3"/>
          <p:cNvSpPr txBox="1"/>
          <p:nvPr/>
        </p:nvSpPr>
        <p:spPr>
          <a:xfrm>
            <a:off x="3396220" y="609600"/>
            <a:ext cx="51680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3"/>
          <p:cNvSpPr txBox="1"/>
          <p:nvPr/>
        </p:nvSpPr>
        <p:spPr>
          <a:xfrm>
            <a:off x="2127008" y="3411733"/>
            <a:ext cx="51680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3"/>
          <p:cNvSpPr txBox="1"/>
          <p:nvPr/>
        </p:nvSpPr>
        <p:spPr>
          <a:xfrm>
            <a:off x="6541523" y="609599"/>
            <a:ext cx="51680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3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Questo progetto (2019-1-RO01-KA204-063136) è stato finanziato con il sostegno della Commissione europea. L'autore è il solo responsabile di questo documento e la Commissione declina ogni responsabilità sull'uso che potrà essere fatto delle informazioni in esso contenute.</a:t>
            </a:r>
            <a:endParaRPr sz="6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14" descr="JIMINY_FUNDO_LARANJA.jpg"/>
          <p:cNvPicPr preferRelativeResize="0"/>
          <p:nvPr/>
        </p:nvPicPr>
        <p:blipFill rotWithShape="1">
          <a:blip r:embed="rId3">
            <a:alphaModFix/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4" descr="JIMINY_FUNDO_VERDE.jpg"/>
          <p:cNvPicPr preferRelativeResize="0"/>
          <p:nvPr/>
        </p:nvPicPr>
        <p:blipFill rotWithShape="1">
          <a:blip r:embed="rId4">
            <a:alphaModFix/>
          </a:blip>
          <a:srcRect l="46822" t="13155" r="37054" b="1052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4" descr="EU flag-Erasmus+_vect_POS [CMYK]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6283202"/>
            <a:ext cx="1947333" cy="396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14" descr="JIMINY_REDE.png"/>
          <p:cNvPicPr preferRelativeResize="0"/>
          <p:nvPr/>
        </p:nvPicPr>
        <p:blipFill rotWithShape="1">
          <a:blip r:embed="rId6">
            <a:alphaModFix amt="55000"/>
          </a:blip>
          <a:srcRect l="27107" r="2931"/>
          <a:stretch/>
        </p:blipFill>
        <p:spPr>
          <a:xfrm>
            <a:off x="0" y="-1435844"/>
            <a:ext cx="6397170" cy="6310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4" descr="JIMINY_LOGO_NEGATIVO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79444" y="5185407"/>
            <a:ext cx="1891891" cy="15218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3" name="Google Shape;283;p14"/>
          <p:cNvCxnSpPr/>
          <p:nvPr/>
        </p:nvCxnSpPr>
        <p:spPr>
          <a:xfrm>
            <a:off x="2698749" y="6310868"/>
            <a:ext cx="0" cy="369332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84" name="Google Shape;284;p14" descr="JIMINY_THE_CRICKET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5400000">
            <a:off x="6142980" y="579221"/>
            <a:ext cx="1360129" cy="658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4" descr="Imagen que contiene electrónica, computadora, computer, monitor&#10;&#10;Descripción generada automáticamente"/>
          <p:cNvPicPr preferRelativeResize="0"/>
          <p:nvPr/>
        </p:nvPicPr>
        <p:blipFill rotWithShape="1">
          <a:blip r:embed="rId9">
            <a:alphaModFix/>
          </a:blip>
          <a:srcRect r="66579" b="57077"/>
          <a:stretch/>
        </p:blipFill>
        <p:spPr>
          <a:xfrm>
            <a:off x="1508889" y="791010"/>
            <a:ext cx="6397155" cy="5066451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14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Questo progetto (2019-1-RO01-KA204-063136) è stato finanziato con il sostegno della Commissione europea. L'autore è il solo responsabile di questo documento e la Commissione declina ogni responsabilità sull'uso che potrà essere fatto delle informazioni in esso contenute.</a:t>
            </a:r>
            <a:endParaRPr sz="6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15" descr="JIMINY_FUNDO_LARANJA.jpg"/>
          <p:cNvPicPr preferRelativeResize="0"/>
          <p:nvPr/>
        </p:nvPicPr>
        <p:blipFill rotWithShape="1">
          <a:blip r:embed="rId3">
            <a:alphaModFix/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5" descr="JIMINY_FUNDO_VERDE.jpg"/>
          <p:cNvPicPr preferRelativeResize="0"/>
          <p:nvPr/>
        </p:nvPicPr>
        <p:blipFill rotWithShape="1">
          <a:blip r:embed="rId4">
            <a:alphaModFix/>
          </a:blip>
          <a:srcRect l="46822" t="13155" r="37054" b="1052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5" descr="EU flag-Erasmus+_vect_POS [CMYK]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6283202"/>
            <a:ext cx="1947333" cy="396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5" descr="JIMINY_REDE.png"/>
          <p:cNvPicPr preferRelativeResize="0"/>
          <p:nvPr/>
        </p:nvPicPr>
        <p:blipFill rotWithShape="1">
          <a:blip r:embed="rId6">
            <a:alphaModFix amt="55000"/>
          </a:blip>
          <a:srcRect l="27107" r="2931"/>
          <a:stretch/>
        </p:blipFill>
        <p:spPr>
          <a:xfrm>
            <a:off x="0" y="-1435844"/>
            <a:ext cx="6397170" cy="6310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5" descr="JIMINY_LOGO_NEGATIVO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79444" y="5185407"/>
            <a:ext cx="1891891" cy="15218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6" name="Google Shape;296;p15"/>
          <p:cNvCxnSpPr/>
          <p:nvPr/>
        </p:nvCxnSpPr>
        <p:spPr>
          <a:xfrm>
            <a:off x="2698749" y="6310868"/>
            <a:ext cx="0" cy="369332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97" name="Google Shape;297;p15" descr="JIMINY_THE_CRICKET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5400000">
            <a:off x="6142980" y="579221"/>
            <a:ext cx="1360129" cy="658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5" descr="Imagen que contiene electrónica, computadora, computer, monitor&#10;&#10;Descripción generada automáticamente"/>
          <p:cNvPicPr preferRelativeResize="0"/>
          <p:nvPr/>
        </p:nvPicPr>
        <p:blipFill rotWithShape="1">
          <a:blip r:embed="rId9">
            <a:alphaModFix/>
          </a:blip>
          <a:srcRect t="39276" r="82991"/>
          <a:stretch/>
        </p:blipFill>
        <p:spPr>
          <a:xfrm>
            <a:off x="3034146" y="228603"/>
            <a:ext cx="2607255" cy="5740045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5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Questo progetto (2019-1-RO01-KA204-063136) è stato finanziato con il sostegno della Commissione europea. L'autore è il solo responsabile di questo documento e la Commissione declina ogni responsabilità sull'uso che potrà essere fatto delle informazioni in esso contenute.</a:t>
            </a:r>
            <a:endParaRPr sz="6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16" descr="JIMINY_FUNDO_LARANJA.jpg"/>
          <p:cNvPicPr preferRelativeResize="0"/>
          <p:nvPr/>
        </p:nvPicPr>
        <p:blipFill rotWithShape="1">
          <a:blip r:embed="rId3">
            <a:alphaModFix/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6" descr="JIMINY_FUNDO_VERDE.jpg"/>
          <p:cNvPicPr preferRelativeResize="0"/>
          <p:nvPr/>
        </p:nvPicPr>
        <p:blipFill rotWithShape="1">
          <a:blip r:embed="rId4">
            <a:alphaModFix/>
          </a:blip>
          <a:srcRect l="46822" t="13155" r="37054" b="1052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6" descr="EU flag-Erasmus+_vect_POS [CMYK]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6283202"/>
            <a:ext cx="1947333" cy="396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16" descr="JIMINY_REDE.png"/>
          <p:cNvPicPr preferRelativeResize="0"/>
          <p:nvPr/>
        </p:nvPicPr>
        <p:blipFill rotWithShape="1">
          <a:blip r:embed="rId6">
            <a:alphaModFix amt="55000"/>
          </a:blip>
          <a:srcRect l="27107" r="2931"/>
          <a:stretch/>
        </p:blipFill>
        <p:spPr>
          <a:xfrm>
            <a:off x="0" y="-1435844"/>
            <a:ext cx="6397170" cy="6310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6" descr="JIMINY_LOGO_NEGATIVO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79444" y="5185407"/>
            <a:ext cx="1891891" cy="15218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9" name="Google Shape;309;p16"/>
          <p:cNvCxnSpPr/>
          <p:nvPr/>
        </p:nvCxnSpPr>
        <p:spPr>
          <a:xfrm>
            <a:off x="2698749" y="6310868"/>
            <a:ext cx="0" cy="369332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10" name="Google Shape;310;p16" descr="JIMINY_THE_CRICKET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5400000">
            <a:off x="6142980" y="579221"/>
            <a:ext cx="1360129" cy="658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16" descr="Imagen que contiene electrónica, computadora, computer, monitor&#10;&#10;Descripción generada automáticamente"/>
          <p:cNvPicPr preferRelativeResize="0"/>
          <p:nvPr/>
        </p:nvPicPr>
        <p:blipFill rotWithShape="1">
          <a:blip r:embed="rId9">
            <a:alphaModFix/>
          </a:blip>
          <a:srcRect l="80980" r="-329" b="35046"/>
          <a:stretch/>
        </p:blipFill>
        <p:spPr>
          <a:xfrm>
            <a:off x="2880490" y="228603"/>
            <a:ext cx="2804693" cy="5806131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16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Questo progetto (2019-1-RO01-KA204-063136) è stato finanziato con il sostegno della Commissione europea. L'autore è il solo responsabile di questo documento e la Commissione declina ogni responsabilità sull'uso che potrà essere fatto delle informazioni in esso contenute.</a:t>
            </a:r>
            <a:endParaRPr sz="6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17" descr="JIMINY_FUNDO_LARANJA.jpg"/>
          <p:cNvPicPr preferRelativeResize="0"/>
          <p:nvPr/>
        </p:nvPicPr>
        <p:blipFill rotWithShape="1">
          <a:blip r:embed="rId3">
            <a:alphaModFix/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7" descr="JIMINY_FUNDO_VERDE.jpg"/>
          <p:cNvPicPr preferRelativeResize="0"/>
          <p:nvPr/>
        </p:nvPicPr>
        <p:blipFill rotWithShape="1">
          <a:blip r:embed="rId4">
            <a:alphaModFix/>
          </a:blip>
          <a:srcRect l="46822" t="13155" r="37054" b="1052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7" descr="EU flag-Erasmus+_vect_POS [CMYK]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6283202"/>
            <a:ext cx="1947333" cy="396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17" descr="JIMINY_REDE.png"/>
          <p:cNvPicPr preferRelativeResize="0"/>
          <p:nvPr/>
        </p:nvPicPr>
        <p:blipFill rotWithShape="1">
          <a:blip r:embed="rId6">
            <a:alphaModFix amt="55000"/>
          </a:blip>
          <a:srcRect l="27107" r="2931"/>
          <a:stretch/>
        </p:blipFill>
        <p:spPr>
          <a:xfrm>
            <a:off x="0" y="-1435844"/>
            <a:ext cx="6397170" cy="6310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17" descr="JIMINY_LOGO_NEGATIVO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79444" y="5185407"/>
            <a:ext cx="1891891" cy="1521813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593996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Century Gothic"/>
              <a:buNone/>
            </a:pPr>
            <a:r>
              <a:rPr lang="en-US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Esercizi Pratici</a:t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23" name="Google Shape;323;p17"/>
          <p:cNvCxnSpPr/>
          <p:nvPr/>
        </p:nvCxnSpPr>
        <p:spPr>
          <a:xfrm>
            <a:off x="2698749" y="6310868"/>
            <a:ext cx="0" cy="369332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24" name="Google Shape;324;p17" descr="JIMINY_THE_CRICKET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5400000">
            <a:off x="6142980" y="579221"/>
            <a:ext cx="1360129" cy="658893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17"/>
          <p:cNvSpPr txBox="1"/>
          <p:nvPr/>
        </p:nvSpPr>
        <p:spPr>
          <a:xfrm>
            <a:off x="889745" y="2561547"/>
            <a:ext cx="56040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Esercizio:</a:t>
            </a:r>
            <a:r>
              <a:rPr lang="en-US" sz="3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Disegna il tuo logo</a:t>
            </a:r>
            <a:endParaRPr/>
          </a:p>
        </p:txBody>
      </p:sp>
      <p:sp>
        <p:nvSpPr>
          <p:cNvPr id="326" name="Google Shape;326;p17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Questo progetto (2019-1-RO01-KA204-063136) è stato finanziato con il sostegno della Commissione europea. L'autore è il solo responsabile di questo documento e la Commissione declina ogni responsabilità sull'uso che potrà essere fatto delle informazioni in esso contenute.</a:t>
            </a:r>
            <a:endParaRPr sz="6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18" descr="JIMINY_FUNDO_LARANJA.jpg"/>
          <p:cNvPicPr preferRelativeResize="0"/>
          <p:nvPr/>
        </p:nvPicPr>
        <p:blipFill rotWithShape="1">
          <a:blip r:embed="rId3">
            <a:alphaModFix/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18" descr="JIMINY_FUNDO_VERDE.jpg"/>
          <p:cNvPicPr preferRelativeResize="0"/>
          <p:nvPr/>
        </p:nvPicPr>
        <p:blipFill rotWithShape="1">
          <a:blip r:embed="rId4">
            <a:alphaModFix/>
          </a:blip>
          <a:srcRect l="46822" t="13155" r="37054" b="1052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18" descr="EU flag-Erasmus+_vect_POS [CMYK]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6283202"/>
            <a:ext cx="1947333" cy="396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18" descr="JIMINY_REDE.png"/>
          <p:cNvPicPr preferRelativeResize="0"/>
          <p:nvPr/>
        </p:nvPicPr>
        <p:blipFill rotWithShape="1">
          <a:blip r:embed="rId6">
            <a:alphaModFix amt="55000"/>
          </a:blip>
          <a:srcRect l="27107" r="2931"/>
          <a:stretch/>
        </p:blipFill>
        <p:spPr>
          <a:xfrm>
            <a:off x="0" y="-1435844"/>
            <a:ext cx="6397170" cy="6310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18" descr="JIMINY_LOGO_NEGATIVO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79444" y="5185407"/>
            <a:ext cx="1891891" cy="1521813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593996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Century Gothic"/>
              <a:buNone/>
            </a:pPr>
            <a:r>
              <a:rPr lang="en-US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1.3. Contenuti Multimediali</a:t>
            </a:r>
            <a:endParaRPr/>
          </a:p>
        </p:txBody>
      </p:sp>
      <p:cxnSp>
        <p:nvCxnSpPr>
          <p:cNvPr id="337" name="Google Shape;337;p18"/>
          <p:cNvCxnSpPr/>
          <p:nvPr/>
        </p:nvCxnSpPr>
        <p:spPr>
          <a:xfrm>
            <a:off x="2698749" y="6310868"/>
            <a:ext cx="0" cy="369332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38" name="Google Shape;338;p18" descr="JIMINY_THE_CRICKET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5400000">
            <a:off x="6142980" y="579221"/>
            <a:ext cx="1360129" cy="658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18" descr="DaVinci Resolve Studio – Videodepot"/>
          <p:cNvPicPr preferRelativeResize="0"/>
          <p:nvPr/>
        </p:nvPicPr>
        <p:blipFill rotWithShape="1">
          <a:blip r:embed="rId9">
            <a:alphaModFix/>
          </a:blip>
          <a:srcRect l="9014" t="8408" r="5387" b="15641"/>
          <a:stretch/>
        </p:blipFill>
        <p:spPr>
          <a:xfrm>
            <a:off x="3205766" y="2738092"/>
            <a:ext cx="1544093" cy="1534892"/>
          </a:xfrm>
          <a:prstGeom prst="ellipse">
            <a:avLst/>
          </a:prstGeom>
          <a:noFill/>
          <a:ln>
            <a:noFill/>
          </a:ln>
        </p:spPr>
      </p:pic>
      <p:sp>
        <p:nvSpPr>
          <p:cNvPr id="340" name="Google Shape;340;p18"/>
          <p:cNvSpPr txBox="1"/>
          <p:nvPr/>
        </p:nvSpPr>
        <p:spPr>
          <a:xfrm>
            <a:off x="2877902" y="2368760"/>
            <a:ext cx="219982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DaVinci Resolve v16</a:t>
            </a:r>
            <a:endParaRPr/>
          </a:p>
        </p:txBody>
      </p:sp>
      <p:sp>
        <p:nvSpPr>
          <p:cNvPr id="341" name="Google Shape;341;p18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Questo progetto (2019-1-RO01-KA204-063136) è stato finanziato con il sostegno della Commissione europea. L'autore è il solo responsabile di questo documento e la Commissione declina ogni responsabilità sull'uso che potrà essere fatto delle informazioni in esso contenute.</a:t>
            </a:r>
            <a:endParaRPr sz="6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19" descr="JIMINY_FUNDO_LARANJA.jpg"/>
          <p:cNvPicPr preferRelativeResize="0"/>
          <p:nvPr/>
        </p:nvPicPr>
        <p:blipFill rotWithShape="1">
          <a:blip r:embed="rId3">
            <a:alphaModFix/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19" descr="JIMINY_FUNDO_VERDE.jpg"/>
          <p:cNvPicPr preferRelativeResize="0"/>
          <p:nvPr/>
        </p:nvPicPr>
        <p:blipFill rotWithShape="1">
          <a:blip r:embed="rId4">
            <a:alphaModFix/>
          </a:blip>
          <a:srcRect l="46822" t="13155" r="37054" b="1052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19" descr="EU flag-Erasmus+_vect_POS [CMYK]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6283202"/>
            <a:ext cx="1947333" cy="396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9" descr="JIMINY_REDE.png"/>
          <p:cNvPicPr preferRelativeResize="0"/>
          <p:nvPr/>
        </p:nvPicPr>
        <p:blipFill rotWithShape="1">
          <a:blip r:embed="rId6">
            <a:alphaModFix amt="55000"/>
          </a:blip>
          <a:srcRect l="27107" r="2931"/>
          <a:stretch/>
        </p:blipFill>
        <p:spPr>
          <a:xfrm>
            <a:off x="0" y="-1435844"/>
            <a:ext cx="6397170" cy="6310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19" descr="JIMINY_LOGO_NEGATIVO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79444" y="5185407"/>
            <a:ext cx="1891891" cy="15218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1" name="Google Shape;351;p19"/>
          <p:cNvCxnSpPr/>
          <p:nvPr/>
        </p:nvCxnSpPr>
        <p:spPr>
          <a:xfrm>
            <a:off x="2698749" y="6310868"/>
            <a:ext cx="0" cy="369332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52" name="Google Shape;352;p19" descr="JIMINY_THE_CRICKET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5400000">
            <a:off x="6142980" y="579221"/>
            <a:ext cx="1360129" cy="658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19" descr="Imagen que contiene monitor, interior, computadora, computer&#10;&#10;Descripción generada automáticament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43647" y="908667"/>
            <a:ext cx="8431304" cy="4581594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19"/>
          <p:cNvSpPr/>
          <p:nvPr/>
        </p:nvSpPr>
        <p:spPr>
          <a:xfrm>
            <a:off x="293927" y="862403"/>
            <a:ext cx="4577211" cy="2168334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19"/>
          <p:cNvSpPr/>
          <p:nvPr/>
        </p:nvSpPr>
        <p:spPr>
          <a:xfrm>
            <a:off x="309368" y="2688659"/>
            <a:ext cx="4475039" cy="2833521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9"/>
          <p:cNvSpPr/>
          <p:nvPr/>
        </p:nvSpPr>
        <p:spPr>
          <a:xfrm>
            <a:off x="4572000" y="837014"/>
            <a:ext cx="4289680" cy="2847089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9"/>
          <p:cNvSpPr txBox="1"/>
          <p:nvPr/>
        </p:nvSpPr>
        <p:spPr>
          <a:xfrm>
            <a:off x="732533" y="252240"/>
            <a:ext cx="51680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9"/>
          <p:cNvSpPr txBox="1"/>
          <p:nvPr/>
        </p:nvSpPr>
        <p:spPr>
          <a:xfrm>
            <a:off x="457200" y="5515649"/>
            <a:ext cx="51680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9"/>
          <p:cNvSpPr txBox="1"/>
          <p:nvPr/>
        </p:nvSpPr>
        <p:spPr>
          <a:xfrm>
            <a:off x="8000999" y="3699034"/>
            <a:ext cx="51680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9"/>
          <p:cNvSpPr/>
          <p:nvPr/>
        </p:nvSpPr>
        <p:spPr>
          <a:xfrm>
            <a:off x="3207026" y="5185407"/>
            <a:ext cx="2796209" cy="509481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9"/>
          <p:cNvSpPr txBox="1"/>
          <p:nvPr/>
        </p:nvSpPr>
        <p:spPr>
          <a:xfrm>
            <a:off x="6062500" y="5640057"/>
            <a:ext cx="41081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19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Questo progetto (2019-1-RO01-KA204-063136) è stato finanziato con il sostegno della Commissione europea. L'autore è il solo responsabile di questo documento e la Commissione declina ogni responsabilità sull'uso che potrà essere fatto delle informazioni in esso contenute.</a:t>
            </a:r>
            <a:endParaRPr sz="6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 descr="JIMINY_FUNDO_LARANJA.jpg"/>
          <p:cNvPicPr preferRelativeResize="0"/>
          <p:nvPr/>
        </p:nvPicPr>
        <p:blipFill rotWithShape="1">
          <a:blip r:embed="rId3">
            <a:alphaModFix/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 descr="JIMINY_FUNDO_VERDE.jpg"/>
          <p:cNvPicPr preferRelativeResize="0"/>
          <p:nvPr/>
        </p:nvPicPr>
        <p:blipFill rotWithShape="1">
          <a:blip r:embed="rId4">
            <a:alphaModFix/>
          </a:blip>
          <a:srcRect l="46822" t="13155" r="37054" b="1052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 descr="EU flag-Erasmus+_vect_POS [CMYK]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6283202"/>
            <a:ext cx="1947333" cy="396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 descr="JIMINY_REDE.png"/>
          <p:cNvPicPr preferRelativeResize="0"/>
          <p:nvPr/>
        </p:nvPicPr>
        <p:blipFill rotWithShape="1">
          <a:blip r:embed="rId6">
            <a:alphaModFix amt="55000"/>
          </a:blip>
          <a:srcRect l="27107" r="2931"/>
          <a:stretch/>
        </p:blipFill>
        <p:spPr>
          <a:xfrm>
            <a:off x="0" y="-1435844"/>
            <a:ext cx="6397170" cy="631020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Questo progetto (2019-1-RO01-KA204-063136) è stato finanziato con il sostegno della Commissione europea. L'autore è il solo responsabile di questo documento e la Commissione declina ogni responsabilità sull'uso che potrà essere fatto delle informazioni in esso contenute.</a:t>
            </a:r>
            <a:endParaRPr sz="6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2" descr="JIMINY_LOGO_NEGATIVO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79444" y="5185407"/>
            <a:ext cx="1891891" cy="1521813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593996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Century Gothic"/>
              <a:buNone/>
            </a:pPr>
            <a:r>
              <a:rPr lang="en-US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Schema della formazione</a:t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03" name="Google Shape;103;p2"/>
          <p:cNvGraphicFramePr/>
          <p:nvPr>
            <p:extLst>
              <p:ext uri="{D42A27DB-BD31-4B8C-83A1-F6EECF244321}">
                <p14:modId xmlns:p14="http://schemas.microsoft.com/office/powerpoint/2010/main" val="1020615555"/>
              </p:ext>
            </p:extLst>
          </p:nvPr>
        </p:nvGraphicFramePr>
        <p:xfrm>
          <a:off x="457199" y="2310006"/>
          <a:ext cx="5939950" cy="2865190"/>
        </p:xfrm>
        <a:graphic>
          <a:graphicData uri="http://schemas.openxmlformats.org/drawingml/2006/table">
            <a:tbl>
              <a:tblPr firstRow="1" bandRow="1">
                <a:noFill/>
                <a:tableStyleId>{8998C430-51E3-4C6D-8D9A-FE3EB81E337F}</a:tableStyleId>
              </a:tblPr>
              <a:tblGrid>
                <a:gridCol w="2969975"/>
                <a:gridCol w="2969975"/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Tempo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779D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Attività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779D53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</a:rPr>
                        <a:t>45 </a:t>
                      </a:r>
                      <a:r>
                        <a:rPr lang="en-US" sz="1800" dirty="0" smtClean="0">
                          <a:solidFill>
                            <a:schemeClr val="dk1"/>
                          </a:solidFill>
                        </a:rPr>
                        <a:t>min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Introduzione al modulo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15 min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Test iniziale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 min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noProof="0" dirty="0" smtClean="0"/>
                        <a:t>Spiegazione Office </a:t>
                      </a:r>
                      <a:r>
                        <a:rPr lang="it-IT" sz="1800" noProof="0" dirty="0" err="1" smtClean="0"/>
                        <a:t>Suites</a:t>
                      </a:r>
                      <a:r>
                        <a:rPr lang="it-IT" sz="1800" noProof="0" dirty="0" smtClean="0"/>
                        <a:t> </a:t>
                      </a:r>
                      <a:endParaRPr lang="it-IT" noProof="0" dirty="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30 min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noProof="0" dirty="0" smtClean="0"/>
                        <a:t>Esercizi sulle Conference Call </a:t>
                      </a:r>
                      <a:endParaRPr lang="it-IT" noProof="0" dirty="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45 min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 Spiegazione dell'edizione multimediale</a:t>
                      </a:r>
                      <a:endParaRPr sz="18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30 min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/>
                        <a:t>Discussione in rete</a:t>
                      </a:r>
                      <a:endParaRPr sz="180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cxnSp>
        <p:nvCxnSpPr>
          <p:cNvPr id="104" name="Google Shape;104;p2"/>
          <p:cNvCxnSpPr/>
          <p:nvPr/>
        </p:nvCxnSpPr>
        <p:spPr>
          <a:xfrm>
            <a:off x="2698749" y="6310868"/>
            <a:ext cx="0" cy="369332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5" name="Google Shape;105;p2" descr="JIMINY_THE_CRICKET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5400000">
            <a:off x="6142980" y="579221"/>
            <a:ext cx="1360129" cy="6588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20" descr="JIMINY_FUNDO_LARANJA.jpg"/>
          <p:cNvPicPr preferRelativeResize="0"/>
          <p:nvPr/>
        </p:nvPicPr>
        <p:blipFill rotWithShape="1">
          <a:blip r:embed="rId3">
            <a:alphaModFix/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20" descr="JIMINY_FUNDO_VERDE.jpg"/>
          <p:cNvPicPr preferRelativeResize="0"/>
          <p:nvPr/>
        </p:nvPicPr>
        <p:blipFill rotWithShape="1">
          <a:blip r:embed="rId4">
            <a:alphaModFix/>
          </a:blip>
          <a:srcRect l="46822" t="13155" r="37054" b="1052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20" descr="EU flag-Erasmus+_vect_POS [CMYK]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6283202"/>
            <a:ext cx="1947333" cy="396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20" descr="JIMINY_REDE.png"/>
          <p:cNvPicPr preferRelativeResize="0"/>
          <p:nvPr/>
        </p:nvPicPr>
        <p:blipFill rotWithShape="1">
          <a:blip r:embed="rId6">
            <a:alphaModFix amt="55000"/>
          </a:blip>
          <a:srcRect l="27107" r="2931"/>
          <a:stretch/>
        </p:blipFill>
        <p:spPr>
          <a:xfrm>
            <a:off x="0" y="-1435844"/>
            <a:ext cx="6397170" cy="6310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20" descr="JIMINY_LOGO_NEGATIVO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79444" y="5185407"/>
            <a:ext cx="1891891" cy="15218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2" name="Google Shape;372;p20"/>
          <p:cNvCxnSpPr/>
          <p:nvPr/>
        </p:nvCxnSpPr>
        <p:spPr>
          <a:xfrm>
            <a:off x="2698749" y="6310868"/>
            <a:ext cx="0" cy="369332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73" name="Google Shape;373;p20" descr="JIMINY_THE_CRICKET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5400000">
            <a:off x="6142980" y="579221"/>
            <a:ext cx="1360129" cy="658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20" descr="Imagen que contiene monitor, interior, computadora, computer&#10;&#10;Descripción generada automáticamente"/>
          <p:cNvPicPr preferRelativeResize="0"/>
          <p:nvPr/>
        </p:nvPicPr>
        <p:blipFill rotWithShape="1">
          <a:blip r:embed="rId9">
            <a:alphaModFix/>
          </a:blip>
          <a:srcRect r="48871" b="44990"/>
          <a:stretch/>
        </p:blipFill>
        <p:spPr>
          <a:xfrm>
            <a:off x="258156" y="749641"/>
            <a:ext cx="8627687" cy="5044176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20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Questo progetto (2019-1-RO01-KA204-063136) è stato finanziato con il sostegno della Commissione europea. L'autore è il solo responsabile di questo documento e la Commissione declina ogni responsabilità sull'uso che potrà essere fatto delle informazioni in esso contenute.</a:t>
            </a:r>
            <a:endParaRPr sz="6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Google Shape;380;p21" descr="JIMINY_FUNDO_LARANJA.jpg"/>
          <p:cNvPicPr preferRelativeResize="0"/>
          <p:nvPr/>
        </p:nvPicPr>
        <p:blipFill rotWithShape="1">
          <a:blip r:embed="rId3">
            <a:alphaModFix/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21" descr="JIMINY_FUNDO_VERDE.jpg"/>
          <p:cNvPicPr preferRelativeResize="0"/>
          <p:nvPr/>
        </p:nvPicPr>
        <p:blipFill rotWithShape="1">
          <a:blip r:embed="rId4">
            <a:alphaModFix/>
          </a:blip>
          <a:srcRect l="46822" t="13155" r="37054" b="1052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21" descr="EU flag-Erasmus+_vect_POS [CMYK]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6283202"/>
            <a:ext cx="1947333" cy="396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21" descr="JIMINY_REDE.png"/>
          <p:cNvPicPr preferRelativeResize="0"/>
          <p:nvPr/>
        </p:nvPicPr>
        <p:blipFill rotWithShape="1">
          <a:blip r:embed="rId6">
            <a:alphaModFix amt="55000"/>
          </a:blip>
          <a:srcRect l="27107" r="2931"/>
          <a:stretch/>
        </p:blipFill>
        <p:spPr>
          <a:xfrm>
            <a:off x="0" y="-1435844"/>
            <a:ext cx="6397170" cy="6310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21" descr="JIMINY_LOGO_NEGATIVO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79444" y="5185407"/>
            <a:ext cx="1891891" cy="15218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5" name="Google Shape;385;p21"/>
          <p:cNvCxnSpPr/>
          <p:nvPr/>
        </p:nvCxnSpPr>
        <p:spPr>
          <a:xfrm>
            <a:off x="2698749" y="6310868"/>
            <a:ext cx="0" cy="369332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86" name="Google Shape;386;p21" descr="JIMINY_THE_CRICKET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5400000">
            <a:off x="6142980" y="579221"/>
            <a:ext cx="1360129" cy="658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21" descr="Imagen que contiene monitor, interior, computadora, computer&#10;&#10;Descripción generada automáticamente"/>
          <p:cNvPicPr preferRelativeResize="0"/>
          <p:nvPr/>
        </p:nvPicPr>
        <p:blipFill rotWithShape="1">
          <a:blip r:embed="rId9">
            <a:alphaModFix/>
          </a:blip>
          <a:srcRect t="44990" r="48871"/>
          <a:stretch/>
        </p:blipFill>
        <p:spPr>
          <a:xfrm>
            <a:off x="258156" y="749641"/>
            <a:ext cx="8627687" cy="5044176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21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Questo progetto (2019-1-RO01-KA204-063136) è stato finanziato con il sostegno della Commissione europea. L'autore è il solo responsabile di questo documento e la Commissione declina ogni responsabilità sull'uso che potrà essere fatto delle informazioni in esso contenute.</a:t>
            </a:r>
            <a:endParaRPr sz="6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22" descr="JIMINY_FUNDO_LARANJA.jpg"/>
          <p:cNvPicPr preferRelativeResize="0"/>
          <p:nvPr/>
        </p:nvPicPr>
        <p:blipFill rotWithShape="1">
          <a:blip r:embed="rId3">
            <a:alphaModFix/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22" descr="JIMINY_FUNDO_VERDE.jpg"/>
          <p:cNvPicPr preferRelativeResize="0"/>
          <p:nvPr/>
        </p:nvPicPr>
        <p:blipFill rotWithShape="1">
          <a:blip r:embed="rId4">
            <a:alphaModFix/>
          </a:blip>
          <a:srcRect l="46822" t="13155" r="37054" b="1052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22" descr="EU flag-Erasmus+_vect_POS [CMYK]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6283202"/>
            <a:ext cx="1947333" cy="396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22" descr="JIMINY_REDE.png"/>
          <p:cNvPicPr preferRelativeResize="0"/>
          <p:nvPr/>
        </p:nvPicPr>
        <p:blipFill rotWithShape="1">
          <a:blip r:embed="rId6">
            <a:alphaModFix amt="55000"/>
          </a:blip>
          <a:srcRect l="27107" r="2931"/>
          <a:stretch/>
        </p:blipFill>
        <p:spPr>
          <a:xfrm>
            <a:off x="0" y="-1435844"/>
            <a:ext cx="6397170" cy="6310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22" descr="JIMINY_LOGO_NEGATIVO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79444" y="5185407"/>
            <a:ext cx="1891891" cy="15218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8" name="Google Shape;398;p22"/>
          <p:cNvCxnSpPr/>
          <p:nvPr/>
        </p:nvCxnSpPr>
        <p:spPr>
          <a:xfrm>
            <a:off x="2698749" y="6310868"/>
            <a:ext cx="0" cy="369332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99" name="Google Shape;399;p22" descr="JIMINY_THE_CRICKET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5400000">
            <a:off x="6142980" y="579221"/>
            <a:ext cx="1360129" cy="658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22" descr="Imagen que contiene monitor, interior, computadora, computer&#10;&#10;Descripción generada automáticamente"/>
          <p:cNvPicPr preferRelativeResize="0"/>
          <p:nvPr/>
        </p:nvPicPr>
        <p:blipFill rotWithShape="1">
          <a:blip r:embed="rId9">
            <a:alphaModFix/>
          </a:blip>
          <a:srcRect l="48820" r="50" b="47908"/>
          <a:stretch/>
        </p:blipFill>
        <p:spPr>
          <a:xfrm>
            <a:off x="258158" y="749641"/>
            <a:ext cx="8627685" cy="4776516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22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Questo progetto (2019-1-RO01-KA204-063136) è stato finanziato con il sostegno della Commissione europea. L'autore è il solo responsabile di questo documento e la Commissione declina ogni responsabilità sull'uso che potrà essere fatto delle informazioni in esso contenute.</a:t>
            </a:r>
            <a:endParaRPr sz="6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23" descr="JIMINY_FUNDO_LARANJA.jpg"/>
          <p:cNvPicPr preferRelativeResize="0"/>
          <p:nvPr/>
        </p:nvPicPr>
        <p:blipFill rotWithShape="1">
          <a:blip r:embed="rId3">
            <a:alphaModFix/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23" descr="JIMINY_FUNDO_VERDE.jpg"/>
          <p:cNvPicPr preferRelativeResize="0"/>
          <p:nvPr/>
        </p:nvPicPr>
        <p:blipFill rotWithShape="1">
          <a:blip r:embed="rId4">
            <a:alphaModFix/>
          </a:blip>
          <a:srcRect l="46822" t="13155" r="37054" b="1052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23" descr="EU flag-Erasmus+_vect_POS [CMYK]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6283202"/>
            <a:ext cx="1947333" cy="396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23" descr="JIMINY_REDE.png"/>
          <p:cNvPicPr preferRelativeResize="0"/>
          <p:nvPr/>
        </p:nvPicPr>
        <p:blipFill rotWithShape="1">
          <a:blip r:embed="rId6">
            <a:alphaModFix amt="55000"/>
          </a:blip>
          <a:srcRect l="27107" r="2931"/>
          <a:stretch/>
        </p:blipFill>
        <p:spPr>
          <a:xfrm>
            <a:off x="0" y="-1435844"/>
            <a:ext cx="6397170" cy="6310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23" descr="JIMINY_LOGO_NEGATIVO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79444" y="5185407"/>
            <a:ext cx="1891891" cy="15218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1" name="Google Shape;411;p23"/>
          <p:cNvCxnSpPr/>
          <p:nvPr/>
        </p:nvCxnSpPr>
        <p:spPr>
          <a:xfrm>
            <a:off x="2698749" y="6310868"/>
            <a:ext cx="0" cy="369332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12" name="Google Shape;412;p23" descr="JIMINY_THE_CRICKET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5400000">
            <a:off x="6142980" y="579221"/>
            <a:ext cx="1360129" cy="658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23" descr="Imagen que contiene monitor, interior, computadora, computer&#10;&#10;Descripción generada automáticamente"/>
          <p:cNvPicPr preferRelativeResize="0"/>
          <p:nvPr/>
        </p:nvPicPr>
        <p:blipFill rotWithShape="1">
          <a:blip r:embed="rId9">
            <a:alphaModFix/>
          </a:blip>
          <a:srcRect l="34608" t="90512" r="33961" b="-7108"/>
          <a:stretch/>
        </p:blipFill>
        <p:spPr>
          <a:xfrm>
            <a:off x="492286" y="2523611"/>
            <a:ext cx="8159427" cy="2341241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23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Questo progetto (2019-1-RO01-KA204-063136) è stato finanziato con il sostegno della Commissione europea. L'autore è il solo responsabile di questo documento e la Commissione declina ogni responsabilità sull'uso che potrà essere fatto delle informazioni in esso contenute.</a:t>
            </a:r>
            <a:endParaRPr sz="6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Google Shape;419;p24" descr="JIMINY_FUNDO_LARANJA.jpg"/>
          <p:cNvPicPr preferRelativeResize="0"/>
          <p:nvPr/>
        </p:nvPicPr>
        <p:blipFill rotWithShape="1">
          <a:blip r:embed="rId3">
            <a:alphaModFix/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24" descr="JIMINY_FUNDO_VERDE.jpg"/>
          <p:cNvPicPr preferRelativeResize="0"/>
          <p:nvPr/>
        </p:nvPicPr>
        <p:blipFill rotWithShape="1">
          <a:blip r:embed="rId4">
            <a:alphaModFix/>
          </a:blip>
          <a:srcRect l="46822" t="13155" r="37054" b="1052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24" descr="EU flag-Erasmus+_vect_POS [CMYK]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6283202"/>
            <a:ext cx="1947333" cy="396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24" descr="JIMINY_REDE.png"/>
          <p:cNvPicPr preferRelativeResize="0"/>
          <p:nvPr/>
        </p:nvPicPr>
        <p:blipFill rotWithShape="1">
          <a:blip r:embed="rId6">
            <a:alphaModFix amt="55000"/>
          </a:blip>
          <a:srcRect l="27107" r="2931"/>
          <a:stretch/>
        </p:blipFill>
        <p:spPr>
          <a:xfrm>
            <a:off x="0" y="-1435844"/>
            <a:ext cx="6397170" cy="6310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24" descr="JIMINY_LOGO_NEGATIVO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79444" y="5185407"/>
            <a:ext cx="1891891" cy="1521813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593996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Century Gothic"/>
              <a:buNone/>
            </a:pPr>
            <a:r>
              <a:rPr lang="en-US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2.1. Networking</a:t>
            </a:r>
            <a:endParaRPr/>
          </a:p>
        </p:txBody>
      </p:sp>
      <p:cxnSp>
        <p:nvCxnSpPr>
          <p:cNvPr id="425" name="Google Shape;425;p24"/>
          <p:cNvCxnSpPr/>
          <p:nvPr/>
        </p:nvCxnSpPr>
        <p:spPr>
          <a:xfrm>
            <a:off x="2698749" y="6310868"/>
            <a:ext cx="0" cy="369332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26" name="Google Shape;426;p24" descr="JIMINY_THE_CRICKET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5400000">
            <a:off x="6142980" y="579221"/>
            <a:ext cx="1360129" cy="658893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24"/>
          <p:cNvSpPr txBox="1"/>
          <p:nvPr/>
        </p:nvSpPr>
        <p:spPr>
          <a:xfrm>
            <a:off x="901148" y="2281145"/>
            <a:ext cx="5155200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Descrivere l'importanza di avere una </a:t>
            </a:r>
            <a:r>
              <a:rPr lang="it-IT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strategia, </a:t>
            </a:r>
            <a:r>
              <a:rPr lang="it-IT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i suoi componenti: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it-IT" sz="20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it-IT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L’uso di parole </a:t>
            </a:r>
            <a:r>
              <a:rPr lang="it-IT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chiave (nel CV, nei profili dei social media...)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L’Elevator Pitch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Biglietti da visita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-IT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Aggiungere contatti dopo il networking</a:t>
            </a:r>
            <a:endParaRPr lang="it-IT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24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Questo progetto (2019-1-RO01-KA204-063136) è stato finanziato con il sostegno della Commissione europea. L'autore è il solo responsabile di questo documento e la Commissione declina ogni responsabilità sull'uso che potrà essere fatto delle informazioni in esso contenute.</a:t>
            </a:r>
            <a:endParaRPr sz="6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25" descr="JIMINY_FUNDO_LARANJA.jpg"/>
          <p:cNvPicPr preferRelativeResize="0"/>
          <p:nvPr/>
        </p:nvPicPr>
        <p:blipFill rotWithShape="1">
          <a:blip r:embed="rId3">
            <a:alphaModFix/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25" descr="JIMINY_FUNDO_VERDE.jpg"/>
          <p:cNvPicPr preferRelativeResize="0"/>
          <p:nvPr/>
        </p:nvPicPr>
        <p:blipFill rotWithShape="1">
          <a:blip r:embed="rId4">
            <a:alphaModFix/>
          </a:blip>
          <a:srcRect l="46822" t="13155" r="37054" b="1052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25" descr="EU flag-Erasmus+_vect_POS [CMYK]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6283202"/>
            <a:ext cx="1947333" cy="396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25" descr="JIMINY_REDE.png"/>
          <p:cNvPicPr preferRelativeResize="0"/>
          <p:nvPr/>
        </p:nvPicPr>
        <p:blipFill rotWithShape="1">
          <a:blip r:embed="rId6">
            <a:alphaModFix amt="55000"/>
          </a:blip>
          <a:srcRect l="27107" r="2931"/>
          <a:stretch/>
        </p:blipFill>
        <p:spPr>
          <a:xfrm>
            <a:off x="0" y="-1435844"/>
            <a:ext cx="6397170" cy="6310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25" descr="JIMINY_LOGO_NEGATIVO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79444" y="5185407"/>
            <a:ext cx="1891891" cy="1521813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593996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Century Gothic"/>
              <a:buNone/>
            </a:pPr>
            <a:r>
              <a:rPr lang="en-US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2.2. “Networking 2.0”</a:t>
            </a:r>
            <a:endParaRPr/>
          </a:p>
        </p:txBody>
      </p:sp>
      <p:cxnSp>
        <p:nvCxnSpPr>
          <p:cNvPr id="439" name="Google Shape;439;p25"/>
          <p:cNvCxnSpPr/>
          <p:nvPr/>
        </p:nvCxnSpPr>
        <p:spPr>
          <a:xfrm>
            <a:off x="2698749" y="6310868"/>
            <a:ext cx="0" cy="369332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40" name="Google Shape;440;p25" descr="JIMINY_THE_CRICKET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5400000">
            <a:off x="6142980" y="579221"/>
            <a:ext cx="1360129" cy="658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25" descr="LinkedIn Recruiter: Servicio de selección de personal - Jerónimo Pérez Paz"/>
          <p:cNvPicPr preferRelativeResize="0"/>
          <p:nvPr/>
        </p:nvPicPr>
        <p:blipFill rotWithShape="1">
          <a:blip r:embed="rId9">
            <a:alphaModFix/>
          </a:blip>
          <a:srcRect t="26128" b="33676"/>
          <a:stretch/>
        </p:blipFill>
        <p:spPr>
          <a:xfrm>
            <a:off x="2193696" y="2673571"/>
            <a:ext cx="2466975" cy="742729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25"/>
          <p:cNvSpPr txBox="1"/>
          <p:nvPr/>
        </p:nvSpPr>
        <p:spPr>
          <a:xfrm>
            <a:off x="940904" y="3677121"/>
            <a:ext cx="4810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-IT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È importante aggiornarlo, avere raccomandazioni e unirsi a gruppi interessanti</a:t>
            </a:r>
            <a:endParaRPr lang="it-IT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25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Questo progetto (2019-1-RO01-KA204-063136) è stato finanziato con il sostegno della Commissione europea. L'autore è il solo responsabile di questo documento e la Commissione declina ogni responsabilità sull'uso che potrà essere fatto delle informazioni in esso contenute.</a:t>
            </a:r>
            <a:endParaRPr sz="6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26" descr="JIMINY_FUNDO_LARANJA.jpg"/>
          <p:cNvPicPr preferRelativeResize="0"/>
          <p:nvPr/>
        </p:nvPicPr>
        <p:blipFill rotWithShape="1">
          <a:blip r:embed="rId3">
            <a:alphaModFix/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26" descr="JIMINY_FUNDO_VERDE.jpg"/>
          <p:cNvPicPr preferRelativeResize="0"/>
          <p:nvPr/>
        </p:nvPicPr>
        <p:blipFill rotWithShape="1">
          <a:blip r:embed="rId4">
            <a:alphaModFix/>
          </a:blip>
          <a:srcRect l="46822" t="13155" r="37054" b="1052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26" descr="EU flag-Erasmus+_vect_POS [CMYK]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6283202"/>
            <a:ext cx="1947333" cy="396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26" descr="JIMINY_REDE.png"/>
          <p:cNvPicPr preferRelativeResize="0"/>
          <p:nvPr/>
        </p:nvPicPr>
        <p:blipFill rotWithShape="1">
          <a:blip r:embed="rId6">
            <a:alphaModFix amt="55000"/>
          </a:blip>
          <a:srcRect l="27107" r="2931"/>
          <a:stretch/>
        </p:blipFill>
        <p:spPr>
          <a:xfrm>
            <a:off x="0" y="-1435844"/>
            <a:ext cx="6397170" cy="6310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26" descr="JIMINY_LOGO_NEGATIVO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79444" y="5185407"/>
            <a:ext cx="1891891" cy="1521813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26"/>
          <p:cNvSpPr txBox="1">
            <a:spLocks noGrp="1"/>
          </p:cNvSpPr>
          <p:nvPr>
            <p:ph type="title"/>
          </p:nvPr>
        </p:nvSpPr>
        <p:spPr>
          <a:xfrm>
            <a:off x="457200" y="274650"/>
            <a:ext cx="655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Century Gothic"/>
              <a:buNone/>
            </a:pPr>
            <a:r>
              <a:rPr lang="en-US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2.3. Uso dei social media come imprenditore</a:t>
            </a:r>
            <a:endParaRPr/>
          </a:p>
        </p:txBody>
      </p:sp>
      <p:cxnSp>
        <p:nvCxnSpPr>
          <p:cNvPr id="454" name="Google Shape;454;p26"/>
          <p:cNvCxnSpPr/>
          <p:nvPr/>
        </p:nvCxnSpPr>
        <p:spPr>
          <a:xfrm>
            <a:off x="2698749" y="6310868"/>
            <a:ext cx="0" cy="369332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55" name="Google Shape;455;p26" descr="JIMINY_THE_CRICKET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5400000">
            <a:off x="6142980" y="579221"/>
            <a:ext cx="1360129" cy="658893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26"/>
          <p:cNvSpPr txBox="1"/>
          <p:nvPr/>
        </p:nvSpPr>
        <p:spPr>
          <a:xfrm>
            <a:off x="639493" y="3180358"/>
            <a:ext cx="59874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L'importanza</a:t>
            </a:r>
            <a:r>
              <a:rPr lang="en-US" sz="2800" dirty="0">
                <a:solidFill>
                  <a:schemeClr val="dk1"/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 di </a:t>
            </a:r>
            <a:r>
              <a:rPr lang="en-US" sz="2800" dirty="0" err="1">
                <a:solidFill>
                  <a:schemeClr val="dk1"/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essere</a:t>
            </a:r>
            <a:r>
              <a:rPr lang="en-US" sz="2800" dirty="0">
                <a:solidFill>
                  <a:schemeClr val="dk1"/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presenti</a:t>
            </a:r>
            <a:r>
              <a:rPr lang="en-US" sz="2800" dirty="0">
                <a:solidFill>
                  <a:schemeClr val="dk1"/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 in </a:t>
            </a:r>
            <a:r>
              <a:rPr lang="en-US" sz="2800" dirty="0" err="1">
                <a:solidFill>
                  <a:schemeClr val="dk1"/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diversi</a:t>
            </a:r>
            <a:r>
              <a:rPr lang="en-US" sz="2800" dirty="0">
                <a:solidFill>
                  <a:schemeClr val="dk1"/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 social media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7" name="Google Shape;457;p26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Questo progetto (2019-1-RO01-KA204-063136) è stato finanziato con il sostegno della Commissione europea. L'autore è il solo responsabile di questo documento e la Commissione declina ogni responsabilità sull'uso che potrà essere fatto delle informazioni in esso contenute.</a:t>
            </a:r>
            <a:endParaRPr sz="6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Google Shape;462;p27" descr="JIMINY_FUNDO_LARANJA.jpg"/>
          <p:cNvPicPr preferRelativeResize="0"/>
          <p:nvPr/>
        </p:nvPicPr>
        <p:blipFill rotWithShape="1">
          <a:blip r:embed="rId3">
            <a:alphaModFix/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27" descr="JIMINY_FUNDO_VERDE.jpg"/>
          <p:cNvPicPr preferRelativeResize="0"/>
          <p:nvPr/>
        </p:nvPicPr>
        <p:blipFill rotWithShape="1">
          <a:blip r:embed="rId4">
            <a:alphaModFix/>
          </a:blip>
          <a:srcRect l="46822" t="13155" r="37054" b="1052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27" descr="EU flag-Erasmus+_vect_POS [CMYK]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6283202"/>
            <a:ext cx="1947333" cy="396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27" descr="JIMINY_REDE.png"/>
          <p:cNvPicPr preferRelativeResize="0"/>
          <p:nvPr/>
        </p:nvPicPr>
        <p:blipFill rotWithShape="1">
          <a:blip r:embed="rId6">
            <a:alphaModFix amt="55000"/>
          </a:blip>
          <a:srcRect l="27107" r="2931"/>
          <a:stretch/>
        </p:blipFill>
        <p:spPr>
          <a:xfrm>
            <a:off x="0" y="-1435844"/>
            <a:ext cx="6397170" cy="6310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27" descr="JIMINY_LOGO_NEGATIVO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79444" y="5185407"/>
            <a:ext cx="1891891" cy="1521813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27"/>
          <p:cNvSpPr txBox="1">
            <a:spLocks noGrp="1"/>
          </p:cNvSpPr>
          <p:nvPr>
            <p:ph type="title"/>
          </p:nvPr>
        </p:nvSpPr>
        <p:spPr>
          <a:xfrm>
            <a:off x="457200" y="274650"/>
            <a:ext cx="669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Century Gothic"/>
              <a:buNone/>
            </a:pPr>
            <a:r>
              <a:rPr lang="en-US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2.3. Uso dei social media come imprenditore</a:t>
            </a:r>
            <a:endParaRPr/>
          </a:p>
        </p:txBody>
      </p:sp>
      <p:cxnSp>
        <p:nvCxnSpPr>
          <p:cNvPr id="468" name="Google Shape;468;p27"/>
          <p:cNvCxnSpPr/>
          <p:nvPr/>
        </p:nvCxnSpPr>
        <p:spPr>
          <a:xfrm>
            <a:off x="2698749" y="6310868"/>
            <a:ext cx="0" cy="369332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69" name="Google Shape;469;p27" descr="JIMINY_THE_CRICKET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5400000">
            <a:off x="6142980" y="579221"/>
            <a:ext cx="1360129" cy="658893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27"/>
          <p:cNvSpPr txBox="1"/>
          <p:nvPr/>
        </p:nvSpPr>
        <p:spPr>
          <a:xfrm>
            <a:off x="793316" y="2026390"/>
            <a:ext cx="59874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 smtClean="0">
                <a:solidFill>
                  <a:schemeClr val="dk1"/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Suggerimenti per professionisti: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it-IT" sz="2400" dirty="0" smtClean="0">
                <a:solidFill>
                  <a:schemeClr val="dk1"/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Conosci il tuo pubblico</a:t>
            </a:r>
            <a:endParaRPr lang="it-IT" sz="2400" dirty="0">
              <a:solidFill>
                <a:schemeClr val="dk1"/>
              </a:solidFill>
              <a:latin typeface="Calibri" panose="020F0502020204030204" pitchFamily="34" charset="0"/>
              <a:ea typeface="Georgia"/>
              <a:cs typeface="Calibri" panose="020F0502020204030204" pitchFamily="34" charset="0"/>
              <a:sym typeface="Georgia"/>
            </a:endParaRPr>
          </a:p>
        </p:txBody>
      </p:sp>
      <p:pic>
        <p:nvPicPr>
          <p:cNvPr id="471" name="Google Shape;471;p27" descr="Fotos de stock gratuitas de abuela, abuelita, adentro"/>
          <p:cNvPicPr preferRelativeResize="0"/>
          <p:nvPr/>
        </p:nvPicPr>
        <p:blipFill rotWithShape="1">
          <a:blip r:embed="rId9">
            <a:alphaModFix/>
          </a:blip>
          <a:srcRect l="6853" t="2029" r="13600" b="8327"/>
          <a:stretch/>
        </p:blipFill>
        <p:spPr>
          <a:xfrm flipH="1">
            <a:off x="956105" y="3389351"/>
            <a:ext cx="2609155" cy="195829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72" name="Google Shape;472;p27" descr="Foto De Niña Sentada Junto A Un Perro Negro"/>
          <p:cNvPicPr preferRelativeResize="0"/>
          <p:nvPr/>
        </p:nvPicPr>
        <p:blipFill rotWithShape="1">
          <a:blip r:embed="rId10">
            <a:alphaModFix/>
          </a:blip>
          <a:srcRect l="33299" t="21119" r="2608" b="6653"/>
          <a:stretch/>
        </p:blipFill>
        <p:spPr>
          <a:xfrm>
            <a:off x="3565260" y="3389351"/>
            <a:ext cx="2609154" cy="195829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</p:pic>
      <p:cxnSp>
        <p:nvCxnSpPr>
          <p:cNvPr id="473" name="Google Shape;473;p27"/>
          <p:cNvCxnSpPr/>
          <p:nvPr/>
        </p:nvCxnSpPr>
        <p:spPr>
          <a:xfrm>
            <a:off x="3565260" y="3121806"/>
            <a:ext cx="0" cy="240706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474" name="Google Shape;474;p27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Questo progetto (2019-1-RO01-KA204-063136) è stato finanziato con il sostegno della Commissione europea. L'autore è il solo responsabile di questo documento e la Commissione declina ogni responsabilità sull'uso che potrà essere fatto delle informazioni in esso contenute.</a:t>
            </a:r>
            <a:endParaRPr sz="6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p28" descr="JIMINY_FUNDO_LARANJA.jpg"/>
          <p:cNvPicPr preferRelativeResize="0"/>
          <p:nvPr/>
        </p:nvPicPr>
        <p:blipFill rotWithShape="1">
          <a:blip r:embed="rId3">
            <a:alphaModFix/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28" descr="JIMINY_FUNDO_VERDE.jpg"/>
          <p:cNvPicPr preferRelativeResize="0"/>
          <p:nvPr/>
        </p:nvPicPr>
        <p:blipFill rotWithShape="1">
          <a:blip r:embed="rId4">
            <a:alphaModFix/>
          </a:blip>
          <a:srcRect l="46822" t="13155" r="37054" b="1052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28" descr="EU flag-Erasmus+_vect_POS [CMYK]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6283202"/>
            <a:ext cx="1947333" cy="396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28" descr="JIMINY_REDE.png"/>
          <p:cNvPicPr preferRelativeResize="0"/>
          <p:nvPr/>
        </p:nvPicPr>
        <p:blipFill rotWithShape="1">
          <a:blip r:embed="rId6">
            <a:alphaModFix amt="55000"/>
          </a:blip>
          <a:srcRect l="27107" r="2931"/>
          <a:stretch/>
        </p:blipFill>
        <p:spPr>
          <a:xfrm>
            <a:off x="0" y="-1435844"/>
            <a:ext cx="6397170" cy="6310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28" descr="JIMINY_LOGO_NEGATIVO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79444" y="5185407"/>
            <a:ext cx="1891891" cy="1521813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28"/>
          <p:cNvSpPr txBox="1">
            <a:spLocks noGrp="1"/>
          </p:cNvSpPr>
          <p:nvPr>
            <p:ph type="title"/>
          </p:nvPr>
        </p:nvSpPr>
        <p:spPr>
          <a:xfrm>
            <a:off x="457200" y="274650"/>
            <a:ext cx="655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Century Gothic"/>
              <a:buNone/>
            </a:pPr>
            <a:r>
              <a:rPr lang="en-US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2.3. Uso dei social media come imprenditore</a:t>
            </a:r>
            <a:endParaRPr/>
          </a:p>
        </p:txBody>
      </p:sp>
      <p:cxnSp>
        <p:nvCxnSpPr>
          <p:cNvPr id="485" name="Google Shape;485;p28"/>
          <p:cNvCxnSpPr/>
          <p:nvPr/>
        </p:nvCxnSpPr>
        <p:spPr>
          <a:xfrm>
            <a:off x="2698749" y="6310868"/>
            <a:ext cx="0" cy="369332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86" name="Google Shape;486;p28" descr="JIMINY_THE_CRICKET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5400000">
            <a:off x="6142980" y="579221"/>
            <a:ext cx="1360129" cy="658893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28"/>
          <p:cNvSpPr txBox="1"/>
          <p:nvPr/>
        </p:nvSpPr>
        <p:spPr>
          <a:xfrm>
            <a:off x="793316" y="2028474"/>
            <a:ext cx="59874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it-IT" sz="2400" dirty="0" smtClean="0">
                <a:solidFill>
                  <a:schemeClr val="dk1"/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Mostra un'immagine coerente</a:t>
            </a:r>
            <a:endParaRPr lang="it-IT" sz="2400" dirty="0">
              <a:solidFill>
                <a:schemeClr val="dk1"/>
              </a:solidFill>
              <a:latin typeface="Calibri" panose="020F0502020204030204" pitchFamily="34" charset="0"/>
              <a:ea typeface="Georgia"/>
              <a:cs typeface="Calibri" panose="020F0502020204030204" pitchFamily="34" charset="0"/>
              <a:sym typeface="Georgia"/>
            </a:endParaRPr>
          </a:p>
        </p:txBody>
      </p:sp>
      <p:pic>
        <p:nvPicPr>
          <p:cNvPr id="488" name="Google Shape;488;p28" descr="Hombre En Ropa Azul Dando Agua A Un Anciano"/>
          <p:cNvPicPr preferRelativeResize="0"/>
          <p:nvPr/>
        </p:nvPicPr>
        <p:blipFill rotWithShape="1">
          <a:blip r:embed="rId9">
            <a:alphaModFix/>
          </a:blip>
          <a:srcRect l="25918" t="13709" r="24081" b="36291"/>
          <a:stretch/>
        </p:blipFill>
        <p:spPr>
          <a:xfrm>
            <a:off x="793316" y="3299214"/>
            <a:ext cx="2381247" cy="1785938"/>
          </a:xfrm>
          <a:prstGeom prst="rect">
            <a:avLst/>
          </a:prstGeom>
          <a:noFill/>
          <a:ln w="9525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89" name="Google Shape;489;p28" descr="Foto De Dos Ancianos Ayudándose Mutuamente"/>
          <p:cNvPicPr preferRelativeResize="0"/>
          <p:nvPr/>
        </p:nvPicPr>
        <p:blipFill rotWithShape="1">
          <a:blip r:embed="rId10">
            <a:alphaModFix/>
          </a:blip>
          <a:srcRect l="6894" r="11400" b="7989"/>
          <a:stretch/>
        </p:blipFill>
        <p:spPr>
          <a:xfrm>
            <a:off x="5561375" y="3299214"/>
            <a:ext cx="2381247" cy="1785938"/>
          </a:xfrm>
          <a:prstGeom prst="rect">
            <a:avLst/>
          </a:prstGeom>
          <a:noFill/>
          <a:ln w="9525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</p:pic>
      <p:pic>
        <p:nvPicPr>
          <p:cNvPr id="490" name="Google Shape;490;p2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883332" y="3105738"/>
            <a:ext cx="3147134" cy="218187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sp>
        <p:nvSpPr>
          <p:cNvPr id="491" name="Google Shape;491;p28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Questo progetto (2019-1-RO01-KA204-063136) è stato finanziato con il sostegno della Commissione europea. L'autore è il solo responsabile di questo documento e la Commissione declina ogni responsabilità sull'uso che potrà essere fatto delle informazioni in esso contenute.</a:t>
            </a:r>
            <a:endParaRPr sz="6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Google Shape;496;p29" descr="JIMINY_FUNDO_LARANJA.jpg"/>
          <p:cNvPicPr preferRelativeResize="0"/>
          <p:nvPr/>
        </p:nvPicPr>
        <p:blipFill rotWithShape="1">
          <a:blip r:embed="rId3">
            <a:alphaModFix/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29" descr="JIMINY_FUNDO_VERDE.jpg"/>
          <p:cNvPicPr preferRelativeResize="0"/>
          <p:nvPr/>
        </p:nvPicPr>
        <p:blipFill rotWithShape="1">
          <a:blip r:embed="rId4">
            <a:alphaModFix/>
          </a:blip>
          <a:srcRect l="46822" t="13155" r="37054" b="1052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29" descr="EU flag-Erasmus+_vect_POS [CMYK]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6283202"/>
            <a:ext cx="1947333" cy="396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29" descr="JIMINY_REDE.png"/>
          <p:cNvPicPr preferRelativeResize="0"/>
          <p:nvPr/>
        </p:nvPicPr>
        <p:blipFill rotWithShape="1">
          <a:blip r:embed="rId6">
            <a:alphaModFix amt="55000"/>
          </a:blip>
          <a:srcRect l="27107" r="2931"/>
          <a:stretch/>
        </p:blipFill>
        <p:spPr>
          <a:xfrm>
            <a:off x="0" y="-1435844"/>
            <a:ext cx="6397170" cy="6310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29" descr="JIMINY_LOGO_NEGATIVO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79444" y="5185407"/>
            <a:ext cx="1891891" cy="1521813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29"/>
          <p:cNvSpPr txBox="1">
            <a:spLocks noGrp="1"/>
          </p:cNvSpPr>
          <p:nvPr>
            <p:ph type="title"/>
          </p:nvPr>
        </p:nvSpPr>
        <p:spPr>
          <a:xfrm>
            <a:off x="457200" y="274650"/>
            <a:ext cx="655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Century Gothic"/>
              <a:buNone/>
            </a:pPr>
            <a:r>
              <a:rPr lang="en-US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2.3. Uso dei social media come imprenditore</a:t>
            </a:r>
            <a:endParaRPr/>
          </a:p>
        </p:txBody>
      </p:sp>
      <p:cxnSp>
        <p:nvCxnSpPr>
          <p:cNvPr id="502" name="Google Shape;502;p29"/>
          <p:cNvCxnSpPr/>
          <p:nvPr/>
        </p:nvCxnSpPr>
        <p:spPr>
          <a:xfrm>
            <a:off x="2698749" y="6310868"/>
            <a:ext cx="0" cy="369332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03" name="Google Shape;503;p29" descr="JIMINY_THE_CRICKET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5400000">
            <a:off x="6142980" y="579221"/>
            <a:ext cx="1360129" cy="658893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29"/>
          <p:cNvSpPr txBox="1"/>
          <p:nvPr/>
        </p:nvSpPr>
        <p:spPr>
          <a:xfrm>
            <a:off x="793316" y="2028474"/>
            <a:ext cx="59874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it-IT" sz="2400" dirty="0" smtClean="0">
                <a:solidFill>
                  <a:schemeClr val="dk1"/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Usa tutti i social network</a:t>
            </a:r>
            <a:endParaRPr lang="it-IT" sz="2400" dirty="0">
              <a:solidFill>
                <a:schemeClr val="dk1"/>
              </a:solidFill>
              <a:latin typeface="Calibri" panose="020F0502020204030204" pitchFamily="34" charset="0"/>
              <a:ea typeface="Georgia"/>
              <a:cs typeface="Calibri" panose="020F0502020204030204" pitchFamily="34" charset="0"/>
              <a:sym typeface="Georgia"/>
            </a:endParaRPr>
          </a:p>
        </p:txBody>
      </p:sp>
      <p:pic>
        <p:nvPicPr>
          <p:cNvPr id="505" name="Google Shape;505;p29" descr="Social media logo collection Free Vector"/>
          <p:cNvPicPr preferRelativeResize="0"/>
          <p:nvPr/>
        </p:nvPicPr>
        <p:blipFill rotWithShape="1">
          <a:blip r:embed="rId9">
            <a:alphaModFix/>
          </a:blip>
          <a:srcRect l="5993" t="23885" r="50000" b="7660"/>
          <a:stretch/>
        </p:blipFill>
        <p:spPr>
          <a:xfrm>
            <a:off x="1860747" y="3128120"/>
            <a:ext cx="3269444" cy="2542905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29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Questo progetto (2019-1-RO01-KA204-063136) è stato finanziato con il sostegno della Commissione europea. L'autore è il solo responsabile di questo documento e la Commissione declina ogni responsabilità sull'uso che potrà essere fatto delle informazioni in esso contenute.</a:t>
            </a:r>
            <a:endParaRPr sz="6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3" descr="JIMINY_FUNDO_LARANJA.jpg"/>
          <p:cNvPicPr preferRelativeResize="0"/>
          <p:nvPr/>
        </p:nvPicPr>
        <p:blipFill rotWithShape="1">
          <a:blip r:embed="rId3">
            <a:alphaModFix/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 descr="JIMINY_FUNDO_VERDE.jpg"/>
          <p:cNvPicPr preferRelativeResize="0"/>
          <p:nvPr/>
        </p:nvPicPr>
        <p:blipFill rotWithShape="1">
          <a:blip r:embed="rId4">
            <a:alphaModFix/>
          </a:blip>
          <a:srcRect l="46822" t="13155" r="37054" b="1052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 descr="EU flag-Erasmus+_vect_POS [CMYK]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6283202"/>
            <a:ext cx="1947333" cy="396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 descr="JIMINY_REDE.png"/>
          <p:cNvPicPr preferRelativeResize="0"/>
          <p:nvPr/>
        </p:nvPicPr>
        <p:blipFill rotWithShape="1">
          <a:blip r:embed="rId6">
            <a:alphaModFix amt="55000"/>
          </a:blip>
          <a:srcRect l="27107" r="2931"/>
          <a:stretch/>
        </p:blipFill>
        <p:spPr>
          <a:xfrm>
            <a:off x="0" y="-1435844"/>
            <a:ext cx="6397170" cy="6310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 descr="JIMINY_LOGO_NEGATIVO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79444" y="5185407"/>
            <a:ext cx="1891891" cy="1521813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593996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Century Gothic"/>
              <a:buNone/>
            </a:pPr>
            <a:r>
              <a:rPr lang="en-US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Schema della formazione</a:t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16" name="Google Shape;116;p3"/>
          <p:cNvGraphicFramePr/>
          <p:nvPr>
            <p:extLst>
              <p:ext uri="{D42A27DB-BD31-4B8C-83A1-F6EECF244321}">
                <p14:modId xmlns:p14="http://schemas.microsoft.com/office/powerpoint/2010/main" val="1342972656"/>
              </p:ext>
            </p:extLst>
          </p:nvPr>
        </p:nvGraphicFramePr>
        <p:xfrm>
          <a:off x="457200" y="2303780"/>
          <a:ext cx="5939950" cy="2494340"/>
        </p:xfrm>
        <a:graphic>
          <a:graphicData uri="http://schemas.openxmlformats.org/drawingml/2006/table">
            <a:tbl>
              <a:tblPr firstRow="1" bandRow="1">
                <a:noFill/>
                <a:tableStyleId>{8998C430-51E3-4C6D-8D9A-FE3EB81E337F}</a:tableStyleId>
              </a:tblPr>
              <a:tblGrid>
                <a:gridCol w="2969975"/>
                <a:gridCol w="2969975"/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Tempo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779D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Attività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779D53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45 min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noProof="0" dirty="0" smtClean="0"/>
                        <a:t> Introduzione ai social media</a:t>
                      </a:r>
                      <a:endParaRPr lang="it-IT" sz="1800" noProof="0" dirty="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1h 30 min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noProof="0" dirty="0" smtClean="0"/>
                        <a:t>Esercizio di strategia dei social media</a:t>
                      </a:r>
                      <a:endParaRPr lang="it-IT" sz="1800" noProof="0" dirty="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 min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noProof="0" dirty="0" smtClean="0"/>
                        <a:t>Conclusione del </a:t>
                      </a:r>
                      <a:r>
                        <a:rPr lang="it-IT" sz="1800" noProof="0" dirty="0" err="1" smtClean="0"/>
                        <a:t>sottomodulo</a:t>
                      </a:r>
                      <a:endParaRPr lang="it-IT" sz="1800" noProof="0" dirty="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45 min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noProof="0" dirty="0" smtClean="0"/>
                        <a:t>Quiz</a:t>
                      </a:r>
                      <a:endParaRPr lang="it-IT" sz="1800" noProof="0" dirty="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45 min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noProof="0" dirty="0" smtClean="0"/>
                        <a:t>Valutazione finale</a:t>
                      </a:r>
                      <a:endParaRPr lang="it-IT" sz="1800" noProof="0" dirty="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cxnSp>
        <p:nvCxnSpPr>
          <p:cNvPr id="117" name="Google Shape;117;p3"/>
          <p:cNvCxnSpPr/>
          <p:nvPr/>
        </p:nvCxnSpPr>
        <p:spPr>
          <a:xfrm>
            <a:off x="2698749" y="6310868"/>
            <a:ext cx="0" cy="369332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8" name="Google Shape;118;p3" descr="JIMINY_THE_CRICKET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5400000">
            <a:off x="6142980" y="579221"/>
            <a:ext cx="1360129" cy="658893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3"/>
          <p:cNvSpPr txBox="1"/>
          <p:nvPr/>
        </p:nvSpPr>
        <p:spPr>
          <a:xfrm>
            <a:off x="457200" y="4875346"/>
            <a:ext cx="603639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TOTALE = 7h</a:t>
            </a:r>
            <a:endParaRPr/>
          </a:p>
        </p:txBody>
      </p:sp>
      <p:sp>
        <p:nvSpPr>
          <p:cNvPr id="120" name="Google Shape;120;p3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Questo progetto (2019-1-RO01-KA204-063136) è stato finanziato con il sostegno della Commissione europea. L'autore è il solo responsabile di questo documento e la Commissione declina ogni responsabilità sull'uso che potrà essere fatto delle informazioni in esso contenute.</a:t>
            </a:r>
            <a:endParaRPr sz="6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1" name="Google Shape;511;p30" descr="JIMINY_FUNDO_LARANJA.jpg"/>
          <p:cNvPicPr preferRelativeResize="0"/>
          <p:nvPr/>
        </p:nvPicPr>
        <p:blipFill rotWithShape="1">
          <a:blip r:embed="rId3">
            <a:alphaModFix/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30" descr="JIMINY_FUNDO_VERDE.jpg"/>
          <p:cNvPicPr preferRelativeResize="0"/>
          <p:nvPr/>
        </p:nvPicPr>
        <p:blipFill rotWithShape="1">
          <a:blip r:embed="rId4">
            <a:alphaModFix/>
          </a:blip>
          <a:srcRect l="46822" t="13155" r="37054" b="1052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30" descr="EU flag-Erasmus+_vect_POS [CMYK]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6283202"/>
            <a:ext cx="1947333" cy="396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30" descr="JIMINY_REDE.png"/>
          <p:cNvPicPr preferRelativeResize="0"/>
          <p:nvPr/>
        </p:nvPicPr>
        <p:blipFill rotWithShape="1">
          <a:blip r:embed="rId6">
            <a:alphaModFix amt="55000"/>
          </a:blip>
          <a:srcRect l="27107" r="2931"/>
          <a:stretch/>
        </p:blipFill>
        <p:spPr>
          <a:xfrm>
            <a:off x="0" y="-1435844"/>
            <a:ext cx="6397170" cy="6310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30" descr="JIMINY_LOGO_NEGATIVO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79444" y="5185407"/>
            <a:ext cx="1891891" cy="1521813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30"/>
          <p:cNvSpPr txBox="1">
            <a:spLocks noGrp="1"/>
          </p:cNvSpPr>
          <p:nvPr>
            <p:ph type="title"/>
          </p:nvPr>
        </p:nvSpPr>
        <p:spPr>
          <a:xfrm>
            <a:off x="457200" y="274650"/>
            <a:ext cx="655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Century Gothic"/>
              <a:buNone/>
            </a:pPr>
            <a:r>
              <a:rPr lang="en-US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2.3. Uso dei social media come imprenditore</a:t>
            </a:r>
            <a:endParaRPr/>
          </a:p>
        </p:txBody>
      </p:sp>
      <p:cxnSp>
        <p:nvCxnSpPr>
          <p:cNvPr id="517" name="Google Shape;517;p30"/>
          <p:cNvCxnSpPr/>
          <p:nvPr/>
        </p:nvCxnSpPr>
        <p:spPr>
          <a:xfrm>
            <a:off x="2698749" y="6310868"/>
            <a:ext cx="0" cy="369332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18" name="Google Shape;518;p30" descr="JIMINY_THE_CRICKET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5400000">
            <a:off x="6142980" y="579221"/>
            <a:ext cx="1360129" cy="658893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30"/>
          <p:cNvSpPr txBox="1"/>
          <p:nvPr/>
        </p:nvSpPr>
        <p:spPr>
          <a:xfrm>
            <a:off x="296366" y="1672587"/>
            <a:ext cx="59874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it-IT" sz="2400" dirty="0" smtClean="0">
                <a:solidFill>
                  <a:schemeClr val="dk1"/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Assumere diverse prospettive di narrazione</a:t>
            </a:r>
            <a:endParaRPr lang="it-IT" sz="2400" dirty="0">
              <a:solidFill>
                <a:schemeClr val="dk1"/>
              </a:solidFill>
              <a:latin typeface="Calibri" panose="020F0502020204030204" pitchFamily="34" charset="0"/>
              <a:ea typeface="Georgia"/>
              <a:cs typeface="Calibri" panose="020F0502020204030204" pitchFamily="34" charset="0"/>
              <a:sym typeface="Georgia"/>
            </a:endParaRPr>
          </a:p>
        </p:txBody>
      </p:sp>
      <p:pic>
        <p:nvPicPr>
          <p:cNvPr id="520" name="Google Shape;520;p30" descr="White blocks with different lighting and shadows, boxes in perspective. Premium Vector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630017" y="3128120"/>
            <a:ext cx="3978955" cy="2892052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30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Questo progetto (2019-1-RO01-KA204-063136) è stato finanziato con il sostegno della Commissione europea. L'autore è il solo responsabile di questo documento e la Commissione declina ogni responsabilità sull'uso che potrà essere fatto delle informazioni in esso contenute.</a:t>
            </a:r>
            <a:endParaRPr sz="6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" name="Google Shape;526;p31" descr="JIMINY_FUNDO_LARANJA.jpg"/>
          <p:cNvPicPr preferRelativeResize="0"/>
          <p:nvPr/>
        </p:nvPicPr>
        <p:blipFill rotWithShape="1">
          <a:blip r:embed="rId3">
            <a:alphaModFix/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31" descr="JIMINY_FUNDO_VERDE.jpg"/>
          <p:cNvPicPr preferRelativeResize="0"/>
          <p:nvPr/>
        </p:nvPicPr>
        <p:blipFill rotWithShape="1">
          <a:blip r:embed="rId4">
            <a:alphaModFix/>
          </a:blip>
          <a:srcRect l="46822" t="13155" r="37054" b="1052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31" descr="EU flag-Erasmus+_vect_POS [CMYK]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6283202"/>
            <a:ext cx="1947333" cy="396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31" descr="JIMINY_REDE.png"/>
          <p:cNvPicPr preferRelativeResize="0"/>
          <p:nvPr/>
        </p:nvPicPr>
        <p:blipFill rotWithShape="1">
          <a:blip r:embed="rId6">
            <a:alphaModFix amt="55000"/>
          </a:blip>
          <a:srcRect l="27107" r="2931"/>
          <a:stretch/>
        </p:blipFill>
        <p:spPr>
          <a:xfrm>
            <a:off x="0" y="-1435844"/>
            <a:ext cx="6397170" cy="6310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31" descr="JIMINY_LOGO_NEGATIVO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79444" y="5185407"/>
            <a:ext cx="1891891" cy="1521813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31"/>
          <p:cNvSpPr txBox="1">
            <a:spLocks noGrp="1"/>
          </p:cNvSpPr>
          <p:nvPr>
            <p:ph type="title"/>
          </p:nvPr>
        </p:nvSpPr>
        <p:spPr>
          <a:xfrm>
            <a:off x="170375" y="274650"/>
            <a:ext cx="6730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Century Gothic"/>
              <a:buNone/>
            </a:pPr>
            <a:r>
              <a:rPr lang="en-US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2.3. Uso dei social media come imprenditore</a:t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532" name="Google Shape;532;p31"/>
          <p:cNvCxnSpPr/>
          <p:nvPr/>
        </p:nvCxnSpPr>
        <p:spPr>
          <a:xfrm>
            <a:off x="2698749" y="6310868"/>
            <a:ext cx="0" cy="369332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33" name="Google Shape;533;p31" descr="JIMINY_THE_CRICKET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5400000">
            <a:off x="6142980" y="579221"/>
            <a:ext cx="1360129" cy="658893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31"/>
          <p:cNvSpPr txBox="1"/>
          <p:nvPr/>
        </p:nvSpPr>
        <p:spPr>
          <a:xfrm>
            <a:off x="793316" y="2028474"/>
            <a:ext cx="59874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it-IT" sz="2400" dirty="0" smtClean="0">
                <a:solidFill>
                  <a:schemeClr val="dk1"/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Curare la qualità del contenuto</a:t>
            </a:r>
            <a:endParaRPr lang="it-IT" sz="2400" dirty="0">
              <a:solidFill>
                <a:schemeClr val="dk1"/>
              </a:solidFill>
              <a:latin typeface="Calibri" panose="020F0502020204030204" pitchFamily="34" charset="0"/>
              <a:ea typeface="Georgia"/>
              <a:cs typeface="Calibri" panose="020F0502020204030204" pitchFamily="34" charset="0"/>
              <a:sym typeface="Georgia"/>
            </a:endParaRPr>
          </a:p>
        </p:txBody>
      </p:sp>
      <p:pic>
        <p:nvPicPr>
          <p:cNvPr id="535" name="Google Shape;535;p3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19581" y="3767830"/>
            <a:ext cx="5734850" cy="1247949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31"/>
          <p:cNvSpPr/>
          <p:nvPr/>
        </p:nvSpPr>
        <p:spPr>
          <a:xfrm>
            <a:off x="1590261" y="4555803"/>
            <a:ext cx="927652" cy="412836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31"/>
          <p:cNvSpPr/>
          <p:nvPr/>
        </p:nvSpPr>
        <p:spPr>
          <a:xfrm>
            <a:off x="2941195" y="4560322"/>
            <a:ext cx="927652" cy="412836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31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Questo progetto (2019-1-RO01-KA204-063136) è stato finanziato con il sostegno della Commissione europea. L'autore è il solo responsabile di questo documento e la Commissione declina ogni responsabilità sull'uso che potrà essere fatto delle informazioni in esso contenute.</a:t>
            </a:r>
            <a:endParaRPr sz="6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" name="Google Shape;543;p32" descr="JIMINY_FUNDO_LARANJA.jpg"/>
          <p:cNvPicPr preferRelativeResize="0"/>
          <p:nvPr/>
        </p:nvPicPr>
        <p:blipFill rotWithShape="1">
          <a:blip r:embed="rId3">
            <a:alphaModFix/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32" descr="JIMINY_FUNDO_VERDE.jpg"/>
          <p:cNvPicPr preferRelativeResize="0"/>
          <p:nvPr/>
        </p:nvPicPr>
        <p:blipFill rotWithShape="1">
          <a:blip r:embed="rId4">
            <a:alphaModFix/>
          </a:blip>
          <a:srcRect l="46822" t="13155" r="37054" b="1052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32" descr="EU flag-Erasmus+_vect_POS [CMYK]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6283202"/>
            <a:ext cx="1947333" cy="396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32" descr="JIMINY_REDE.png"/>
          <p:cNvPicPr preferRelativeResize="0"/>
          <p:nvPr/>
        </p:nvPicPr>
        <p:blipFill rotWithShape="1">
          <a:blip r:embed="rId6">
            <a:alphaModFix amt="55000"/>
          </a:blip>
          <a:srcRect l="27107" r="2931"/>
          <a:stretch/>
        </p:blipFill>
        <p:spPr>
          <a:xfrm>
            <a:off x="0" y="-1435844"/>
            <a:ext cx="6397170" cy="6310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32" descr="JIMINY_LOGO_NEGATIVO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79444" y="5185407"/>
            <a:ext cx="1891891" cy="1521813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p32"/>
          <p:cNvSpPr txBox="1">
            <a:spLocks noGrp="1"/>
          </p:cNvSpPr>
          <p:nvPr>
            <p:ph type="title"/>
          </p:nvPr>
        </p:nvSpPr>
        <p:spPr>
          <a:xfrm>
            <a:off x="457200" y="274650"/>
            <a:ext cx="6622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Century Gothic"/>
              <a:buNone/>
            </a:pPr>
            <a:r>
              <a:rPr lang="en-US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2.3. Uso dei social media come imprenditore</a:t>
            </a:r>
            <a:endParaRPr/>
          </a:p>
        </p:txBody>
      </p:sp>
      <p:cxnSp>
        <p:nvCxnSpPr>
          <p:cNvPr id="549" name="Google Shape;549;p32"/>
          <p:cNvCxnSpPr/>
          <p:nvPr/>
        </p:nvCxnSpPr>
        <p:spPr>
          <a:xfrm>
            <a:off x="2698749" y="6310868"/>
            <a:ext cx="0" cy="369332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50" name="Google Shape;550;p32" descr="JIMINY_THE_CRICKET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5400000">
            <a:off x="6142980" y="579221"/>
            <a:ext cx="1360129" cy="658893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32"/>
          <p:cNvSpPr txBox="1"/>
          <p:nvPr/>
        </p:nvSpPr>
        <p:spPr>
          <a:xfrm>
            <a:off x="793316" y="2028474"/>
            <a:ext cx="59874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it-IT" sz="2400" dirty="0" smtClean="0">
                <a:solidFill>
                  <a:schemeClr val="dk1"/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Pianificare la strategia</a:t>
            </a:r>
            <a:endParaRPr lang="it-IT" sz="2400" dirty="0">
              <a:solidFill>
                <a:schemeClr val="dk1"/>
              </a:solidFill>
              <a:latin typeface="Calibri" panose="020F0502020204030204" pitchFamily="34" charset="0"/>
              <a:ea typeface="Georgia"/>
              <a:cs typeface="Calibri" panose="020F0502020204030204" pitchFamily="34" charset="0"/>
              <a:sym typeface="Georgia"/>
            </a:endParaRPr>
          </a:p>
        </p:txBody>
      </p:sp>
      <p:pic>
        <p:nvPicPr>
          <p:cNvPr id="552" name="Google Shape;552;p32" descr="Social strategy concept illustration Free Vector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78726" y="2954488"/>
            <a:ext cx="4816560" cy="3208475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32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Questo progetto (2019-1-RO01-KA204-063136) è stato finanziato con il sostegno della Commissione europea. L'autore è il solo responsabile di questo documento e la Commissione declina ogni responsabilità sull'uso che potrà essere fatto delle informazioni in esso contenute.</a:t>
            </a:r>
            <a:endParaRPr sz="6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" name="Google Shape;558;p33" descr="JIMINY_FUNDO_LARANJA.jpg"/>
          <p:cNvPicPr preferRelativeResize="0"/>
          <p:nvPr/>
        </p:nvPicPr>
        <p:blipFill rotWithShape="1">
          <a:blip r:embed="rId3">
            <a:alphaModFix/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33" descr="JIMINY_FUNDO_VERDE.jpg"/>
          <p:cNvPicPr preferRelativeResize="0"/>
          <p:nvPr/>
        </p:nvPicPr>
        <p:blipFill rotWithShape="1">
          <a:blip r:embed="rId4">
            <a:alphaModFix/>
          </a:blip>
          <a:srcRect l="46822" t="13155" r="37054" b="1052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33" descr="EU flag-Erasmus+_vect_POS [CMYK]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6283202"/>
            <a:ext cx="1947333" cy="396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33" descr="JIMINY_REDE.png"/>
          <p:cNvPicPr preferRelativeResize="0"/>
          <p:nvPr/>
        </p:nvPicPr>
        <p:blipFill rotWithShape="1">
          <a:blip r:embed="rId6">
            <a:alphaModFix amt="55000"/>
          </a:blip>
          <a:srcRect l="27107" r="2931"/>
          <a:stretch/>
        </p:blipFill>
        <p:spPr>
          <a:xfrm>
            <a:off x="0" y="-1435844"/>
            <a:ext cx="6397170" cy="6310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33" descr="JIMINY_LOGO_NEGATIVO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79444" y="5185407"/>
            <a:ext cx="1891891" cy="1521813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33"/>
          <p:cNvSpPr txBox="1">
            <a:spLocks noGrp="1"/>
          </p:cNvSpPr>
          <p:nvPr>
            <p:ph type="title"/>
          </p:nvPr>
        </p:nvSpPr>
        <p:spPr>
          <a:xfrm>
            <a:off x="457200" y="274650"/>
            <a:ext cx="6553200" cy="15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Century Gothic"/>
              <a:buNone/>
            </a:pPr>
            <a:r>
              <a:rPr lang="en-US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2.3. Uso dei social media come imprenditore</a:t>
            </a:r>
            <a:endParaRPr/>
          </a:p>
        </p:txBody>
      </p:sp>
      <p:cxnSp>
        <p:nvCxnSpPr>
          <p:cNvPr id="564" name="Google Shape;564;p33"/>
          <p:cNvCxnSpPr/>
          <p:nvPr/>
        </p:nvCxnSpPr>
        <p:spPr>
          <a:xfrm>
            <a:off x="2698749" y="6310868"/>
            <a:ext cx="0" cy="369332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65" name="Google Shape;565;p33" descr="JIMINY_THE_CRICKET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5400000">
            <a:off x="6142980" y="579221"/>
            <a:ext cx="1360129" cy="658893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33"/>
          <p:cNvSpPr txBox="1"/>
          <p:nvPr/>
        </p:nvSpPr>
        <p:spPr>
          <a:xfrm>
            <a:off x="793316" y="2242900"/>
            <a:ext cx="59874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it-IT" sz="2400" dirty="0" smtClean="0">
                <a:solidFill>
                  <a:schemeClr val="dk1"/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Imparare dalle aziende di successo</a:t>
            </a: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67" name="Google Shape;567;p33" descr="Big data analysis isometric landing page, banner Free Vector"/>
          <p:cNvPicPr preferRelativeResize="0"/>
          <p:nvPr/>
        </p:nvPicPr>
        <p:blipFill rotWithShape="1">
          <a:blip r:embed="rId9">
            <a:alphaModFix/>
          </a:blip>
          <a:srcRect l="40825" t="20081" b="7490"/>
          <a:stretch/>
        </p:blipFill>
        <p:spPr>
          <a:xfrm>
            <a:off x="1777846" y="3318361"/>
            <a:ext cx="3528380" cy="26146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pic>
      <p:sp>
        <p:nvSpPr>
          <p:cNvPr id="568" name="Google Shape;568;p33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Questo progetto (2019-1-RO01-KA204-063136) è stato finanziato con il sostegno della Commissione europea. L'autore è il solo responsabile di questo documento e la Commissione declina ogni responsabilità sull'uso che potrà essere fatto delle informazioni in esso contenute.</a:t>
            </a:r>
            <a:endParaRPr sz="6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" name="Google Shape;573;p34" descr="JIMINY_FUNDO_LARANJA.jpg"/>
          <p:cNvPicPr preferRelativeResize="0"/>
          <p:nvPr/>
        </p:nvPicPr>
        <p:blipFill rotWithShape="1">
          <a:blip r:embed="rId3">
            <a:alphaModFix/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34" descr="JIMINY_FUNDO_VERDE.jpg"/>
          <p:cNvPicPr preferRelativeResize="0"/>
          <p:nvPr/>
        </p:nvPicPr>
        <p:blipFill rotWithShape="1">
          <a:blip r:embed="rId4">
            <a:alphaModFix/>
          </a:blip>
          <a:srcRect l="46822" t="13155" r="37054" b="1052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34" descr="EU flag-Erasmus+_vect_POS [CMYK]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6283202"/>
            <a:ext cx="1947333" cy="396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34" descr="JIMINY_REDE.png"/>
          <p:cNvPicPr preferRelativeResize="0"/>
          <p:nvPr/>
        </p:nvPicPr>
        <p:blipFill rotWithShape="1">
          <a:blip r:embed="rId6">
            <a:alphaModFix amt="55000"/>
          </a:blip>
          <a:srcRect l="27107" r="2931"/>
          <a:stretch/>
        </p:blipFill>
        <p:spPr>
          <a:xfrm>
            <a:off x="0" y="-1435844"/>
            <a:ext cx="6397170" cy="6310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34" descr="JIMINY_LOGO_NEGATIVO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79444" y="5185407"/>
            <a:ext cx="1891891" cy="1521813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593996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Century Gothic"/>
              <a:buNone/>
            </a:pPr>
            <a:r>
              <a:rPr lang="en-US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Esercizi Pratici</a:t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579" name="Google Shape;579;p34"/>
          <p:cNvCxnSpPr/>
          <p:nvPr/>
        </p:nvCxnSpPr>
        <p:spPr>
          <a:xfrm>
            <a:off x="2698749" y="6310868"/>
            <a:ext cx="0" cy="369332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80" name="Google Shape;580;p34" descr="JIMINY_THE_CRICKET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5400000">
            <a:off x="6142980" y="579221"/>
            <a:ext cx="1360129" cy="658893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34"/>
          <p:cNvSpPr txBox="1"/>
          <p:nvPr/>
        </p:nvSpPr>
        <p:spPr>
          <a:xfrm>
            <a:off x="889745" y="2561547"/>
            <a:ext cx="5604000" cy="20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Esercizio:</a:t>
            </a:r>
            <a:r>
              <a:rPr lang="en-US" sz="3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Sviluppare la propria strategia di social media</a:t>
            </a:r>
            <a:endParaRPr sz="3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34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Questo progetto (2019-1-RO01-KA204-063136) è stato finanziato con il sostegno della Commissione europea. L'autore è il solo responsabile di questo documento e la Commissione declina ogni responsabilità sull'uso che potrà essere fatto delle informazioni in esso contenute.</a:t>
            </a:r>
            <a:endParaRPr sz="6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7" name="Google Shape;587;p35" descr="JIMINY_FUNDO_LARANJA.jpg"/>
          <p:cNvPicPr preferRelativeResize="0"/>
          <p:nvPr/>
        </p:nvPicPr>
        <p:blipFill rotWithShape="1">
          <a:blip r:embed="rId3">
            <a:alphaModFix/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35" descr="JIMINY_FUNDO_VERDE.jpg"/>
          <p:cNvPicPr preferRelativeResize="0"/>
          <p:nvPr/>
        </p:nvPicPr>
        <p:blipFill rotWithShape="1">
          <a:blip r:embed="rId4">
            <a:alphaModFix/>
          </a:blip>
          <a:srcRect l="46822" t="13155" r="37054" b="1052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35" descr="EU flag-Erasmus+_vect_POS [CMYK]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6283202"/>
            <a:ext cx="1947333" cy="396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35" descr="JIMINY_REDE.png"/>
          <p:cNvPicPr preferRelativeResize="0"/>
          <p:nvPr/>
        </p:nvPicPr>
        <p:blipFill rotWithShape="1">
          <a:blip r:embed="rId6">
            <a:alphaModFix amt="55000"/>
          </a:blip>
          <a:srcRect l="27107" r="2931"/>
          <a:stretch/>
        </p:blipFill>
        <p:spPr>
          <a:xfrm>
            <a:off x="-278104" y="-1218247"/>
            <a:ext cx="6397170" cy="6310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35" descr="JIMINY_LOGO_NEGATIVO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79444" y="5185407"/>
            <a:ext cx="1891891" cy="15218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2" name="Google Shape;592;p35"/>
          <p:cNvCxnSpPr/>
          <p:nvPr/>
        </p:nvCxnSpPr>
        <p:spPr>
          <a:xfrm>
            <a:off x="2698749" y="6310868"/>
            <a:ext cx="0" cy="369332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93" name="Google Shape;593;p35" descr="JIMINY_THE_CRICKET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5400000">
            <a:off x="6142980" y="579221"/>
            <a:ext cx="1360129" cy="658893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Google Shape;594;p35"/>
          <p:cNvSpPr txBox="1"/>
          <p:nvPr/>
        </p:nvSpPr>
        <p:spPr>
          <a:xfrm>
            <a:off x="889745" y="2289036"/>
            <a:ext cx="560385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Test Finale</a:t>
            </a:r>
            <a:endParaRPr sz="1800" b="1" i="1">
              <a:solidFill>
                <a:srgbClr val="000000"/>
              </a:solidFill>
              <a:highlight>
                <a:srgbClr val="FFFF00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5" name="Google Shape;595;p35" descr="JIMINY_THE_CRICKET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44404" y="4874359"/>
            <a:ext cx="1360129" cy="658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35" descr="JIMINY_THE_CRICKET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1335662">
            <a:off x="4684820" y="3667049"/>
            <a:ext cx="1360129" cy="658893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35"/>
          <p:cNvSpPr/>
          <p:nvPr/>
        </p:nvSpPr>
        <p:spPr>
          <a:xfrm>
            <a:off x="2033471" y="3704488"/>
            <a:ext cx="2673995" cy="954157"/>
          </a:xfrm>
          <a:custGeom>
            <a:avLst/>
            <a:gdLst/>
            <a:ahLst/>
            <a:cxnLst/>
            <a:rect l="l" t="t" r="r" b="b"/>
            <a:pathLst>
              <a:path w="3048000" h="954157" extrusionOk="0">
                <a:moveTo>
                  <a:pt x="0" y="954157"/>
                </a:moveTo>
                <a:cubicBezTo>
                  <a:pt x="181112" y="800652"/>
                  <a:pt x="362225" y="647148"/>
                  <a:pt x="596347" y="516835"/>
                </a:cubicBezTo>
                <a:cubicBezTo>
                  <a:pt x="830469" y="386522"/>
                  <a:pt x="1124226" y="251791"/>
                  <a:pt x="1404730" y="172278"/>
                </a:cubicBezTo>
                <a:cubicBezTo>
                  <a:pt x="1685234" y="92765"/>
                  <a:pt x="2005496" y="68470"/>
                  <a:pt x="2279374" y="39757"/>
                </a:cubicBezTo>
                <a:cubicBezTo>
                  <a:pt x="2553252" y="11044"/>
                  <a:pt x="2800626" y="5522"/>
                  <a:pt x="3048000" y="0"/>
                </a:cubicBezTo>
              </a:path>
            </a:pathLst>
          </a:cu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35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Questo progetto (2019-1-RO01-KA204-063136) è stato finanziato con il sostegno della Commissione europea. L'autore è il solo responsabile di questo documento e la Commissione declina ogni responsabilità sull'uso che potrà essere fatto delle informazioni in esso contenute.</a:t>
            </a:r>
            <a:endParaRPr sz="6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3" name="Google Shape;603;p36" descr="JIMINY_FUNDO_LARANJA.jpg"/>
          <p:cNvPicPr preferRelativeResize="0"/>
          <p:nvPr/>
        </p:nvPicPr>
        <p:blipFill rotWithShape="1">
          <a:blip r:embed="rId3">
            <a:alphaModFix/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36" descr="JIMINY_FUNDO_VERDE.jpg"/>
          <p:cNvPicPr preferRelativeResize="0"/>
          <p:nvPr/>
        </p:nvPicPr>
        <p:blipFill rotWithShape="1">
          <a:blip r:embed="rId4">
            <a:alphaModFix/>
          </a:blip>
          <a:srcRect l="46822" t="13155" r="37054" b="1052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36" descr="EU flag-Erasmus+_vect_POS [CMYK]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6283202"/>
            <a:ext cx="1947333" cy="396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36" descr="JIMINY_REDE.png"/>
          <p:cNvPicPr preferRelativeResize="0"/>
          <p:nvPr/>
        </p:nvPicPr>
        <p:blipFill rotWithShape="1">
          <a:blip r:embed="rId6">
            <a:alphaModFix amt="55000"/>
          </a:blip>
          <a:srcRect l="27107" r="2931"/>
          <a:stretch/>
        </p:blipFill>
        <p:spPr>
          <a:xfrm>
            <a:off x="0" y="-1435844"/>
            <a:ext cx="6397170" cy="6310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36" descr="JIMINY_LOGO_NEGATIVO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79444" y="5185407"/>
            <a:ext cx="1891891" cy="15218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8" name="Google Shape;608;p36"/>
          <p:cNvCxnSpPr/>
          <p:nvPr/>
        </p:nvCxnSpPr>
        <p:spPr>
          <a:xfrm>
            <a:off x="2698749" y="6310868"/>
            <a:ext cx="0" cy="369332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09" name="Google Shape;609;p36" descr="JIMINY_THE_CRICKET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5400000">
            <a:off x="6142980" y="579221"/>
            <a:ext cx="1360129" cy="658893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36"/>
          <p:cNvSpPr txBox="1"/>
          <p:nvPr/>
        </p:nvSpPr>
        <p:spPr>
          <a:xfrm>
            <a:off x="889745" y="2289036"/>
            <a:ext cx="5603853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Raccolta dei feedback</a:t>
            </a:r>
            <a:endParaRPr sz="3600" b="1" i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1" name="Google Shape;611;p36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Questo progetto (2019-1-RO01-KA204-063136) è stato finanziato con il sostegno della Commissione europea. L'autore è il solo responsabile di questo documento e la Commissione declina ogni responsabilità sull'uso che potrà essere fatto delle informazioni in esso contenute.</a:t>
            </a:r>
            <a:endParaRPr sz="6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" name="Google Shape;616;p37" descr="JIMINY_FUNDO_LARANJA.jpg"/>
          <p:cNvPicPr preferRelativeResize="0"/>
          <p:nvPr/>
        </p:nvPicPr>
        <p:blipFill rotWithShape="1">
          <a:blip r:embed="rId3">
            <a:alphaModFix/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37" descr="JIMINY_FUNDO_VERDE.jpg"/>
          <p:cNvPicPr preferRelativeResize="0"/>
          <p:nvPr/>
        </p:nvPicPr>
        <p:blipFill rotWithShape="1">
          <a:blip r:embed="rId4">
            <a:alphaModFix/>
          </a:blip>
          <a:srcRect l="46822" t="13155" r="37054" b="1052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37" descr="EU flag-Erasmus+_vect_POS [CMYK]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6283202"/>
            <a:ext cx="1947333" cy="396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37" descr="JIMINY_REDE.png"/>
          <p:cNvPicPr preferRelativeResize="0"/>
          <p:nvPr/>
        </p:nvPicPr>
        <p:blipFill rotWithShape="1">
          <a:blip r:embed="rId6">
            <a:alphaModFix amt="55000"/>
          </a:blip>
          <a:srcRect l="27107" r="2931"/>
          <a:stretch/>
        </p:blipFill>
        <p:spPr>
          <a:xfrm>
            <a:off x="0" y="-1435844"/>
            <a:ext cx="6397170" cy="6310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37" descr="JIMINY_LOGO_NEGATIVO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79444" y="5185407"/>
            <a:ext cx="1891891" cy="1521813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593996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Century Gothic"/>
              <a:buNone/>
            </a:pPr>
            <a:r>
              <a:rPr lang="en-US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Ulteriori letture</a:t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622" name="Google Shape;622;p37"/>
          <p:cNvCxnSpPr/>
          <p:nvPr/>
        </p:nvCxnSpPr>
        <p:spPr>
          <a:xfrm>
            <a:off x="2698749" y="6310868"/>
            <a:ext cx="0" cy="369332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23" name="Google Shape;623;p37" descr="JIMINY_THE_CRICKET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5400000">
            <a:off x="6142980" y="579221"/>
            <a:ext cx="1360129" cy="658893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37"/>
          <p:cNvSpPr txBox="1"/>
          <p:nvPr/>
        </p:nvSpPr>
        <p:spPr>
          <a:xfrm>
            <a:off x="889745" y="2289036"/>
            <a:ext cx="5603853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sng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Google Suite learning Center</a:t>
            </a:r>
            <a:r>
              <a:rPr lang="en-US" sz="18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1800"/>
              <a:buFont typeface="Arial"/>
              <a:buChar char="•"/>
            </a:pPr>
            <a:r>
              <a:rPr lang="en-US" sz="1800" b="0" i="0" u="sng" strike="noStrike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10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The ultimate guide to Google Docs</a:t>
            </a:r>
            <a:r>
              <a:rPr lang="en-US" sz="18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1800"/>
              <a:buFont typeface="Arial"/>
              <a:buChar char="•"/>
            </a:pPr>
            <a:r>
              <a:rPr lang="en-US" sz="1800" b="0" i="0" u="sng" strike="noStrike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11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How to Use Google Slides in 2020 (Quick Start Guide).</a:t>
            </a:r>
            <a:r>
              <a:rPr lang="en-US" sz="18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1800"/>
              <a:buFont typeface="Arial"/>
              <a:buChar char="•"/>
            </a:pPr>
            <a:r>
              <a:rPr lang="en-US" sz="1800" b="0" i="0" u="sng" strike="noStrike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1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How to use Google Sheets to Make Your First Spreadsheet</a:t>
            </a:r>
            <a:r>
              <a:rPr lang="en-US" sz="18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 </a:t>
            </a:r>
            <a:endParaRPr/>
          </a:p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1800"/>
              <a:buFont typeface="Arial"/>
              <a:buChar char="•"/>
            </a:pPr>
            <a:r>
              <a:rPr lang="en-US" sz="1800" b="0" i="0" u="sng" strike="noStrike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1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The complete Zoom guide: From basic help to advanced tricks</a:t>
            </a:r>
            <a:r>
              <a:rPr lang="en-US" sz="18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1800"/>
              <a:buFont typeface="Arial"/>
              <a:buChar char="•"/>
            </a:pPr>
            <a:r>
              <a:rPr lang="en-US" sz="1800" b="0" i="0" u="sng" strike="noStrike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1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Official tutorials of GIMP</a:t>
            </a:r>
            <a:r>
              <a:rPr lang="en-US" sz="18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1800"/>
              <a:buFont typeface="Arial"/>
              <a:buChar char="•"/>
            </a:pPr>
            <a:r>
              <a:rPr lang="en-US" sz="1800" b="0" i="0" u="sng" strike="noStrike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1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DaVinci Resolve official training resources</a:t>
            </a:r>
            <a:r>
              <a:rPr lang="en-US" sz="18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25" name="Google Shape;625;p37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Questo progetto (2019-1-RO01-KA204-063136) è stato finanziato con il sostegno della Commissione europea. L'autore è il solo responsabile di questo documento e la Commissione declina ogni responsabilità sull'uso che potrà essere fatto delle informazioni in esso contenute.</a:t>
            </a:r>
            <a:endParaRPr sz="6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0" name="Google Shape;630;p38" descr="JIMINY_FUNDO_LARANJA.jpg"/>
          <p:cNvPicPr preferRelativeResize="0"/>
          <p:nvPr/>
        </p:nvPicPr>
        <p:blipFill rotWithShape="1">
          <a:blip r:embed="rId3">
            <a:alphaModFix/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38" descr="JIMINY_FUNDO_VERDE.jpg"/>
          <p:cNvPicPr preferRelativeResize="0"/>
          <p:nvPr/>
        </p:nvPicPr>
        <p:blipFill rotWithShape="1">
          <a:blip r:embed="rId4">
            <a:alphaModFix/>
          </a:blip>
          <a:srcRect l="46822" t="13155" r="37054" b="10529"/>
          <a:stretch/>
        </p:blipFill>
        <p:spPr>
          <a:xfrm>
            <a:off x="7010399" y="106679"/>
            <a:ext cx="1981201" cy="6605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38" descr="EU flag-Erasmus+_vect_POS [CMYK]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6283202"/>
            <a:ext cx="1947333" cy="396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38" descr="JIMINY_LOGO_NEGATIVO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79444" y="5185407"/>
            <a:ext cx="1891891" cy="15218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4" name="Google Shape;634;p38"/>
          <p:cNvCxnSpPr/>
          <p:nvPr/>
        </p:nvCxnSpPr>
        <p:spPr>
          <a:xfrm>
            <a:off x="2698749" y="6310868"/>
            <a:ext cx="0" cy="369332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35" name="Google Shape;635;p38" descr="JIMINY_THE_CRICKET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5400000">
            <a:off x="6142980" y="2958352"/>
            <a:ext cx="1360129" cy="6588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6" name="Google Shape;636;p38"/>
          <p:cNvGrpSpPr/>
          <p:nvPr/>
        </p:nvGrpSpPr>
        <p:grpSpPr>
          <a:xfrm>
            <a:off x="1684867" y="1346199"/>
            <a:ext cx="3650975" cy="1820334"/>
            <a:chOff x="1684867" y="1346199"/>
            <a:chExt cx="3650975" cy="1820334"/>
          </a:xfrm>
        </p:grpSpPr>
        <p:sp>
          <p:nvSpPr>
            <p:cNvPr id="637" name="Google Shape;637;p38"/>
            <p:cNvSpPr/>
            <p:nvPr/>
          </p:nvSpPr>
          <p:spPr>
            <a:xfrm>
              <a:off x="1684867" y="1346199"/>
              <a:ext cx="3251200" cy="1820334"/>
            </a:xfrm>
            <a:prstGeom prst="wedgeEllipseCallout">
              <a:avLst>
                <a:gd name="adj1" fmla="val 80194"/>
                <a:gd name="adj2" fmla="val 30407"/>
              </a:avLst>
            </a:prstGeom>
            <a:solidFill>
              <a:srgbClr val="E9AB27"/>
            </a:solidFill>
            <a:ln w="22225" cap="rnd" cmpd="sng">
              <a:solidFill>
                <a:srgbClr val="7F7F7F"/>
              </a:solidFill>
              <a:prstDash val="dash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38"/>
            <p:cNvSpPr txBox="1"/>
            <p:nvPr/>
          </p:nvSpPr>
          <p:spPr>
            <a:xfrm>
              <a:off x="1991509" y="1839510"/>
              <a:ext cx="3344333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Grazie</a:t>
              </a:r>
              <a:r>
                <a:rPr lang="en-US" sz="4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…</a:t>
              </a:r>
              <a:endParaRPr sz="4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9" name="Google Shape;639;p38"/>
          <p:cNvGrpSpPr/>
          <p:nvPr/>
        </p:nvGrpSpPr>
        <p:grpSpPr>
          <a:xfrm>
            <a:off x="384893" y="5323664"/>
            <a:ext cx="6108705" cy="788035"/>
            <a:chOff x="0" y="0"/>
            <a:chExt cx="7847584" cy="806450"/>
          </a:xfrm>
        </p:grpSpPr>
        <p:pic>
          <p:nvPicPr>
            <p:cNvPr id="640" name="Google Shape;640;p38" descr="ADES Logo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0" y="309945"/>
              <a:ext cx="749300" cy="406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1" name="Google Shape;641;p38" descr="CWEP_logo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936752" y="295720"/>
              <a:ext cx="1257300" cy="400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2" name="Google Shape;642;p38" descr="Mindshift_logo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2381504" y="0"/>
              <a:ext cx="590550" cy="806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3" name="Google Shape;643;p38" descr="LABC-logo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3159506" y="242666"/>
              <a:ext cx="927100" cy="431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4" name="Google Shape;644;p38" descr="CCSDE_Logo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4274058" y="247651"/>
              <a:ext cx="971550" cy="400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5" name="Google Shape;645;p38" descr="SYMPLEXIS_LOGO_TRANSPARENT_BACKGROUND (1)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5433060" y="169069"/>
              <a:ext cx="1028700" cy="51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6" name="Google Shape;646;p38" descr="Valencia INNOHUB logo"/>
            <p:cNvPicPr preferRelativeResize="0"/>
            <p:nvPr/>
          </p:nvPicPr>
          <p:blipFill rotWithShape="1">
            <a:blip r:embed="rId14">
              <a:alphaModFix/>
            </a:blip>
            <a:srcRect l="13397" t="28081" r="13477" b="27373"/>
            <a:stretch/>
          </p:blipFill>
          <p:spPr>
            <a:xfrm>
              <a:off x="6552184" y="141509"/>
              <a:ext cx="1295400" cy="5524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47" name="Google Shape;647;p38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Questo progetto (2019-1-RO01-KA204-063136) è stato finanziato con il sostegno della Commissione europea. L'autore è il solo responsabile di questo documento e la Commissione declina ogni responsabilità sull'uso che potrà essere fatto delle informazioni in esso contenute.</a:t>
            </a:r>
            <a:endParaRPr sz="6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4" descr="JIMINY_FUNDO_LARANJA.jpg"/>
          <p:cNvPicPr preferRelativeResize="0"/>
          <p:nvPr/>
        </p:nvPicPr>
        <p:blipFill rotWithShape="1">
          <a:blip r:embed="rId3">
            <a:alphaModFix/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4" descr="JIMINY_FUNDO_VERDE.jpg"/>
          <p:cNvPicPr preferRelativeResize="0"/>
          <p:nvPr/>
        </p:nvPicPr>
        <p:blipFill rotWithShape="1">
          <a:blip r:embed="rId4">
            <a:alphaModFix/>
          </a:blip>
          <a:srcRect l="46822" t="13155" r="37054" b="1052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4" descr="EU flag-Erasmus+_vect_POS [CMYK]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6283202"/>
            <a:ext cx="1947333" cy="396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 descr="JIMINY_REDE.png"/>
          <p:cNvPicPr preferRelativeResize="0"/>
          <p:nvPr/>
        </p:nvPicPr>
        <p:blipFill rotWithShape="1">
          <a:blip r:embed="rId6">
            <a:alphaModFix amt="55000"/>
          </a:blip>
          <a:srcRect l="27107" r="2931"/>
          <a:stretch/>
        </p:blipFill>
        <p:spPr>
          <a:xfrm>
            <a:off x="0" y="-1435844"/>
            <a:ext cx="6397170" cy="6310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4" descr="JIMINY_LOGO_NEGATIVO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79444" y="5185407"/>
            <a:ext cx="1891891" cy="15218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" name="Google Shape;130;p4"/>
          <p:cNvCxnSpPr/>
          <p:nvPr/>
        </p:nvCxnSpPr>
        <p:spPr>
          <a:xfrm>
            <a:off x="2698749" y="6310868"/>
            <a:ext cx="0" cy="369332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31" name="Google Shape;131;p4" descr="JIMINY_THE_CRICKET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5400000">
            <a:off x="6142980" y="579221"/>
            <a:ext cx="1360129" cy="658893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"/>
          <p:cNvSpPr txBox="1"/>
          <p:nvPr/>
        </p:nvSpPr>
        <p:spPr>
          <a:xfrm>
            <a:off x="889745" y="2289036"/>
            <a:ext cx="560385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Test Preliminare</a:t>
            </a:r>
            <a:endParaRPr sz="1800" b="1" i="1">
              <a:solidFill>
                <a:srgbClr val="000000"/>
              </a:solidFill>
              <a:highlight>
                <a:srgbClr val="FFFF00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3" name="Google Shape;133;p4" descr="JIMINY_THE_CRICKET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44404" y="4874359"/>
            <a:ext cx="1360129" cy="658893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4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Questo progetto (2019-1-RO01-KA204-063136) è stato finanziato con il sostegno della Commissione europea. L'autore è il solo responsabile di questo documento e la Commissione declina ogni responsabilità sull'uso che potrà essere fatto delle informazioni in esso contenute.</a:t>
            </a:r>
            <a:endParaRPr sz="6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5" descr="JIMINY_FUNDO_LARANJA.jpg"/>
          <p:cNvPicPr preferRelativeResize="0"/>
          <p:nvPr/>
        </p:nvPicPr>
        <p:blipFill rotWithShape="1">
          <a:blip r:embed="rId3">
            <a:alphaModFix/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5" descr="JIMINY_FUNDO_VERDE.jpg"/>
          <p:cNvPicPr preferRelativeResize="0"/>
          <p:nvPr/>
        </p:nvPicPr>
        <p:blipFill rotWithShape="1">
          <a:blip r:embed="rId4">
            <a:alphaModFix/>
          </a:blip>
          <a:srcRect l="46822" t="13155" r="37054" b="1052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5" descr="EU flag-Erasmus+_vect_POS [CMYK]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6283202"/>
            <a:ext cx="1947333" cy="396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5" descr="JIMINY_REDE.png"/>
          <p:cNvPicPr preferRelativeResize="0"/>
          <p:nvPr/>
        </p:nvPicPr>
        <p:blipFill rotWithShape="1">
          <a:blip r:embed="rId6">
            <a:alphaModFix amt="55000"/>
          </a:blip>
          <a:srcRect l="27107" r="2931"/>
          <a:stretch/>
        </p:blipFill>
        <p:spPr>
          <a:xfrm>
            <a:off x="0" y="-1435844"/>
            <a:ext cx="6397170" cy="6310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5" descr="JIMINY_LOGO_NEGATIVO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79444" y="5185407"/>
            <a:ext cx="1891891" cy="1521813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593996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Century Gothic"/>
              <a:buNone/>
            </a:pPr>
            <a:r>
              <a:rPr lang="en-US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1.1. Suite di Office</a:t>
            </a:r>
            <a:endParaRPr/>
          </a:p>
        </p:txBody>
      </p:sp>
      <p:cxnSp>
        <p:nvCxnSpPr>
          <p:cNvPr id="145" name="Google Shape;145;p5"/>
          <p:cNvCxnSpPr/>
          <p:nvPr/>
        </p:nvCxnSpPr>
        <p:spPr>
          <a:xfrm>
            <a:off x="2698749" y="6310868"/>
            <a:ext cx="0" cy="369332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6" name="Google Shape;146;p5" descr="JIMINY_THE_CRICKET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5400000">
            <a:off x="6142980" y="579221"/>
            <a:ext cx="1360129" cy="658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5" descr="1 de cada 7 personas del mundo usa Microsoft Offic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00540" y="2254981"/>
            <a:ext cx="2250281" cy="114300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8" name="Google Shape;148;p5" descr="Apache OpenOffice - Inicio | Facebook"/>
          <p:cNvPicPr preferRelativeResize="0"/>
          <p:nvPr/>
        </p:nvPicPr>
        <p:blipFill rotWithShape="1">
          <a:blip r:embed="rId10">
            <a:alphaModFix/>
          </a:blip>
          <a:srcRect l="18527" t="5345" r="17448" b="6419"/>
          <a:stretch/>
        </p:blipFill>
        <p:spPr>
          <a:xfrm>
            <a:off x="4146888" y="2273300"/>
            <a:ext cx="2250281" cy="114300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9" name="Google Shape;149;p5" descr="G Suite (ahora WorkSpace): qué es, cómo funciona y para qué sirv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380059" y="4028659"/>
            <a:ext cx="2250282" cy="1264372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50" name="Google Shape;150;p5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Questo progetto (2019-1-RO01-KA204-063136) è stato finanziato con il sostegno della Commissione europea. L'autore è il solo responsabile di questo documento e la Commissione declina ogni responsabilità sull'uso che potrà essere fatto delle informazioni in esso contenute.</a:t>
            </a:r>
            <a:endParaRPr sz="6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6" descr="JIMINY_FUNDO_LARANJA.jpg"/>
          <p:cNvPicPr preferRelativeResize="0"/>
          <p:nvPr/>
        </p:nvPicPr>
        <p:blipFill rotWithShape="1">
          <a:blip r:embed="rId3">
            <a:alphaModFix/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6" descr="JIMINY_FUNDO_VERDE.jpg"/>
          <p:cNvPicPr preferRelativeResize="0"/>
          <p:nvPr/>
        </p:nvPicPr>
        <p:blipFill rotWithShape="1">
          <a:blip r:embed="rId4">
            <a:alphaModFix/>
          </a:blip>
          <a:srcRect l="46822" t="13155" r="37054" b="1052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6" descr="EU flag-Erasmus+_vect_POS [CMYK]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6283202"/>
            <a:ext cx="1947333" cy="396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6" descr="JIMINY_REDE.png"/>
          <p:cNvPicPr preferRelativeResize="0"/>
          <p:nvPr/>
        </p:nvPicPr>
        <p:blipFill rotWithShape="1">
          <a:blip r:embed="rId6">
            <a:alphaModFix amt="55000"/>
          </a:blip>
          <a:srcRect l="27107" r="2931"/>
          <a:stretch/>
        </p:blipFill>
        <p:spPr>
          <a:xfrm>
            <a:off x="0" y="-1435844"/>
            <a:ext cx="6397170" cy="6310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6" descr="JIMINY_LOGO_NEGATIVO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79444" y="5185407"/>
            <a:ext cx="1891891" cy="1521813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593996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Century Gothic"/>
              <a:buNone/>
            </a:pPr>
            <a:r>
              <a:rPr lang="en-US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1.1. Suite di Office </a:t>
            </a:r>
            <a:endParaRPr/>
          </a:p>
        </p:txBody>
      </p:sp>
      <p:cxnSp>
        <p:nvCxnSpPr>
          <p:cNvPr id="161" name="Google Shape;161;p6"/>
          <p:cNvCxnSpPr/>
          <p:nvPr/>
        </p:nvCxnSpPr>
        <p:spPr>
          <a:xfrm>
            <a:off x="2698749" y="6310868"/>
            <a:ext cx="0" cy="369332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62" name="Google Shape;162;p6" descr="JIMINY_THE_CRICKET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5400000">
            <a:off x="6142980" y="579221"/>
            <a:ext cx="1360129" cy="658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6" descr="1 de cada 7 personas del mundo usa Microsoft Offic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00540" y="2254981"/>
            <a:ext cx="2250281" cy="114300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4" name="Google Shape;164;p6" descr="Apache OpenOffice - Inicio | Facebook"/>
          <p:cNvPicPr preferRelativeResize="0"/>
          <p:nvPr/>
        </p:nvPicPr>
        <p:blipFill rotWithShape="1">
          <a:blip r:embed="rId10">
            <a:alphaModFix/>
          </a:blip>
          <a:srcRect l="18527" t="5345" r="17448" b="6419"/>
          <a:stretch/>
        </p:blipFill>
        <p:spPr>
          <a:xfrm>
            <a:off x="4146888" y="2273300"/>
            <a:ext cx="2250281" cy="114300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5" name="Google Shape;165;p6" descr="G Suite (ahora WorkSpace): qué es, cómo funciona y para qué sirv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380059" y="4028659"/>
            <a:ext cx="2250282" cy="1264372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66" name="Google Shape;166;p6"/>
          <p:cNvSpPr/>
          <p:nvPr/>
        </p:nvSpPr>
        <p:spPr>
          <a:xfrm>
            <a:off x="2239096" y="3930072"/>
            <a:ext cx="2532208" cy="146154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6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Questo progetto (2019-1-RO01-KA204-063136) è stato finanziato con il sostegno della Commissione europea. L'autore è il solo responsabile di questo documento e la Commissione declina ogni responsabilità sull'uso che potrà essere fatto delle informazioni in esso contenute.</a:t>
            </a:r>
            <a:endParaRPr sz="6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7" descr="JIMINY_FUNDO_LARANJA.jpg"/>
          <p:cNvPicPr preferRelativeResize="0"/>
          <p:nvPr/>
        </p:nvPicPr>
        <p:blipFill rotWithShape="1">
          <a:blip r:embed="rId3">
            <a:alphaModFix/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7" descr="JIMINY_FUNDO_VERDE.jpg"/>
          <p:cNvPicPr preferRelativeResize="0"/>
          <p:nvPr/>
        </p:nvPicPr>
        <p:blipFill rotWithShape="1">
          <a:blip r:embed="rId4">
            <a:alphaModFix/>
          </a:blip>
          <a:srcRect l="46822" t="13155" r="37054" b="1052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7" descr="EU flag-Erasmus+_vect_POS [CMYK]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6283202"/>
            <a:ext cx="1947333" cy="396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7" descr="JIMINY_REDE.png"/>
          <p:cNvPicPr preferRelativeResize="0"/>
          <p:nvPr/>
        </p:nvPicPr>
        <p:blipFill rotWithShape="1">
          <a:blip r:embed="rId6">
            <a:alphaModFix amt="55000"/>
          </a:blip>
          <a:srcRect l="27107" r="2931"/>
          <a:stretch/>
        </p:blipFill>
        <p:spPr>
          <a:xfrm>
            <a:off x="0" y="-1435844"/>
            <a:ext cx="6397170" cy="6310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7" descr="JIMINY_LOGO_NEGATIVO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79444" y="5185407"/>
            <a:ext cx="1891891" cy="1521813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7"/>
          <p:cNvSpPr txBox="1">
            <a:spLocks noGrp="1"/>
          </p:cNvSpPr>
          <p:nvPr>
            <p:ph type="title"/>
          </p:nvPr>
        </p:nvSpPr>
        <p:spPr>
          <a:xfrm>
            <a:off x="457200" y="274650"/>
            <a:ext cx="6244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Interfaccia Google Docs</a:t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Century Gothic"/>
              <a:buNone/>
            </a:pP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78" name="Google Shape;178;p7"/>
          <p:cNvCxnSpPr/>
          <p:nvPr/>
        </p:nvCxnSpPr>
        <p:spPr>
          <a:xfrm>
            <a:off x="2698749" y="6310868"/>
            <a:ext cx="0" cy="369332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79" name="Google Shape;179;p7" descr="JIMINY_THE_CRICKET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5400000">
            <a:off x="6142980" y="579221"/>
            <a:ext cx="1360129" cy="658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7" descr="Captura de pantalla de un celular&#10;&#10;Descripción generada automáticamente"/>
          <p:cNvPicPr preferRelativeResize="0"/>
          <p:nvPr/>
        </p:nvPicPr>
        <p:blipFill rotWithShape="1">
          <a:blip r:embed="rId9">
            <a:alphaModFix/>
          </a:blip>
          <a:srcRect r="-653" b="13661"/>
          <a:stretch/>
        </p:blipFill>
        <p:spPr>
          <a:xfrm>
            <a:off x="321161" y="1870028"/>
            <a:ext cx="8501677" cy="3117943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7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Questo progetto (2019-1-RO01-KA204-063136) è stato finanziato con il sostegno della Commissione europea. L'autore è il solo responsabile di questo documento e la Commissione declina ogni responsabilità sull'uso che potrà essere fatto delle informazioni in esso contenute.</a:t>
            </a:r>
            <a:endParaRPr sz="6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8" descr="JIMINY_FUNDO_LARANJA.jpg"/>
          <p:cNvPicPr preferRelativeResize="0"/>
          <p:nvPr/>
        </p:nvPicPr>
        <p:blipFill rotWithShape="1">
          <a:blip r:embed="rId3">
            <a:alphaModFix/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8" descr="JIMINY_FUNDO_VERDE.jpg"/>
          <p:cNvPicPr preferRelativeResize="0"/>
          <p:nvPr/>
        </p:nvPicPr>
        <p:blipFill rotWithShape="1">
          <a:blip r:embed="rId4">
            <a:alphaModFix/>
          </a:blip>
          <a:srcRect l="46822" t="13155" r="37054" b="1052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8" descr="EU flag-Erasmus+_vect_POS [CMYK]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6283202"/>
            <a:ext cx="1947333" cy="396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8" descr="JIMINY_REDE.png"/>
          <p:cNvPicPr preferRelativeResize="0"/>
          <p:nvPr/>
        </p:nvPicPr>
        <p:blipFill rotWithShape="1">
          <a:blip r:embed="rId6">
            <a:alphaModFix amt="55000"/>
          </a:blip>
          <a:srcRect l="27107" r="2931"/>
          <a:stretch/>
        </p:blipFill>
        <p:spPr>
          <a:xfrm>
            <a:off x="0" y="-1435844"/>
            <a:ext cx="6397170" cy="6310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8" descr="JIMINY_LOGO_NEGATIVO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79444" y="5185407"/>
            <a:ext cx="1891891" cy="1521813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593996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Century Gothic"/>
              <a:buNone/>
            </a:pPr>
            <a:r>
              <a:rPr lang="en-US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Esercizi Pratici</a:t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92" name="Google Shape;192;p8"/>
          <p:cNvCxnSpPr/>
          <p:nvPr/>
        </p:nvCxnSpPr>
        <p:spPr>
          <a:xfrm>
            <a:off x="2698749" y="6310868"/>
            <a:ext cx="0" cy="369332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93" name="Google Shape;193;p8" descr="JIMINY_THE_CRICKET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5400000">
            <a:off x="6142980" y="579221"/>
            <a:ext cx="1360129" cy="658893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8"/>
          <p:cNvSpPr txBox="1"/>
          <p:nvPr/>
        </p:nvSpPr>
        <p:spPr>
          <a:xfrm>
            <a:off x="889745" y="2561547"/>
            <a:ext cx="5604000" cy="20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Esercizio:</a:t>
            </a:r>
            <a:r>
              <a:rPr lang="en-US" sz="3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 il tuo CV usando un template</a:t>
            </a: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Questo progetto (2019-1-RO01-KA204-063136) è stato finanziato con il sostegno della Commissione europea. L'autore è il solo responsabile di questo documento e la Commissione declina ogni responsabilità sull'uso che potrà essere fatto delle informazioni in esso contenute.</a:t>
            </a:r>
            <a:endParaRPr sz="6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9" descr="JIMINY_FUNDO_LARANJA.jpg"/>
          <p:cNvPicPr preferRelativeResize="0"/>
          <p:nvPr/>
        </p:nvPicPr>
        <p:blipFill rotWithShape="1">
          <a:blip r:embed="rId3">
            <a:alphaModFix/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9" descr="JIMINY_FUNDO_VERDE.jpg"/>
          <p:cNvPicPr preferRelativeResize="0"/>
          <p:nvPr/>
        </p:nvPicPr>
        <p:blipFill rotWithShape="1">
          <a:blip r:embed="rId4">
            <a:alphaModFix/>
          </a:blip>
          <a:srcRect l="46822" t="13155" r="37054" b="1052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9" descr="EU flag-Erasmus+_vect_POS [CMYK]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6283202"/>
            <a:ext cx="1947333" cy="396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9" descr="JIMINY_REDE.png"/>
          <p:cNvPicPr preferRelativeResize="0"/>
          <p:nvPr/>
        </p:nvPicPr>
        <p:blipFill rotWithShape="1">
          <a:blip r:embed="rId6">
            <a:alphaModFix amt="55000"/>
          </a:blip>
          <a:srcRect l="27107" r="2931"/>
          <a:stretch/>
        </p:blipFill>
        <p:spPr>
          <a:xfrm>
            <a:off x="0" y="-1435844"/>
            <a:ext cx="6397170" cy="6310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9" descr="JIMINY_LOGO_NEGATIVO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79444" y="5185407"/>
            <a:ext cx="1891891" cy="1521813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593996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Century Gothic"/>
              <a:buNone/>
            </a:pPr>
            <a:r>
              <a:rPr lang="en-US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Interfaccia Google Slides</a:t>
            </a:r>
            <a:endParaRPr/>
          </a:p>
        </p:txBody>
      </p:sp>
      <p:cxnSp>
        <p:nvCxnSpPr>
          <p:cNvPr id="206" name="Google Shape;206;p9"/>
          <p:cNvCxnSpPr/>
          <p:nvPr/>
        </p:nvCxnSpPr>
        <p:spPr>
          <a:xfrm>
            <a:off x="2698749" y="6310868"/>
            <a:ext cx="0" cy="369332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07" name="Google Shape;207;p9" descr="JIMINY_THE_CRICKET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5400000">
            <a:off x="6142980" y="579221"/>
            <a:ext cx="1360129" cy="658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9" descr="Captura de pantalla de un celular&#10;&#10;Descripción generada automáticament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240959" y="1449479"/>
            <a:ext cx="6850198" cy="3846124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9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Questo progetto (2019-1-RO01-KA204-063136) è stato finanziato con il sostegno della Commissione europea. L'autore è il solo responsabile di questo documento e la Commissione declina ogni responsabilità sull'uso che potrà essere fatto delle informazioni in esso contenute.</a:t>
            </a:r>
            <a:endParaRPr sz="6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JIMINY_PPT_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</TotalTime>
  <Words>1884</Words>
  <Application>Microsoft Office PowerPoint</Application>
  <PresentationFormat>Presentazione su schermo (4:3)</PresentationFormat>
  <Paragraphs>139</Paragraphs>
  <Slides>38</Slides>
  <Notes>38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43" baseType="lpstr">
      <vt:lpstr>Arial</vt:lpstr>
      <vt:lpstr>Century Gothic</vt:lpstr>
      <vt:lpstr>Georgia</vt:lpstr>
      <vt:lpstr>Calibri</vt:lpstr>
      <vt:lpstr>JIMINY_PPT_TEMPLATE</vt:lpstr>
      <vt:lpstr>Modulo 2 CONSAPEVOLEZZA DIGITALE</vt:lpstr>
      <vt:lpstr>Schema della formazione</vt:lpstr>
      <vt:lpstr>Schema della formazione</vt:lpstr>
      <vt:lpstr>Presentazione standard di PowerPoint</vt:lpstr>
      <vt:lpstr>1.1. Suite di Office</vt:lpstr>
      <vt:lpstr>1.1. Suite di Office </vt:lpstr>
      <vt:lpstr>Interfaccia Google Docs </vt:lpstr>
      <vt:lpstr>3. Esercizi Pratici</vt:lpstr>
      <vt:lpstr>Interfaccia Google Slides</vt:lpstr>
      <vt:lpstr>Interfaccia di Google Sheets</vt:lpstr>
      <vt:lpstr>1.2. Piattaforme per teleconferenze</vt:lpstr>
      <vt:lpstr>1.3. Contenuti Multimediali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3. Esercizi Pratici</vt:lpstr>
      <vt:lpstr>1.3. Contenuti Multimediali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2.1. Networking</vt:lpstr>
      <vt:lpstr>2.2. “Networking 2.0”</vt:lpstr>
      <vt:lpstr>2.3. Uso dei social media come imprenditore</vt:lpstr>
      <vt:lpstr>2.3. Uso dei social media come imprenditore</vt:lpstr>
      <vt:lpstr>2.3. Uso dei social media come imprenditore</vt:lpstr>
      <vt:lpstr>2.3. Uso dei social media come imprenditore</vt:lpstr>
      <vt:lpstr>2.3. Uso dei social media come imprenditore</vt:lpstr>
      <vt:lpstr>2.3. Uso dei social media come imprenditore</vt:lpstr>
      <vt:lpstr>2.3. Uso dei social media come imprenditore</vt:lpstr>
      <vt:lpstr>2.3. Uso dei social media come imprenditore</vt:lpstr>
      <vt:lpstr>3. Esercizi Pratici</vt:lpstr>
      <vt:lpstr>Presentazione standard di PowerPoint</vt:lpstr>
      <vt:lpstr>Presentazione standard di PowerPoint</vt:lpstr>
      <vt:lpstr>   Ulteriori letture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Modulo 2 CONSAPEVOLEZZA DIGITALE</dc:title>
  <dc:creator>Isabel Nunes</dc:creator>
  <cp:lastModifiedBy>Annalisa </cp:lastModifiedBy>
  <cp:revision>5</cp:revision>
  <dcterms:created xsi:type="dcterms:W3CDTF">2019-11-21T09:42:05Z</dcterms:created>
  <dcterms:modified xsi:type="dcterms:W3CDTF">2021-07-19T07:31:13Z</dcterms:modified>
</cp:coreProperties>
</file>