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3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o de Títu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2130425"/>
            <a:ext cx="7772400" cy="1470025"/>
          </a:xfrm>
          <a:prstGeom prst="rect">
            <a:avLst/>
          </a:prstGeom>
        </p:spPr>
        <p:txBody>
          <a:bodyPr/>
          <a:lstStyle/>
          <a:p>
            <a:r>
              <a:t>Titolo Testo</a:t>
            </a:r>
          </a:p>
        </p:txBody>
      </p:sp>
      <p:sp>
        <p:nvSpPr>
          <p:cNvPr id="12" name="Corpo livello uno…"/>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e Obje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abeçalho da Secção">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údo Duplo">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 Títu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0" y="273050"/>
            <a:ext cx="3008314" cy="116205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idx="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Text Placehold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Titolo Testo</a:t>
            </a:r>
          </a:p>
        </p:txBody>
      </p:sp>
      <p:sp>
        <p:nvSpPr>
          <p:cNvPr id="83"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4" name="Corpo livello uno…"/>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hyperlink" Target="https://cumulus.cedefop.europa.eu/files/vetelib/2019/european_inventory_validation_2018_synthesis.pdf" TargetMode="External"/><Relationship Id="rId13" Type="http://schemas.openxmlformats.org/officeDocument/2006/relationships/hyperlink" Target="https://europa.eu/europass/en/about-europass" TargetMode="External"/><Relationship Id="rId18" Type="http://schemas.openxmlformats.org/officeDocument/2006/relationships/hyperlink" Target="https://www.vocationaltraining.org.uk/nvq-overview" TargetMode="External"/><Relationship Id="rId3" Type="http://schemas.openxmlformats.org/officeDocument/2006/relationships/image" Target="../media/image1.jpeg"/><Relationship Id="rId7" Type="http://schemas.openxmlformats.org/officeDocument/2006/relationships/image" Target="../media/image8.png"/><Relationship Id="rId12" Type="http://schemas.openxmlformats.org/officeDocument/2006/relationships/hyperlink" Target="https://www.cedefop.europa.eu/ro/events-and-projects/projects/european-credit-system-vocational-education-and-training-ecvet" TargetMode="External"/><Relationship Id="rId17" Type="http://schemas.openxmlformats.org/officeDocument/2006/relationships/hyperlink" Target="https://www.polnews.uk/index.php/czytelnia/454-kursy-nvq.html" TargetMode="External"/><Relationship Id="rId2" Type="http://schemas.openxmlformats.org/officeDocument/2006/relationships/image" Target="../media/image2.jpeg"/><Relationship Id="rId16" Type="http://schemas.openxmlformats.org/officeDocument/2006/relationships/hyperlink" Target="https://kwalifikacje.edu.pl/baza-wiedzy/use-the-integrated-qualifications-system-iqs/validation/?lang=en"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europa.eu/europass/en/european-qualifications-framework-eqf" TargetMode="External"/><Relationship Id="rId5" Type="http://schemas.openxmlformats.org/officeDocument/2006/relationships/image" Target="../media/image6.png"/><Relationship Id="rId15" Type="http://schemas.openxmlformats.org/officeDocument/2006/relationships/hyperlink" Target="https://www.cedefop.europa.eu/files/9139_en.pdf" TargetMode="External"/><Relationship Id="rId10" Type="http://schemas.openxmlformats.org/officeDocument/2006/relationships/hyperlink" Target="http://self-e.lpf.lt/youth-workers-module3.html?lang=en" TargetMode="External"/><Relationship Id="rId19" Type="http://schemas.openxmlformats.org/officeDocument/2006/relationships/hyperlink" Target="https://eur-lex.europa.eu/legal-content/EN/TXT/HTML/?uri=CELEX:32018H0604(01)&amp;from=EN" TargetMode="External"/><Relationship Id="rId4" Type="http://schemas.openxmlformats.org/officeDocument/2006/relationships/image" Target="../media/image5.png"/><Relationship Id="rId9" Type="http://schemas.openxmlformats.org/officeDocument/2006/relationships/hyperlink" Target="https://walidacja.ibe.edu.pl/metody/en/" TargetMode="External"/><Relationship Id="rId14" Type="http://schemas.openxmlformats.org/officeDocument/2006/relationships/hyperlink" Target="https://www.eqavet.eu/What-We-Do/European-Quality-Assurance-Reference-Framework/Overview"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cstate="print"/>
          <a:srcRect l="8372" t="13155" r="37054" b="10529"/>
          <a:stretch>
            <a:fillRect/>
          </a:stretch>
        </p:blipFill>
        <p:spPr>
          <a:xfrm>
            <a:off x="152400" y="106679"/>
            <a:ext cx="6705600" cy="6651930"/>
          </a:xfrm>
          <a:prstGeom prst="rect">
            <a:avLst/>
          </a:prstGeom>
          <a:ln w="12700">
            <a:miter lim="400000"/>
          </a:ln>
        </p:spPr>
      </p:pic>
      <p:pic>
        <p:nvPicPr>
          <p:cNvPr id="95" name="Picture 4" descr="Picture 4"/>
          <p:cNvPicPr>
            <a:picLocks noChangeAspect="1"/>
          </p:cNvPicPr>
          <p:nvPr/>
        </p:nvPicPr>
        <p:blipFill>
          <a:blip r:embed="rId3" cstate="print"/>
          <a:srcRect l="49218" t="8478" r="32595" b="5468"/>
          <a:stretch>
            <a:fillRect/>
          </a:stretch>
        </p:blipFill>
        <p:spPr>
          <a:xfrm>
            <a:off x="7025889" y="106680"/>
            <a:ext cx="1981202" cy="6651928"/>
          </a:xfrm>
          <a:prstGeom prst="rect">
            <a:avLst/>
          </a:prstGeom>
          <a:ln w="12700">
            <a:miter lim="400000"/>
          </a:ln>
        </p:spPr>
      </p:pic>
      <p:sp>
        <p:nvSpPr>
          <p:cNvPr id="96" name="Subtitle 2"/>
          <p:cNvSpPr txBox="1">
            <a:spLocks noGrp="1"/>
          </p:cNvSpPr>
          <p:nvPr>
            <p:ph type="subTitle" sz="quarter" idx="1"/>
          </p:nvPr>
        </p:nvSpPr>
        <p:spPr>
          <a:xfrm>
            <a:off x="7045198" y="998322"/>
            <a:ext cx="1942584" cy="2243351"/>
          </a:xfrm>
          <a:prstGeom prst="rect">
            <a:avLst/>
          </a:prstGeom>
        </p:spPr>
        <p:txBody>
          <a:bodyPr>
            <a:normAutofit lnSpcReduction="10000"/>
          </a:bodyPr>
          <a:lstStyle>
            <a:lvl1pPr algn="l">
              <a:spcBef>
                <a:spcPts val="300"/>
              </a:spcBef>
              <a:defRPr sz="1600" b="1">
                <a:latin typeface="Century Gothic"/>
                <a:ea typeface="Century Gothic"/>
                <a:cs typeface="Century Gothic"/>
                <a:sym typeface="Century Gothic"/>
              </a:defRPr>
            </a:lvl1pPr>
          </a:lstStyle>
          <a:p>
            <a:r>
              <a:rPr dirty="0"/>
              <a:t>3.3. </a:t>
            </a:r>
            <a:r>
              <a:rPr lang="el-GR" dirty="0"/>
              <a:t>Επιβεβαίωση της Δεξιότητας «Αίσθημα Πρωτοβουλίας και Επιχειρηματικό-</a:t>
            </a:r>
            <a:r>
              <a:rPr lang="el-GR" dirty="0" err="1"/>
              <a:t>τητας</a:t>
            </a:r>
            <a:r>
              <a:rPr lang="el-GR" dirty="0"/>
              <a:t>» των Ενηλίκων με Λιγότερες Ευκαιρίες</a:t>
            </a:r>
            <a:endParaRPr dirty="0"/>
          </a:p>
        </p:txBody>
      </p:sp>
      <p:sp>
        <p:nvSpPr>
          <p:cNvPr id="97" name="Title 8"/>
          <p:cNvSpPr txBox="1">
            <a:spLocks noGrp="1"/>
          </p:cNvSpPr>
          <p:nvPr>
            <p:ph type="ctrTitle"/>
          </p:nvPr>
        </p:nvSpPr>
        <p:spPr>
          <a:xfrm>
            <a:off x="524544" y="369349"/>
            <a:ext cx="5961311" cy="2243352"/>
          </a:xfrm>
          <a:prstGeom prst="rect">
            <a:avLst/>
          </a:prstGeom>
        </p:spPr>
        <p:txBody>
          <a:bodyPr/>
          <a:lstStyle/>
          <a:p>
            <a:pPr>
              <a:defRPr b="1">
                <a:solidFill>
                  <a:srgbClr val="404040"/>
                </a:solidFill>
                <a:latin typeface="Century Gothic"/>
                <a:ea typeface="Century Gothic"/>
                <a:cs typeface="Century Gothic"/>
                <a:sym typeface="Century Gothic"/>
              </a:defRPr>
            </a:pPr>
            <a:r>
              <a:rPr lang="el-GR" dirty="0"/>
              <a:t>ΕΝΟΤΗΤΑ 3 ΕΠΙΧΕΙΡΗΜΑΤΙΚΟ ΠΝΕΥΜΑ</a:t>
            </a:r>
            <a:endParaRPr dirty="0"/>
          </a:p>
        </p:txBody>
      </p:sp>
      <p:pic>
        <p:nvPicPr>
          <p:cNvPr id="98" name="Picture 9" descr="Picture 9"/>
          <p:cNvPicPr>
            <a:picLocks noChangeAspect="1"/>
          </p:cNvPicPr>
          <p:nvPr/>
        </p:nvPicPr>
        <p:blipFill>
          <a:blip r:embed="rId4" cstate="print"/>
          <a:stretch>
            <a:fillRect/>
          </a:stretch>
        </p:blipFill>
        <p:spPr>
          <a:xfrm>
            <a:off x="412065" y="5748913"/>
            <a:ext cx="1706540" cy="347908"/>
          </a:xfrm>
          <a:prstGeom prst="rect">
            <a:avLst/>
          </a:prstGeom>
          <a:ln w="12700">
            <a:miter lim="400000"/>
          </a:ln>
        </p:spPr>
      </p:pic>
      <p:sp>
        <p:nvSpPr>
          <p:cNvPr id="99" name="Rectangle 12"/>
          <p:cNvSpPr txBox="1"/>
          <p:nvPr/>
        </p:nvSpPr>
        <p:spPr>
          <a:xfrm>
            <a:off x="356456" y="6158510"/>
            <a:ext cx="3384742" cy="379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FFFFFF"/>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sp>
        <p:nvSpPr>
          <p:cNvPr id="100" name="TextBox 13"/>
          <p:cNvSpPr txBox="1"/>
          <p:nvPr/>
        </p:nvSpPr>
        <p:spPr>
          <a:xfrm>
            <a:off x="7058977" y="4581128"/>
            <a:ext cx="1915161"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solidFill>
                  <a:srgbClr val="404040"/>
                </a:solidFill>
                <a:latin typeface="Century Gothic"/>
                <a:ea typeface="Century Gothic"/>
                <a:cs typeface="Century Gothic"/>
                <a:sym typeface="Century Gothic"/>
              </a:defRPr>
            </a:pPr>
            <a:r>
              <a:rPr lang="el-GR" dirty="0"/>
              <a:t>Ταξίδι για την αύξηση των τεχνικών της συναισθηματικής νοημοσύνης, της ψηφιακής ευαισθητοποίησης και του επιχειρηματικού πνεύματος/τρόπου ζωής</a:t>
            </a:r>
            <a:endParaRPr dirty="0"/>
          </a:p>
        </p:txBody>
      </p:sp>
      <p:pic>
        <p:nvPicPr>
          <p:cNvPr id="101" name="Picture 16" descr="Picture 16"/>
          <p:cNvPicPr>
            <a:picLocks noChangeAspect="1"/>
          </p:cNvPicPr>
          <p:nvPr/>
        </p:nvPicPr>
        <p:blipFill>
          <a:blip r:embed="rId5" cstate="print"/>
          <a:stretch>
            <a:fillRect/>
          </a:stretch>
        </p:blipFill>
        <p:spPr>
          <a:xfrm>
            <a:off x="3954807" y="4284491"/>
            <a:ext cx="2788893" cy="2243352"/>
          </a:xfrm>
          <a:prstGeom prst="rect">
            <a:avLst/>
          </a:prstGeom>
          <a:ln w="12700">
            <a:miter lim="400000"/>
          </a:ln>
          <a:effectLst>
            <a:outerShdw blurRad="50800" dist="38100" dir="5400000" rotWithShape="0">
              <a:srgbClr val="000000">
                <a:alpha val="40000"/>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194"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195"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196"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197"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98"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199" name="Title 1"/>
          <p:cNvSpPr txBox="1">
            <a:spLocks noGrp="1"/>
          </p:cNvSpPr>
          <p:nvPr>
            <p:ph type="title"/>
          </p:nvPr>
        </p:nvSpPr>
        <p:spPr>
          <a:xfrm>
            <a:off x="457199" y="27158"/>
            <a:ext cx="5997220" cy="1763019"/>
          </a:xfrm>
          <a:prstGeom prst="rect">
            <a:avLst/>
          </a:prstGeom>
        </p:spPr>
        <p:txBody>
          <a:bodyPr/>
          <a:lstStyle/>
          <a:p>
            <a:pPr algn="l" defTabSz="374904">
              <a:defRPr sz="3525">
                <a:solidFill>
                  <a:srgbClr val="595959"/>
                </a:solidFill>
                <a:latin typeface="Century Gothic"/>
                <a:ea typeface="Century Gothic"/>
                <a:cs typeface="Century Gothic"/>
                <a:sym typeface="Century Gothic"/>
              </a:defRPr>
            </a:pPr>
            <a:r>
              <a:rPr lang="el-GR" dirty="0"/>
              <a:t>Επιβεβαίωση των δεξιοτήτων</a:t>
            </a:r>
            <a:r>
              <a:rPr dirty="0"/>
              <a:t>:</a:t>
            </a:r>
          </a:p>
          <a:p>
            <a:pPr algn="l" defTabSz="374904">
              <a:defRPr sz="3607">
                <a:solidFill>
                  <a:srgbClr val="595959"/>
                </a:solidFill>
                <a:latin typeface="Century Gothic"/>
                <a:ea typeface="Century Gothic"/>
                <a:cs typeface="Century Gothic"/>
                <a:sym typeface="Century Gothic"/>
              </a:defRPr>
            </a:pPr>
            <a:r>
              <a:rPr lang="el-GR" sz="2952" dirty="0"/>
              <a:t>ορισμός</a:t>
            </a:r>
            <a:r>
              <a:rPr dirty="0"/>
              <a:t> </a:t>
            </a:r>
          </a:p>
        </p:txBody>
      </p:sp>
      <p:sp>
        <p:nvSpPr>
          <p:cNvPr id="200"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01"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202" name="“the process of attesting that certain assessed learning outcomes achieved by a learner correspond to specific outcomes required for a given set of learning outcomes or qualifications.”"/>
          <p:cNvSpPr txBox="1"/>
          <p:nvPr/>
        </p:nvSpPr>
        <p:spPr>
          <a:xfrm>
            <a:off x="381145" y="2165705"/>
            <a:ext cx="6149328" cy="3825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lnSpc>
                <a:spcPct val="107916"/>
              </a:lnSpc>
              <a:spcBef>
                <a:spcPts val="800"/>
              </a:spcBef>
              <a:defRPr sz="3000" b="1">
                <a:solidFill>
                  <a:srgbClr val="535353"/>
                </a:solidFill>
                <a:uFill>
                  <a:solidFill>
                    <a:srgbClr val="000000"/>
                  </a:solidFill>
                </a:uFill>
              </a:defRPr>
            </a:lvl1pPr>
          </a:lstStyle>
          <a:p>
            <a:pPr algn="l">
              <a:defRPr b="0"/>
            </a:pPr>
            <a:r>
              <a:rPr lang="el-GR" sz="2800" dirty="0"/>
              <a:t>«η διαδικασία επικύρωσης ότι ορισμένα αξιολογημένα μαθησιακά αποτελέσματα που επιτυγχάνονται από έναν μαθητή/μία μαθήτρια αντιστοιχούν σε συγκεκριμένα αποτελέσματα που απαιτούνται για ένα δεδομένο σύνολο μαθησιακών αποτελεσμάτων ή προσόντων»</a:t>
            </a:r>
            <a:endParaRPr b="1"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205"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206"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207"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208"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09"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210" name="Title 1"/>
          <p:cNvSpPr txBox="1">
            <a:spLocks noGrp="1"/>
          </p:cNvSpPr>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el-GR" dirty="0"/>
              <a:t>Εργαλεία και μέθοδοι επιβεβαίωσης</a:t>
            </a:r>
            <a:r>
              <a:rPr dirty="0"/>
              <a:t>:</a:t>
            </a:r>
          </a:p>
        </p:txBody>
      </p:sp>
      <p:sp>
        <p:nvSpPr>
          <p:cNvPr id="211"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12"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213" name="The European Qualifications Framework (EQF)…"/>
          <p:cNvSpPr txBox="1"/>
          <p:nvPr/>
        </p:nvSpPr>
        <p:spPr>
          <a:xfrm>
            <a:off x="141230" y="1628800"/>
            <a:ext cx="6751338" cy="4879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lnSpc>
                <a:spcPct val="107916"/>
              </a:lnSpc>
              <a:spcBef>
                <a:spcPts val="800"/>
              </a:spcBef>
              <a:defRPr>
                <a:uFill>
                  <a:solidFill>
                    <a:srgbClr val="000000"/>
                  </a:solidFill>
                </a:uFill>
              </a:defRPr>
            </a:pPr>
            <a:r>
              <a:rPr lang="el-GR" sz="1600" b="1" dirty="0"/>
              <a:t>Ευρωπαϊκό Πλαίσιο Προσόντων - </a:t>
            </a:r>
            <a:r>
              <a:rPr sz="1600" b="1" dirty="0"/>
              <a:t>The European Qualifications Framework (EQF)</a:t>
            </a:r>
          </a:p>
          <a:p>
            <a:pPr algn="just">
              <a:lnSpc>
                <a:spcPct val="107916"/>
              </a:lnSpc>
              <a:spcBef>
                <a:spcPts val="800"/>
              </a:spcBef>
              <a:defRPr>
                <a:uFill>
                  <a:solidFill>
                    <a:srgbClr val="000000"/>
                  </a:solidFill>
                </a:uFill>
              </a:defRPr>
            </a:pPr>
            <a:r>
              <a:rPr sz="1600" b="1" dirty="0"/>
              <a:t>-</a:t>
            </a:r>
            <a:r>
              <a:rPr lang="el-GR" sz="1600" b="1" dirty="0"/>
              <a:t> </a:t>
            </a:r>
            <a:r>
              <a:rPr lang="el-GR" sz="1600" dirty="0"/>
              <a:t>Το Ευρωπαϊκό Πλαίσιο Προσόντων (ΕΠΠ) καθιερώθηκε από την Ευρωπαϊκή Ένωση για τη διευκόλυνση της σύγκρισης προσόντων που αποκτήθηκαν σε εκπαιδευτικά συστήματα διαφορετικών χωρών</a:t>
            </a:r>
            <a:r>
              <a:rPr sz="1600" dirty="0"/>
              <a:t>. </a:t>
            </a:r>
          </a:p>
          <a:p>
            <a:pPr algn="just">
              <a:lnSpc>
                <a:spcPct val="107916"/>
              </a:lnSpc>
              <a:spcBef>
                <a:spcPts val="800"/>
              </a:spcBef>
              <a:defRPr>
                <a:uFill>
                  <a:solidFill>
                    <a:srgbClr val="000000"/>
                  </a:solidFill>
                </a:uFill>
              </a:defRPr>
            </a:pPr>
            <a:r>
              <a:rPr sz="1600" dirty="0"/>
              <a:t>-</a:t>
            </a:r>
            <a:r>
              <a:rPr lang="el-GR" sz="1600" b="1" dirty="0"/>
              <a:t> </a:t>
            </a:r>
            <a:r>
              <a:rPr lang="el-GR" sz="1600" dirty="0"/>
              <a:t>έργο του είναι η υποστήριξη της διασυνοριακής κινητικότητας των εκπαιδευόμενων και επαγγελματιών για την προώθηση της δια βίου μάθησης και της επαγγελματικής ανάπτυξης σε ολόκληρη την Ευρώπη</a:t>
            </a:r>
            <a:r>
              <a:rPr lang="el-GR" sz="1600" b="1" dirty="0"/>
              <a:t>.</a:t>
            </a:r>
          </a:p>
          <a:p>
            <a:pPr algn="just">
              <a:lnSpc>
                <a:spcPct val="107916"/>
              </a:lnSpc>
              <a:spcBef>
                <a:spcPts val="800"/>
              </a:spcBef>
              <a:defRPr>
                <a:uFill>
                  <a:solidFill>
                    <a:srgbClr val="000000"/>
                  </a:solidFill>
                </a:uFill>
              </a:defRPr>
            </a:pPr>
            <a:r>
              <a:rPr sz="1600" dirty="0"/>
              <a:t>-</a:t>
            </a:r>
            <a:r>
              <a:rPr lang="el-GR" sz="1600" b="1" dirty="0"/>
              <a:t> </a:t>
            </a:r>
            <a:r>
              <a:rPr lang="el-GR" sz="1600" dirty="0"/>
              <a:t>Το ΕΠΠ περιλαμβάνει έναν πίνακα βαθμολογίας οχτώ επιπέδων, ο οποίος περιέχει όλους τους τύπους προσόντων και είναι σχεδιασμένος να συγκρίνει τα επίπεδα προσόντων σε διαφορετικά εκπαιδευτικά συστήματα.</a:t>
            </a:r>
            <a:endParaRPr sz="1600" dirty="0"/>
          </a:p>
          <a:p>
            <a:pPr algn="just">
              <a:lnSpc>
                <a:spcPct val="107916"/>
              </a:lnSpc>
              <a:spcBef>
                <a:spcPts val="800"/>
              </a:spcBef>
              <a:defRPr>
                <a:uFill>
                  <a:solidFill>
                    <a:srgbClr val="000000"/>
                  </a:solidFill>
                </a:uFill>
              </a:defRPr>
            </a:pPr>
            <a:r>
              <a:rPr sz="1600" dirty="0"/>
              <a:t>-</a:t>
            </a:r>
            <a:r>
              <a:rPr lang="el-GR" sz="1600" b="1" dirty="0"/>
              <a:t> </a:t>
            </a:r>
            <a:r>
              <a:rPr lang="el-GR" sz="1600" dirty="0"/>
              <a:t>αυξάνει τη διαφάνεια και κάνει ευκολότερη τη σύγκριση των επιπέδων προσόντων που αποκτώνται σε διαφορετικές χώρες ή εκπαιδευτικά ιδρύματα, κάνοντας ευκολότερη τη αξιολόγηση των προσόντων που αποκτώνται στο εξωτερικό.</a:t>
            </a:r>
          </a:p>
          <a:p>
            <a:pPr algn="just">
              <a:lnSpc>
                <a:spcPct val="107916"/>
              </a:lnSpc>
              <a:spcBef>
                <a:spcPts val="800"/>
              </a:spcBef>
              <a:defRPr>
                <a:uFill>
                  <a:solidFill>
                    <a:srgbClr val="000000"/>
                  </a:solidFill>
                </a:uFill>
              </a:defRPr>
            </a:pPr>
            <a:r>
              <a:rPr dirty="0"/>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216"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217"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218"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219"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20"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221" name="Title 1"/>
          <p:cNvSpPr txBox="1">
            <a:spLocks noGrp="1"/>
          </p:cNvSpPr>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el-GR" dirty="0"/>
              <a:t>Εργαλεία και μέθοδοι επιβεβαίωσης</a:t>
            </a:r>
            <a:r>
              <a:rPr dirty="0"/>
              <a:t>:</a:t>
            </a:r>
          </a:p>
        </p:txBody>
      </p:sp>
      <p:sp>
        <p:nvSpPr>
          <p:cNvPr id="222"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23"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224" name="ECVET European Credit system for Vocational Education and Training…"/>
          <p:cNvSpPr txBox="1"/>
          <p:nvPr/>
        </p:nvSpPr>
        <p:spPr>
          <a:xfrm>
            <a:off x="324594" y="1556792"/>
            <a:ext cx="6529874" cy="5330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07916"/>
              </a:lnSpc>
              <a:spcBef>
                <a:spcPts val="800"/>
              </a:spcBef>
              <a:defRPr b="1">
                <a:uFill>
                  <a:solidFill>
                    <a:srgbClr val="000000"/>
                  </a:solidFill>
                </a:uFill>
              </a:defRPr>
            </a:pPr>
            <a:r>
              <a:rPr lang="el-GR" b="1" dirty="0"/>
              <a:t>Ευρωπαϊκό Πιστωτικό Σύστημα Επαγγελματικής Εκπαίδευσης και Κατάρτισης</a:t>
            </a:r>
            <a:r>
              <a:rPr lang="en-US" b="1" dirty="0"/>
              <a:t> - </a:t>
            </a:r>
            <a:r>
              <a:rPr dirty="0"/>
              <a:t>European Credit system for Vocational Education and Training</a:t>
            </a:r>
            <a:r>
              <a:rPr lang="el-GR" dirty="0"/>
              <a:t> </a:t>
            </a:r>
            <a:r>
              <a:rPr lang="en-US" dirty="0"/>
              <a:t>ECVET</a:t>
            </a:r>
            <a:endParaRPr dirty="0"/>
          </a:p>
          <a:p>
            <a:pPr algn="just">
              <a:lnSpc>
                <a:spcPct val="107916"/>
              </a:lnSpc>
              <a:spcBef>
                <a:spcPts val="800"/>
              </a:spcBef>
              <a:defRPr>
                <a:uFill>
                  <a:solidFill>
                    <a:srgbClr val="000000"/>
                  </a:solidFill>
                </a:uFill>
              </a:defRPr>
            </a:pPr>
            <a:r>
              <a:rPr sz="1600" dirty="0"/>
              <a:t>-</a:t>
            </a:r>
            <a:r>
              <a:rPr lang="el-GR" sz="1600" dirty="0"/>
              <a:t> Στόχος του ECVET είναι η ενίσχυση της πρόσληψης, προώθηση γεωγραφικής και επαγγελματικής κινητικότητας και αύξηση της συμβατότητας μεταξύ διαφορετικών συστημάτων EEK.</a:t>
            </a:r>
            <a:endParaRPr sz="1600" dirty="0"/>
          </a:p>
          <a:p>
            <a:pPr algn="just">
              <a:lnSpc>
                <a:spcPct val="107916"/>
              </a:lnSpc>
              <a:spcBef>
                <a:spcPts val="800"/>
              </a:spcBef>
              <a:defRPr>
                <a:uFill>
                  <a:solidFill>
                    <a:srgbClr val="000000"/>
                  </a:solidFill>
                </a:uFill>
              </a:defRPr>
            </a:pPr>
            <a:r>
              <a:rPr sz="1600" dirty="0"/>
              <a:t>-</a:t>
            </a:r>
            <a:r>
              <a:rPr lang="el-GR" sz="1600" dirty="0"/>
              <a:t> είναι ένα σύστημα που απευθύνεται στα προσόντα Επαγγελματικής Εκπαίδευσης και Κατάρτισης (EEK) σε όλα τα επίπεδα (8) του EQF. </a:t>
            </a:r>
            <a:endParaRPr sz="1600" dirty="0"/>
          </a:p>
          <a:p>
            <a:pPr algn="just">
              <a:lnSpc>
                <a:spcPct val="107916"/>
              </a:lnSpc>
              <a:spcBef>
                <a:spcPts val="800"/>
              </a:spcBef>
              <a:defRPr>
                <a:uFill>
                  <a:solidFill>
                    <a:srgbClr val="000000"/>
                  </a:solidFill>
                </a:uFill>
              </a:defRPr>
            </a:pPr>
            <a:r>
              <a:rPr sz="1600" dirty="0"/>
              <a:t>-</a:t>
            </a:r>
            <a:r>
              <a:rPr lang="el-GR" sz="1600" dirty="0"/>
              <a:t> βασίζεται σε ενότητες αποτελεσμάτων μάθησης ως κομμάτι των συγκεκριμένων προσόντων που μπορούν να αξιολογηθούν και να επιβεβαιωθούν</a:t>
            </a:r>
            <a:r>
              <a:rPr sz="1600" dirty="0"/>
              <a:t>. </a:t>
            </a:r>
          </a:p>
          <a:p>
            <a:pPr algn="just">
              <a:lnSpc>
                <a:spcPct val="107916"/>
              </a:lnSpc>
              <a:spcBef>
                <a:spcPts val="800"/>
              </a:spcBef>
              <a:defRPr>
                <a:uFill>
                  <a:solidFill>
                    <a:srgbClr val="000000"/>
                  </a:solidFill>
                </a:uFill>
              </a:defRPr>
            </a:pPr>
            <a:r>
              <a:rPr sz="1600" dirty="0"/>
              <a:t>-</a:t>
            </a:r>
            <a:r>
              <a:rPr lang="el-GR" sz="1600" dirty="0"/>
              <a:t> Η δυνατότητα συγκέντρωσης, μεταφοράς και χρήσης της αποκτηθείσας γνώσης σε ενότητες, παρακινεί τον εκπαιδευόμενο να χτίσει τα προσόντα του με τους δικούς του ρυθμούς ανάλογα με τα αποτελέσματα μάθησης που έχει αποκτήσει με τυπικούς, μη τυπικούς και άτυπους τρόπους (στη χώρα προέλευσης και στο εξωτερικό).</a:t>
            </a:r>
          </a:p>
          <a:p>
            <a:pPr algn="just">
              <a:lnSpc>
                <a:spcPct val="107916"/>
              </a:lnSpc>
              <a:spcBef>
                <a:spcPts val="800"/>
              </a:spcBef>
              <a:defRPr>
                <a:uFill>
                  <a:solidFill>
                    <a:srgbClr val="000000"/>
                  </a:solidFill>
                </a:uFill>
              </a:defRPr>
            </a:pPr>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227"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228"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229"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230"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31"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232" name="Title 1"/>
          <p:cNvSpPr txBox="1">
            <a:spLocks noGrp="1"/>
          </p:cNvSpPr>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el-GR" dirty="0"/>
              <a:t>Εργαλεία και μέθοδοι επιβεβαίωσης</a:t>
            </a:r>
            <a:r>
              <a:rPr dirty="0"/>
              <a:t>:</a:t>
            </a:r>
          </a:p>
        </p:txBody>
      </p:sp>
      <p:sp>
        <p:nvSpPr>
          <p:cNvPr id="233"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34"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235" name="Europass…"/>
          <p:cNvSpPr txBox="1"/>
          <p:nvPr/>
        </p:nvSpPr>
        <p:spPr>
          <a:xfrm>
            <a:off x="324594" y="1661332"/>
            <a:ext cx="6529874" cy="4331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07916"/>
              </a:lnSpc>
              <a:spcBef>
                <a:spcPts val="800"/>
              </a:spcBef>
              <a:defRPr b="1">
                <a:uFill>
                  <a:solidFill>
                    <a:srgbClr val="000000"/>
                  </a:solidFill>
                </a:uFill>
              </a:defRPr>
            </a:pPr>
            <a:r>
              <a:rPr dirty="0" err="1"/>
              <a:t>Europass</a:t>
            </a:r>
            <a:endParaRPr dirty="0"/>
          </a:p>
          <a:p>
            <a:r>
              <a:rPr lang="el-GR" sz="1400" dirty="0"/>
              <a:t>Το </a:t>
            </a:r>
            <a:r>
              <a:rPr lang="el-GR" sz="1400" dirty="0" err="1"/>
              <a:t>Europass</a:t>
            </a:r>
            <a:r>
              <a:rPr lang="el-GR" sz="1400" dirty="0"/>
              <a:t> προσφέρει 6 διαδικτυακά εργαλεία:</a:t>
            </a:r>
          </a:p>
          <a:p>
            <a:r>
              <a:rPr lang="el-GR" sz="1400" u="sng" dirty="0"/>
              <a:t>Προφίλ </a:t>
            </a:r>
            <a:r>
              <a:rPr lang="el-GR" sz="1400" u="sng" dirty="0" err="1"/>
              <a:t>Europass</a:t>
            </a:r>
            <a:r>
              <a:rPr lang="el-GR" sz="1400" u="sng" dirty="0"/>
              <a:t> </a:t>
            </a:r>
          </a:p>
          <a:p>
            <a:r>
              <a:rPr lang="el-GR" sz="1400" dirty="0"/>
              <a:t>Για την περιγραφή ικανοτήτων, αναζήτηση εργασίας και μαθησιακών ευκαιριών, διαχείριση εφαρμογών και δημιουργία εγγράφων αιτήσεων όπως: CV ή συνοδευτική επιστολή.</a:t>
            </a:r>
          </a:p>
          <a:p>
            <a:r>
              <a:rPr lang="el-GR" sz="1400" u="sng" dirty="0"/>
              <a:t>Επεξεργασία CV </a:t>
            </a:r>
            <a:r>
              <a:rPr lang="el-GR" sz="1400" u="sng" dirty="0" err="1"/>
              <a:t>Europass</a:t>
            </a:r>
            <a:r>
              <a:rPr lang="el-GR" sz="1400" u="sng" dirty="0"/>
              <a:t> </a:t>
            </a:r>
          </a:p>
          <a:p>
            <a:r>
              <a:rPr lang="el-GR" sz="1400" dirty="0"/>
              <a:t>Για τη δημιουργία και την επεξεργασία του CV.</a:t>
            </a:r>
          </a:p>
          <a:p>
            <a:r>
              <a:rPr lang="el-GR" sz="1400" u="sng" dirty="0"/>
              <a:t>Επεξεργασία Συνοδευτικής Επιστολής</a:t>
            </a:r>
          </a:p>
          <a:p>
            <a:r>
              <a:rPr lang="el-GR" sz="1400" dirty="0"/>
              <a:t>Για τη δημιουργία επαγγελματικών επιστολών εκδήλωσης ενδιαφέροντος.</a:t>
            </a:r>
          </a:p>
          <a:p>
            <a:r>
              <a:rPr lang="el-GR" sz="1400" u="sng" dirty="0"/>
              <a:t>Συμπλήρωμα Διπλώματος</a:t>
            </a:r>
          </a:p>
          <a:p>
            <a:r>
              <a:rPr lang="el-GR" sz="1400" dirty="0"/>
              <a:t>Για τη διευκόλυνση της κατανόησης της γνώσης και των ικανοτήτων που απέκτησαν οι φοιτητές.</a:t>
            </a:r>
          </a:p>
          <a:p>
            <a:r>
              <a:rPr lang="el-GR" sz="1400" u="sng" dirty="0"/>
              <a:t>Συμπλήρωμα Πιστοποιητικού</a:t>
            </a:r>
          </a:p>
          <a:p>
            <a:r>
              <a:rPr lang="el-GR" sz="1400" dirty="0"/>
              <a:t>Για την κατανόηση της γνώσης και των ικανοτήτων που αποκτήθηκαν κατά τη διάρκεια επαγγελματικής εκπαίδευσης.</a:t>
            </a:r>
          </a:p>
          <a:p>
            <a:r>
              <a:rPr lang="el-GR" sz="1400" u="sng" dirty="0"/>
              <a:t>Κινητικότητα </a:t>
            </a:r>
            <a:r>
              <a:rPr lang="el-GR" sz="1400" u="sng" dirty="0" err="1"/>
              <a:t>Europass</a:t>
            </a:r>
            <a:r>
              <a:rPr lang="el-GR" sz="1400" u="sng" dirty="0"/>
              <a:t> </a:t>
            </a:r>
          </a:p>
          <a:p>
            <a:r>
              <a:rPr lang="el-GR" sz="1400" dirty="0"/>
              <a:t>Για τις ικανότητες που αποκτήθηκαν κατά την κινητικότητα και βοηθά στην ανάδειξή τους με απλό, λογικό και κατανοητό τρόπο</a:t>
            </a:r>
            <a:r>
              <a:rPr lang="el-GR" b="1" dirty="0"/>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238"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239"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240"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241"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42"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243" name="Title 1"/>
          <p:cNvSpPr txBox="1">
            <a:spLocks noGrp="1"/>
          </p:cNvSpPr>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el-GR" dirty="0"/>
              <a:t>Εργαλεία και μέθοδοι επιβεβαίωσης</a:t>
            </a:r>
            <a:r>
              <a:rPr dirty="0"/>
              <a:t>:</a:t>
            </a:r>
          </a:p>
        </p:txBody>
      </p:sp>
      <p:sp>
        <p:nvSpPr>
          <p:cNvPr id="244"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45"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246" name="The European quality assurance reference framework for VET (EQAVET)…"/>
          <p:cNvSpPr txBox="1"/>
          <p:nvPr/>
        </p:nvSpPr>
        <p:spPr>
          <a:xfrm>
            <a:off x="337294" y="2067732"/>
            <a:ext cx="6529874" cy="3416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l-GR" b="1" dirty="0"/>
              <a:t>Ευρωπαϊκό πλαίσιο αναφοράς διασφάλισης ποιότητας για την EEK - </a:t>
            </a:r>
            <a:r>
              <a:rPr lang="el-GR" b="1" dirty="0" err="1"/>
              <a:t>The</a:t>
            </a:r>
            <a:r>
              <a:rPr lang="el-GR" b="1" dirty="0"/>
              <a:t> </a:t>
            </a:r>
            <a:r>
              <a:rPr lang="el-GR" b="1" dirty="0" err="1"/>
              <a:t>European</a:t>
            </a:r>
            <a:r>
              <a:rPr lang="el-GR" b="1" dirty="0"/>
              <a:t> </a:t>
            </a:r>
            <a:r>
              <a:rPr lang="el-GR" b="1" dirty="0" err="1"/>
              <a:t>quality</a:t>
            </a:r>
            <a:r>
              <a:rPr lang="el-GR" b="1" dirty="0"/>
              <a:t> </a:t>
            </a:r>
            <a:r>
              <a:rPr lang="el-GR" b="1" dirty="0" err="1"/>
              <a:t>assurance</a:t>
            </a:r>
            <a:r>
              <a:rPr lang="el-GR" b="1" dirty="0"/>
              <a:t> </a:t>
            </a:r>
            <a:r>
              <a:rPr lang="el-GR" b="1" dirty="0" err="1"/>
              <a:t>reference</a:t>
            </a:r>
            <a:r>
              <a:rPr lang="el-GR" b="1" dirty="0"/>
              <a:t> </a:t>
            </a:r>
            <a:r>
              <a:rPr lang="el-GR" b="1" dirty="0" err="1"/>
              <a:t>framework</a:t>
            </a:r>
            <a:r>
              <a:rPr lang="el-GR" b="1" dirty="0"/>
              <a:t> </a:t>
            </a:r>
            <a:r>
              <a:rPr lang="el-GR" b="1" dirty="0" err="1"/>
              <a:t>for</a:t>
            </a:r>
            <a:r>
              <a:rPr lang="el-GR" b="1" dirty="0"/>
              <a:t> VET (EQAVET)</a:t>
            </a:r>
            <a:endParaRPr dirty="0"/>
          </a:p>
          <a:p>
            <a:r>
              <a:rPr dirty="0"/>
              <a:t>-</a:t>
            </a:r>
            <a:r>
              <a:rPr lang="el-GR" dirty="0"/>
              <a:t> Είναι ένα όργανο βελτίωσης της ποιότητας των συστημάτων ΕΕΚ.</a:t>
            </a:r>
          </a:p>
          <a:p>
            <a:r>
              <a:rPr lang="el-GR" dirty="0"/>
              <a:t>- Παρέχει ένα Πανευρωπαϊκό σύστημα βοήθειας μεγάλου φάσματος δραστηριοτήτων όπως καταγραφής, ανάπτυξης, παρακολούθησης, αξιολόγησης και βελτίωσης της αποτελεσματικότητας των πρακτικών μάθησης της  ΕΕΚ, καθώς και διαχείρισης ποιότητας.</a:t>
            </a:r>
          </a:p>
          <a:p>
            <a:r>
              <a:rPr lang="el-GR" dirty="0"/>
              <a:t>- Επιπλέον, περιέχει 10 δείκτες που μπορούν επίσης να χρησιμοποιηθούν από χώρες για να προσαρμόσουν και να αναπτύξουν τα συστήματα ΕΕΚ.</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249"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250"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251"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252"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53"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254" name="Title 1"/>
          <p:cNvSpPr txBox="1">
            <a:spLocks noGrp="1"/>
          </p:cNvSpPr>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el-GR" dirty="0"/>
              <a:t>Εργαλεία και μέθοδοι επιβεβαίωσης</a:t>
            </a:r>
            <a:r>
              <a:rPr dirty="0"/>
              <a:t>:</a:t>
            </a:r>
          </a:p>
        </p:txBody>
      </p:sp>
      <p:sp>
        <p:nvSpPr>
          <p:cNvPr id="255"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56"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257" name="The National Qualifications Frameworks (NQF)…"/>
          <p:cNvSpPr txBox="1"/>
          <p:nvPr/>
        </p:nvSpPr>
        <p:spPr>
          <a:xfrm>
            <a:off x="337294" y="2067732"/>
            <a:ext cx="6529874" cy="2793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07916"/>
              </a:lnSpc>
              <a:spcBef>
                <a:spcPts val="800"/>
              </a:spcBef>
              <a:defRPr b="1">
                <a:uFill>
                  <a:solidFill>
                    <a:srgbClr val="000000"/>
                  </a:solidFill>
                </a:uFill>
              </a:defRPr>
            </a:pPr>
            <a:r>
              <a:rPr lang="el-GR" b="1" dirty="0"/>
              <a:t>Εθνικά Πλαίσια Προσόντων</a:t>
            </a:r>
            <a:r>
              <a:rPr lang="en-US" b="1" dirty="0"/>
              <a:t> - </a:t>
            </a:r>
            <a:r>
              <a:rPr dirty="0"/>
              <a:t>The National Qualifications Frameworks (NQF)</a:t>
            </a:r>
          </a:p>
          <a:p>
            <a:pPr>
              <a:lnSpc>
                <a:spcPct val="107916"/>
              </a:lnSpc>
              <a:spcBef>
                <a:spcPts val="800"/>
              </a:spcBef>
              <a:defRPr b="1">
                <a:uFill>
                  <a:solidFill>
                    <a:srgbClr val="000000"/>
                  </a:solidFill>
                </a:uFill>
              </a:defRPr>
            </a:pPr>
            <a:r>
              <a:rPr lang="el-GR" dirty="0"/>
              <a:t>-Τα Εθνικά Πλαίσια Προσόντων είναι διαφορετικά σε κάθε χώρα.</a:t>
            </a:r>
          </a:p>
          <a:p>
            <a:pPr>
              <a:lnSpc>
                <a:spcPct val="107916"/>
              </a:lnSpc>
              <a:spcBef>
                <a:spcPts val="800"/>
              </a:spcBef>
              <a:defRPr b="1">
                <a:uFill>
                  <a:solidFill>
                    <a:srgbClr val="000000"/>
                  </a:solidFill>
                </a:uFill>
              </a:defRPr>
            </a:pPr>
            <a:r>
              <a:rPr lang="el-GR" dirty="0"/>
              <a:t>-Καθήκον τους είναι η αποσαφήνιση των προσόντων του κάθε επιπέδου ανάλογα με τα δεδομένα αποτελέσματα μάθησης.</a:t>
            </a:r>
          </a:p>
          <a:p>
            <a:pPr>
              <a:lnSpc>
                <a:spcPct val="107916"/>
              </a:lnSpc>
              <a:spcBef>
                <a:spcPts val="800"/>
              </a:spcBef>
              <a:defRPr b="1">
                <a:uFill>
                  <a:solidFill>
                    <a:srgbClr val="000000"/>
                  </a:solidFill>
                </a:uFill>
              </a:defRPr>
            </a:pPr>
            <a:r>
              <a:rPr lang="el-GR" dirty="0"/>
              <a:t>- Το δυνατό σημείο αυτού του συστήματος είναι ότι εξασφαλίζει την ευκολότερη κίνηση των μαθητών μεταξύ των διαφόρων ιδρυμάτων και κλάδων της εκπαίδευσης και κατάρτισης</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260"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261"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262"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263"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64"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265" name="Title 1"/>
          <p:cNvSpPr txBox="1">
            <a:spLocks noGrp="1"/>
          </p:cNvSpPr>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el-GR" dirty="0"/>
              <a:t>Τρέχουσες μέθοδοι</a:t>
            </a:r>
            <a:endParaRPr dirty="0"/>
          </a:p>
        </p:txBody>
      </p:sp>
      <p:sp>
        <p:nvSpPr>
          <p:cNvPr id="266"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67"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graphicFrame>
        <p:nvGraphicFramePr>
          <p:cNvPr id="268" name="Tabella"/>
          <p:cNvGraphicFramePr/>
          <p:nvPr/>
        </p:nvGraphicFramePr>
        <p:xfrm>
          <a:off x="466229" y="1905000"/>
          <a:ext cx="6295131" cy="3978529"/>
        </p:xfrm>
        <a:graphic>
          <a:graphicData uri="http://schemas.openxmlformats.org/drawingml/2006/table">
            <a:tbl>
              <a:tblPr firstRow="1" bandRow="1">
                <a:tableStyleId>{4C3C2611-4C71-4FC5-86AE-919BDF0F9419}</a:tableStyleId>
              </a:tblPr>
              <a:tblGrid>
                <a:gridCol w="1780430">
                  <a:extLst>
                    <a:ext uri="{9D8B030D-6E8A-4147-A177-3AD203B41FA5}">
                      <a16:colId xmlns:a16="http://schemas.microsoft.com/office/drawing/2014/main" val="20000"/>
                    </a:ext>
                  </a:extLst>
                </a:gridCol>
                <a:gridCol w="4514701">
                  <a:extLst>
                    <a:ext uri="{9D8B030D-6E8A-4147-A177-3AD203B41FA5}">
                      <a16:colId xmlns:a16="http://schemas.microsoft.com/office/drawing/2014/main" val="20001"/>
                    </a:ext>
                  </a:extLst>
                </a:gridCol>
              </a:tblGrid>
              <a:tr h="215900">
                <a:tc>
                  <a:txBody>
                    <a:bodyPr/>
                    <a:lstStyle/>
                    <a:p>
                      <a:pPr algn="ctr">
                        <a:lnSpc>
                          <a:spcPct val="107916"/>
                        </a:lnSpc>
                        <a:spcBef>
                          <a:spcPts val="800"/>
                        </a:spcBef>
                        <a:defRPr sz="1300">
                          <a:uFill>
                            <a:solidFill>
                              <a:srgbClr val="FFFFFF"/>
                            </a:solidFill>
                          </a:uFill>
                        </a:defRPr>
                      </a:pPr>
                      <a:r>
                        <a:rPr lang="el-GR" dirty="0"/>
                        <a:t>Είδος μεθόδου</a:t>
                      </a:r>
                      <a:endParaRPr dirty="0"/>
                    </a:p>
                  </a:txBody>
                  <a:tcPr marL="50800" marR="50800" marT="50800" marB="50800" anchor="ctr" horzOverflow="overflow">
                    <a:lnL w="6350">
                      <a:solidFill>
                        <a:srgbClr val="70AD47"/>
                      </a:solidFill>
                      <a:miter lim="400000"/>
                    </a:lnL>
                    <a:lnR w="6350">
                      <a:solidFill>
                        <a:srgbClr val="70AD47"/>
                      </a:solidFill>
                      <a:miter lim="400000"/>
                    </a:lnR>
                    <a:lnT w="6350">
                      <a:solidFill>
                        <a:srgbClr val="70AD47"/>
                      </a:solidFill>
                      <a:miter lim="400000"/>
                    </a:lnT>
                    <a:lnB w="6350">
                      <a:solidFill>
                        <a:srgbClr val="A8D08D"/>
                      </a:solidFill>
                      <a:miter lim="400000"/>
                    </a:lnB>
                    <a:solidFill>
                      <a:srgbClr val="70AD47"/>
                    </a:solidFill>
                  </a:tcPr>
                </a:tc>
                <a:tc>
                  <a:txBody>
                    <a:bodyPr/>
                    <a:lstStyle/>
                    <a:p>
                      <a:pPr algn="ctr">
                        <a:defRPr sz="1300">
                          <a:uFill>
                            <a:solidFill>
                              <a:srgbClr val="FFFFFF"/>
                            </a:solidFill>
                          </a:uFill>
                        </a:defRPr>
                      </a:pPr>
                      <a:r>
                        <a:rPr lang="el-GR" dirty="0"/>
                        <a:t>Περιγραφή</a:t>
                      </a:r>
                      <a:endParaRPr dirty="0"/>
                    </a:p>
                  </a:txBody>
                  <a:tcPr marL="50800" marR="50800" marT="50800" marB="50800" horzOverflow="overflow">
                    <a:lnL w="6350">
                      <a:solidFill>
                        <a:srgbClr val="70AD47"/>
                      </a:solidFill>
                      <a:miter lim="400000"/>
                    </a:lnL>
                    <a:lnR w="6350">
                      <a:solidFill>
                        <a:srgbClr val="70AD47"/>
                      </a:solidFill>
                      <a:miter lim="400000"/>
                    </a:lnR>
                    <a:lnT w="6350">
                      <a:solidFill>
                        <a:srgbClr val="70AD47"/>
                      </a:solidFill>
                      <a:miter lim="400000"/>
                    </a:lnT>
                    <a:lnB w="6350">
                      <a:solidFill>
                        <a:srgbClr val="A8D08D"/>
                      </a:solidFill>
                      <a:miter lim="400000"/>
                    </a:lnB>
                    <a:solidFill>
                      <a:srgbClr val="70AD47"/>
                    </a:solidFill>
                  </a:tcPr>
                </a:tc>
                <a:extLst>
                  <a:ext uri="{0D108BD9-81ED-4DB2-BD59-A6C34878D82A}">
                    <a16:rowId xmlns:a16="http://schemas.microsoft.com/office/drawing/2014/main" val="10000"/>
                  </a:ext>
                </a:extLst>
              </a:tr>
              <a:tr h="215900">
                <a:tc>
                  <a:txBody>
                    <a:bodyPr/>
                    <a:lstStyle/>
                    <a:p>
                      <a:pPr algn="ctr">
                        <a:defRPr sz="1300">
                          <a:uFill>
                            <a:solidFill>
                              <a:srgbClr val="000000"/>
                            </a:solidFill>
                          </a:uFill>
                        </a:defRPr>
                      </a:pPr>
                      <a:r>
                        <a:rPr lang="el-GR" sz="1300" b="1" i="0" u="none" strike="noStrike" cap="none" spc="0" baseline="0" dirty="0">
                          <a:solidFill>
                            <a:srgbClr val="000000"/>
                          </a:solidFill>
                          <a:uFillTx/>
                          <a:latin typeface="+mn-lt"/>
                          <a:ea typeface="+mn-ea"/>
                          <a:cs typeface="+mn-cs"/>
                          <a:sym typeface="Calibri"/>
                        </a:rPr>
                        <a:t>Ανάλυση των ενδείξεων και των δηλώσεων </a:t>
                      </a:r>
                      <a:endParaRPr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rPr lang="el-GR" sz="1300" b="0" i="0" u="none" strike="noStrike" cap="none" spc="0" baseline="0" dirty="0">
                          <a:solidFill>
                            <a:srgbClr val="000000"/>
                          </a:solidFill>
                          <a:uFillTx/>
                          <a:latin typeface="+mn-lt"/>
                          <a:ea typeface="+mn-ea"/>
                          <a:cs typeface="+mn-cs"/>
                          <a:sym typeface="Calibri"/>
                        </a:rPr>
                        <a:t>Εξέταση του βαθμού στον οποίο τα έγγραφα και άλλες δημιουργίες ενός ατόμου βεβαιώνουν την επίτευξη των προβλεπόμενων μαθησιακών αποτελεσμάτων</a:t>
                      </a:r>
                      <a:endParaRPr b="0" dirty="0"/>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1"/>
                  </a:ext>
                </a:extLst>
              </a:tr>
              <a:tr h="215900">
                <a:tc>
                  <a:txBody>
                    <a:bodyPr/>
                    <a:lstStyle/>
                    <a:p>
                      <a:pPr algn="ctr">
                        <a:defRPr sz="1300" cap="all">
                          <a:uFill>
                            <a:solidFill>
                              <a:srgbClr val="000000"/>
                            </a:solidFill>
                          </a:uFill>
                        </a:defRPr>
                      </a:pPr>
                      <a:r>
                        <a:rPr lang="el-GR" sz="1300" b="1" i="0" u="none" strike="noStrike" cap="none" spc="0" baseline="0" dirty="0">
                          <a:solidFill>
                            <a:srgbClr val="000000"/>
                          </a:solidFill>
                          <a:uFillTx/>
                          <a:latin typeface="+mn-lt"/>
                          <a:ea typeface="+mn-ea"/>
                          <a:cs typeface="+mn-cs"/>
                          <a:sym typeface="Calibri"/>
                        </a:rPr>
                        <a:t>Αξιολόγηση δεξιοτήτων</a:t>
                      </a:r>
                      <a:endParaRPr lang="el-GR" cap="none"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rPr lang="el-GR" sz="1300" b="0" i="0" u="none" strike="noStrike" cap="none" spc="0" baseline="0" dirty="0">
                          <a:solidFill>
                            <a:srgbClr val="000000"/>
                          </a:solidFill>
                          <a:uFillTx/>
                          <a:latin typeface="+mn-lt"/>
                          <a:ea typeface="+mn-ea"/>
                          <a:cs typeface="+mn-cs"/>
                          <a:sym typeface="Calibri"/>
                        </a:rPr>
                        <a:t>Αυτή η μέθοδος στοχεύει στη δημιουργία ενός σχεδίου για επαγγελματική ανάπτυξη ή περαιτέρω εκπαίδευση ενός ατόμου και περιλαμβάνει την αναγνώριση και την ανάλυση των γνώσεων του/της, των δεξιοτήτων και των κοινώς αποδεκτών κοινωνικών ικανοτήτων (συμπεριλαμβανομένων των κινήτρων και των ταλέντων).</a:t>
                      </a:r>
                      <a:endParaRPr b="0" dirty="0"/>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2"/>
                  </a:ext>
                </a:extLst>
              </a:tr>
              <a:tr h="215900">
                <a:tc>
                  <a:txBody>
                    <a:bodyPr/>
                    <a:lstStyle/>
                    <a:p>
                      <a:pPr algn="ctr">
                        <a:defRPr sz="1300">
                          <a:uFill>
                            <a:solidFill>
                              <a:srgbClr val="000000"/>
                            </a:solidFill>
                          </a:uFill>
                        </a:defRPr>
                      </a:pPr>
                      <a:r>
                        <a:rPr lang="el-GR" sz="1300" b="1" i="0" u="none" strike="noStrike" cap="none" spc="0" baseline="0" dirty="0">
                          <a:solidFill>
                            <a:srgbClr val="000000"/>
                          </a:solidFill>
                          <a:uFillTx/>
                          <a:latin typeface="+mn-lt"/>
                          <a:ea typeface="+mn-ea"/>
                          <a:cs typeface="+mn-cs"/>
                          <a:sym typeface="Calibri"/>
                        </a:rPr>
                        <a:t>Μη δομημένη συνέντευξη </a:t>
                      </a:r>
                      <a:endParaRPr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rPr lang="el-GR" sz="1300" b="0" i="0" u="none" strike="noStrike" cap="none" spc="0" baseline="0" dirty="0">
                          <a:solidFill>
                            <a:srgbClr val="000000"/>
                          </a:solidFill>
                          <a:uFillTx/>
                          <a:latin typeface="+mn-lt"/>
                          <a:ea typeface="+mn-ea"/>
                          <a:cs typeface="+mn-cs"/>
                          <a:sym typeface="Calibri"/>
                        </a:rPr>
                        <a:t>Μια μέθοδος κατά την οποία ο </a:t>
                      </a:r>
                      <a:r>
                        <a:rPr lang="el-GR" sz="1300" b="0" i="0" u="none" strike="noStrike" cap="none" spc="0" baseline="0" dirty="0" err="1">
                          <a:solidFill>
                            <a:srgbClr val="000000"/>
                          </a:solidFill>
                          <a:uFillTx/>
                          <a:latin typeface="+mn-lt"/>
                          <a:ea typeface="+mn-ea"/>
                          <a:cs typeface="+mn-cs"/>
                          <a:sym typeface="Calibri"/>
                        </a:rPr>
                        <a:t>συνεντευκτής</a:t>
                      </a:r>
                      <a:r>
                        <a:rPr lang="el-GR" sz="1300" b="0" i="0" u="none" strike="noStrike" cap="none" spc="0" baseline="0" dirty="0">
                          <a:solidFill>
                            <a:srgbClr val="000000"/>
                          </a:solidFill>
                          <a:uFillTx/>
                          <a:latin typeface="+mn-lt"/>
                          <a:ea typeface="+mn-ea"/>
                          <a:cs typeface="+mn-cs"/>
                          <a:sym typeface="Calibri"/>
                        </a:rPr>
                        <a:t> κάνει ερωτήσεις και οι απαντήσεις δίνονται από τον άνθρωπο που πραγματοποιεί την επιβεβαίωση. Μπορεί να είναι περισσότερο ή λιγότερο </a:t>
                      </a:r>
                      <a:r>
                        <a:rPr lang="el-GR" sz="1300" b="0" i="0" u="none" strike="noStrike" cap="none" spc="0" baseline="0" dirty="0" err="1">
                          <a:solidFill>
                            <a:srgbClr val="000000"/>
                          </a:solidFill>
                          <a:uFillTx/>
                          <a:latin typeface="+mn-lt"/>
                          <a:ea typeface="+mn-ea"/>
                          <a:cs typeface="+mn-cs"/>
                          <a:sym typeface="Calibri"/>
                        </a:rPr>
                        <a:t>στοχευμένη</a:t>
                      </a:r>
                      <a:r>
                        <a:rPr lang="el-GR" sz="1300" b="0" i="0" u="none" strike="noStrike" cap="none" spc="0" baseline="0" dirty="0">
                          <a:solidFill>
                            <a:srgbClr val="000000"/>
                          </a:solidFill>
                          <a:uFillTx/>
                          <a:latin typeface="+mn-lt"/>
                          <a:ea typeface="+mn-ea"/>
                          <a:cs typeface="+mn-cs"/>
                          <a:sym typeface="Calibri"/>
                        </a:rPr>
                        <a:t>. Οι στόχοι της συνέντευξης είναι καθορισμένοι ξεκάθαρα, αλλά η ροή της συζήτησης είναι εντελώς αυθόρμητη, μη δομημένη και βασίζεται μόνο στο γενικό πλάνο των ζητημάτων που τέθηκαν και εξαρτάται από την απάντηση του συνομιλητή.</a:t>
                      </a:r>
                      <a:endParaRPr b="0" dirty="0"/>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271"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272"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273"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27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75"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276" name="Title 1"/>
          <p:cNvSpPr txBox="1">
            <a:spLocks noGrp="1"/>
          </p:cNvSpPr>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el-GR" dirty="0"/>
              <a:t>Τρέχουσες μέθοδοι</a:t>
            </a:r>
            <a:endParaRPr dirty="0"/>
          </a:p>
        </p:txBody>
      </p:sp>
      <p:sp>
        <p:nvSpPr>
          <p:cNvPr id="277"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78"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graphicFrame>
        <p:nvGraphicFramePr>
          <p:cNvPr id="279" name="Tabella"/>
          <p:cNvGraphicFramePr/>
          <p:nvPr/>
        </p:nvGraphicFramePr>
        <p:xfrm>
          <a:off x="387350" y="1124744"/>
          <a:ext cx="6408498" cy="5430996"/>
        </p:xfrm>
        <a:graphic>
          <a:graphicData uri="http://schemas.openxmlformats.org/drawingml/2006/table">
            <a:tbl>
              <a:tblPr bandRow="1">
                <a:tableStyleId>{4C3C2611-4C71-4FC5-86AE-919BDF0F9419}</a:tableStyleId>
              </a:tblPr>
              <a:tblGrid>
                <a:gridCol w="1792495">
                  <a:extLst>
                    <a:ext uri="{9D8B030D-6E8A-4147-A177-3AD203B41FA5}">
                      <a16:colId xmlns:a16="http://schemas.microsoft.com/office/drawing/2014/main" val="20000"/>
                    </a:ext>
                  </a:extLst>
                </a:gridCol>
                <a:gridCol w="4616003">
                  <a:extLst>
                    <a:ext uri="{9D8B030D-6E8A-4147-A177-3AD203B41FA5}">
                      <a16:colId xmlns:a16="http://schemas.microsoft.com/office/drawing/2014/main" val="20001"/>
                    </a:ext>
                  </a:extLst>
                </a:gridCol>
              </a:tblGrid>
              <a:tr h="1676099">
                <a:tc>
                  <a:txBody>
                    <a:bodyPr/>
                    <a:lstStyle/>
                    <a:p>
                      <a:pPr algn="ctr">
                        <a:defRPr sz="1300">
                          <a:uFill>
                            <a:solidFill>
                              <a:srgbClr val="000000"/>
                            </a:solidFill>
                          </a:uFill>
                        </a:defRPr>
                      </a:pPr>
                      <a:r>
                        <a:rPr lang="el-GR" sz="1300" b="1" i="0" u="none" strike="noStrike" cap="none" spc="0" baseline="0" dirty="0">
                          <a:solidFill>
                            <a:srgbClr val="000000"/>
                          </a:solidFill>
                          <a:uFillTx/>
                          <a:latin typeface="+mn-lt"/>
                          <a:ea typeface="+mn-ea"/>
                          <a:cs typeface="+mn-cs"/>
                          <a:sym typeface="Calibri"/>
                        </a:rPr>
                        <a:t>Δομημένη συνέντευξη</a:t>
                      </a:r>
                      <a:endParaRPr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rPr lang="el-GR" sz="1200" b="0" i="0" u="none" strike="noStrike" cap="none" spc="0" baseline="0" dirty="0">
                          <a:solidFill>
                            <a:srgbClr val="000000"/>
                          </a:solidFill>
                          <a:uFillTx/>
                          <a:latin typeface="+mn-lt"/>
                          <a:ea typeface="+mn-ea"/>
                          <a:cs typeface="+mn-cs"/>
                          <a:sym typeface="Calibri"/>
                        </a:rPr>
                        <a:t>Αυτή η μέθοδος βασίζεται στη υποβολή μιας σειράς τυποποιημένων (κλειστών) ερωτήσεων και στην ανάλυση των απαντήσεων που δίνονται. Η δομή της συνέντευξης εξαρτάται από τους στόχους της επαλήθευσης. Τα θέματα που καλύπτονται κατά τη διάρκεια της συνέντευξης είναι από πριν γνωστά και εξυπηρετούν την απόκτηση συγκεκριμένων πληροφοριών και γνώσεων. Συνήθως, όλοι οι υποψήφιοι ρωτιούνται τις ίδιες ερωτήσεις και διατηρείται ακόμα και η σειρά.</a:t>
                      </a:r>
                      <a:endParaRPr sz="1200" b="0" dirty="0"/>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0"/>
                  </a:ext>
                </a:extLst>
              </a:tr>
              <a:tr h="1088376">
                <a:tc>
                  <a:txBody>
                    <a:bodyPr/>
                    <a:lstStyle/>
                    <a:p>
                      <a:pPr algn="ctr">
                        <a:defRPr sz="1300">
                          <a:uFill>
                            <a:solidFill>
                              <a:srgbClr val="000000"/>
                            </a:solidFill>
                          </a:uFill>
                        </a:defRPr>
                      </a:pPr>
                      <a:r>
                        <a:rPr lang="el-GR" sz="1300" b="1" i="0" u="none" strike="noStrike" cap="none" spc="0" baseline="0" dirty="0">
                          <a:solidFill>
                            <a:srgbClr val="000000"/>
                          </a:solidFill>
                          <a:uFillTx/>
                          <a:latin typeface="+mn-lt"/>
                          <a:ea typeface="+mn-ea"/>
                          <a:cs typeface="+mn-cs"/>
                          <a:sym typeface="Calibri"/>
                        </a:rPr>
                        <a:t>Παρατήρηση σε πραγματικές συνθήκες</a:t>
                      </a:r>
                      <a:endParaRPr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rPr lang="el-GR" sz="1200" b="0" i="0" u="none" strike="noStrike" cap="none" spc="0" baseline="0" dirty="0">
                          <a:solidFill>
                            <a:srgbClr val="000000"/>
                          </a:solidFill>
                          <a:uFillTx/>
                          <a:latin typeface="+mn-lt"/>
                          <a:ea typeface="+mn-ea"/>
                          <a:cs typeface="+mn-cs"/>
                          <a:sym typeface="Calibri"/>
                        </a:rPr>
                        <a:t>Ανάλυση των δραστηριοτήτων των υποψηφίων στις πραγματικές συνθήκες των καθηκόντων που περιγράφονται στην περιγραφή των προσόντων. Συχνά η παρατήρηση καλύπτει τις δραστηριότητες του υποψηφίου στον χώρο εργασίας του ή μόνο ένα κομμάτι της δουλειάς του.</a:t>
                      </a:r>
                      <a:endParaRPr sz="1200" b="0" dirty="0"/>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1"/>
                  </a:ext>
                </a:extLst>
              </a:tr>
              <a:tr h="1284284">
                <a:tc>
                  <a:txBody>
                    <a:bodyPr/>
                    <a:lstStyle/>
                    <a:p>
                      <a:pPr algn="ctr">
                        <a:defRPr sz="1300">
                          <a:uFill>
                            <a:solidFill>
                              <a:srgbClr val="000000"/>
                            </a:solidFill>
                          </a:uFill>
                        </a:defRPr>
                      </a:pPr>
                      <a:r>
                        <a:rPr lang="el-GR" sz="1300" b="1" i="0" u="none" strike="noStrike" cap="none" spc="0" baseline="0" dirty="0">
                          <a:solidFill>
                            <a:srgbClr val="000000"/>
                          </a:solidFill>
                          <a:uFillTx/>
                          <a:latin typeface="+mn-lt"/>
                          <a:ea typeface="+mn-ea"/>
                          <a:cs typeface="+mn-cs"/>
                          <a:sym typeface="Calibri"/>
                        </a:rPr>
                        <a:t>Παρατήρηση σε προσομοιωμένες συνθήκες </a:t>
                      </a:r>
                      <a:endParaRPr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rPr lang="el-GR" sz="1200" b="0" i="0" u="none" strike="noStrike" cap="none" spc="0" baseline="0" dirty="0">
                          <a:solidFill>
                            <a:srgbClr val="000000"/>
                          </a:solidFill>
                          <a:uFillTx/>
                          <a:latin typeface="+mn-lt"/>
                          <a:ea typeface="+mn-ea"/>
                          <a:cs typeface="+mn-cs"/>
                          <a:sym typeface="Calibri"/>
                        </a:rPr>
                        <a:t>Ανάλυση των δραστηριοτήτων του υποψηφίου υπό διαμορφωμένες συνθήκες για την διαδικασία επιβεβαίωσης, οι οποίες βρίσκονται κοντά στην πραγματικότητα. Η χρήση προσομοίωσης είναι αποτέλεσμα του ότι μερικές φορές η εφαρμογή αυτής της μεθόδου σε πραγματικές συνθήκες μπορεί να είναι επικίνδυνη, προκαλώντας ηθικό δίλημμα, ή απλά χρονοβόρα.</a:t>
                      </a:r>
                      <a:endParaRPr sz="1200" b="0" dirty="0"/>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2"/>
                  </a:ext>
                </a:extLst>
              </a:tr>
              <a:tr h="1382237">
                <a:tc>
                  <a:txBody>
                    <a:bodyPr/>
                    <a:lstStyle/>
                    <a:p>
                      <a:pPr algn="ctr">
                        <a:defRPr sz="1300">
                          <a:uFill>
                            <a:solidFill>
                              <a:srgbClr val="000000"/>
                            </a:solidFill>
                          </a:uFill>
                        </a:defRPr>
                      </a:pPr>
                      <a:r>
                        <a:rPr lang="el-GR" b="1" dirty="0"/>
                        <a:t>Παρουσίαση</a:t>
                      </a:r>
                      <a:endParaRPr b="1"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rPr lang="el-GR" sz="1200" b="0" i="0" u="none" strike="noStrike" cap="none" spc="0" baseline="0" dirty="0">
                          <a:solidFill>
                            <a:srgbClr val="000000"/>
                          </a:solidFill>
                          <a:uFillTx/>
                          <a:latin typeface="+mn-lt"/>
                          <a:ea typeface="+mn-ea"/>
                          <a:cs typeface="+mn-cs"/>
                          <a:sym typeface="Calibri"/>
                        </a:rPr>
                        <a:t>Η παρουσίαση περιέχει την προετοιμασία, παρουσίαση και συζήτηση ενός συγκεκριμένου θέματος από τον εκπαιδευόμενο επί την παρουσία κοινού και ειδικών. Κατά τη διάρκεια ή αμέσως μετά την παρουσίαση, το κοινό και οι ειδικοί μπορεί να ρωτήσουν επιπλέον ερωτήσεις για να δώσουν στον υποψήφιο τη δυνατότητα να επιδείξει μια ολοκληρωμένη γνώση πάνω στο θέμα ή για να ξεδιαλύνει οποιαδήποτε αμφιβολία</a:t>
                      </a:r>
                      <a:endParaRPr sz="1200" b="0" dirty="0"/>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282"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283"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284"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28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86"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287" name="Title 1"/>
          <p:cNvSpPr txBox="1">
            <a:spLocks noGrp="1"/>
          </p:cNvSpPr>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el-GR" dirty="0"/>
              <a:t>Τρέχουσες μέθοδοι</a:t>
            </a:r>
            <a:endParaRPr dirty="0"/>
          </a:p>
        </p:txBody>
      </p:sp>
      <p:sp>
        <p:nvSpPr>
          <p:cNvPr id="288"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89"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graphicFrame>
        <p:nvGraphicFramePr>
          <p:cNvPr id="290" name="Tabella"/>
          <p:cNvGraphicFramePr/>
          <p:nvPr>
            <p:extLst>
              <p:ext uri="{D42A27DB-BD31-4B8C-83A1-F6EECF244321}">
                <p14:modId xmlns:p14="http://schemas.microsoft.com/office/powerpoint/2010/main" val="532606905"/>
              </p:ext>
            </p:extLst>
          </p:nvPr>
        </p:nvGraphicFramePr>
        <p:xfrm>
          <a:off x="474464" y="1947912"/>
          <a:ext cx="6288424" cy="3967480"/>
        </p:xfrm>
        <a:graphic>
          <a:graphicData uri="http://schemas.openxmlformats.org/drawingml/2006/table">
            <a:tbl>
              <a:tblPr bandRow="1">
                <a:tableStyleId>{4C3C2611-4C71-4FC5-86AE-919BDF0F9419}</a:tableStyleId>
              </a:tblPr>
              <a:tblGrid>
                <a:gridCol w="1774745">
                  <a:extLst>
                    <a:ext uri="{9D8B030D-6E8A-4147-A177-3AD203B41FA5}">
                      <a16:colId xmlns:a16="http://schemas.microsoft.com/office/drawing/2014/main" val="20000"/>
                    </a:ext>
                  </a:extLst>
                </a:gridCol>
                <a:gridCol w="4513679">
                  <a:extLst>
                    <a:ext uri="{9D8B030D-6E8A-4147-A177-3AD203B41FA5}">
                      <a16:colId xmlns:a16="http://schemas.microsoft.com/office/drawing/2014/main" val="20001"/>
                    </a:ext>
                  </a:extLst>
                </a:gridCol>
              </a:tblGrid>
              <a:tr h="215900">
                <a:tc>
                  <a:txBody>
                    <a:bodyPr/>
                    <a:lstStyle/>
                    <a:p>
                      <a:pPr algn="ctr">
                        <a:defRPr sz="1300">
                          <a:uFill>
                            <a:solidFill>
                              <a:srgbClr val="000000"/>
                            </a:solidFill>
                          </a:uFill>
                        </a:defRPr>
                      </a:pPr>
                      <a:r>
                        <a:rPr lang="el-GR" sz="1300" b="1" i="0" u="none" strike="noStrike" cap="none" spc="0" baseline="0" dirty="0">
                          <a:solidFill>
                            <a:srgbClr val="000000"/>
                          </a:solidFill>
                          <a:uFillTx/>
                          <a:latin typeface="+mn-lt"/>
                          <a:ea typeface="+mn-ea"/>
                          <a:cs typeface="+mn-cs"/>
                          <a:sym typeface="Calibri"/>
                        </a:rPr>
                        <a:t>Μη δομημένη συζήτηση</a:t>
                      </a:r>
                      <a:endParaRPr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rPr lang="el-GR" sz="1300" b="0" i="0" u="none" strike="noStrike" cap="none" spc="0" baseline="0" dirty="0">
                          <a:solidFill>
                            <a:srgbClr val="000000"/>
                          </a:solidFill>
                          <a:uFillTx/>
                          <a:latin typeface="+mn-lt"/>
                          <a:ea typeface="+mn-ea"/>
                          <a:cs typeface="+mn-cs"/>
                          <a:sym typeface="Calibri"/>
                        </a:rPr>
                        <a:t>Αυτού του είδους η συζήτηση περιλαμβάνει την ανταλλαγή επιχειρημάτων πάνω σε ένα συγκεκριμένο θέμα σε μια ομάδα, όπου οι συμμετέχοντες έχουν μεγάλη ελευθερία λόγου. Εδώ, δεν υπάρχει διαχωρισμός ρόλων ούτε και ασκείται πίεση να παρουσιάσουν τις θέσεις τους. Το θέμα συζήτησης είναι προκαθορισμένο από τον συντονιστή, όμως δεν υπάρχει σενάριο. Ωστόσο, σε κάποιες τεχνικές (π.χ. καταιγισμός ιδεών) υπάρχουν ορισμένα μοτίβα συμπεριφοράς που πρέπει να τηρηθούν. Η εξέλιξη της συζήτησης εξαρτάται από τις ιδέες και τη δημιουργικότητα των συμμετεχόντων.</a:t>
                      </a:r>
                      <a:endParaRPr b="0" dirty="0"/>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0"/>
                  </a:ext>
                </a:extLst>
              </a:tr>
              <a:tr h="215900">
                <a:tc>
                  <a:txBody>
                    <a:bodyPr/>
                    <a:lstStyle/>
                    <a:p>
                      <a:pPr algn="ctr">
                        <a:defRPr sz="1300">
                          <a:uFill>
                            <a:solidFill>
                              <a:srgbClr val="000000"/>
                            </a:solidFill>
                          </a:uFill>
                        </a:defRPr>
                      </a:pPr>
                      <a:r>
                        <a:rPr lang="el-GR" sz="1300" b="1" i="0" u="none" strike="noStrike" cap="none" spc="0" baseline="0" dirty="0">
                          <a:solidFill>
                            <a:srgbClr val="000000"/>
                          </a:solidFill>
                          <a:uFillTx/>
                          <a:latin typeface="+mn-lt"/>
                          <a:ea typeface="+mn-ea"/>
                          <a:cs typeface="+mn-cs"/>
                          <a:sym typeface="Calibri"/>
                        </a:rPr>
                        <a:t>Δομημένη συζήτηση </a:t>
                      </a:r>
                      <a:endParaRPr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rPr lang="el-GR" sz="1300" b="0" i="0" u="none" strike="noStrike" cap="none" spc="0" baseline="0" dirty="0">
                          <a:solidFill>
                            <a:srgbClr val="000000"/>
                          </a:solidFill>
                          <a:uFillTx/>
                          <a:latin typeface="+mn-lt"/>
                          <a:ea typeface="+mn-ea"/>
                          <a:cs typeface="+mn-cs"/>
                          <a:sym typeface="Calibri"/>
                        </a:rPr>
                        <a:t>Αυτή η μέθοδος περιέχει μια δομημένη και καθοδηγούμενη ομαδική συζήτηση που βασίζεται στην ανταλλαγή επιχειρημάτων σε ένα επιλεγμένο θέμα. Μπορεί να εξελιχθεί ανάλογα με το σενάριο. Υπάρχει διαχωρισμός ρόλων. Το θέμα προκαθορίζεται από πριν (δεν πρέπει να είναι πολύ εύκολο, αλλά πρέπει να παρακινεί τους συμμετέχοντες να το συζητήσουν). Μερικές φορές υπάρχει η ανάγκη προετοιμασίας των συμμετεχόντων της συζήτησης από πριν ώστε να αποκτήσουν τις απαραίτητες πληροφορίες και επιχειρήματα.</a:t>
                      </a:r>
                      <a:endParaRPr b="0" dirty="0"/>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293"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294"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295"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296"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297"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298" name="Title 1"/>
          <p:cNvSpPr txBox="1">
            <a:spLocks noGrp="1"/>
          </p:cNvSpPr>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el-GR" dirty="0"/>
              <a:t>Τρέχουσες μέθοδοι</a:t>
            </a:r>
            <a:endParaRPr dirty="0"/>
          </a:p>
        </p:txBody>
      </p:sp>
      <p:sp>
        <p:nvSpPr>
          <p:cNvPr id="299"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00"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graphicFrame>
        <p:nvGraphicFramePr>
          <p:cNvPr id="301" name="Tabella"/>
          <p:cNvGraphicFramePr/>
          <p:nvPr>
            <p:extLst>
              <p:ext uri="{D42A27DB-BD31-4B8C-83A1-F6EECF244321}">
                <p14:modId xmlns:p14="http://schemas.microsoft.com/office/powerpoint/2010/main" val="200035213"/>
              </p:ext>
            </p:extLst>
          </p:nvPr>
        </p:nvGraphicFramePr>
        <p:xfrm>
          <a:off x="390029" y="1196753"/>
          <a:ext cx="6286638" cy="5649690"/>
        </p:xfrm>
        <a:graphic>
          <a:graphicData uri="http://schemas.openxmlformats.org/drawingml/2006/table">
            <a:tbl>
              <a:tblPr bandRow="1">
                <a:tableStyleId>{4C3C2611-4C71-4FC5-86AE-919BDF0F9419}</a:tableStyleId>
              </a:tblPr>
              <a:tblGrid>
                <a:gridCol w="1789529">
                  <a:extLst>
                    <a:ext uri="{9D8B030D-6E8A-4147-A177-3AD203B41FA5}">
                      <a16:colId xmlns:a16="http://schemas.microsoft.com/office/drawing/2014/main" val="20000"/>
                    </a:ext>
                  </a:extLst>
                </a:gridCol>
                <a:gridCol w="4497109">
                  <a:extLst>
                    <a:ext uri="{9D8B030D-6E8A-4147-A177-3AD203B41FA5}">
                      <a16:colId xmlns:a16="http://schemas.microsoft.com/office/drawing/2014/main" val="20001"/>
                    </a:ext>
                  </a:extLst>
                </a:gridCol>
              </a:tblGrid>
              <a:tr h="1883230">
                <a:tc>
                  <a:txBody>
                    <a:bodyPr/>
                    <a:lstStyle/>
                    <a:p>
                      <a:pPr algn="just">
                        <a:lnSpc>
                          <a:spcPct val="107000"/>
                        </a:lnSpc>
                        <a:spcAft>
                          <a:spcPts val="0"/>
                        </a:spcAft>
                      </a:pPr>
                      <a:r>
                        <a:rPr lang="el-GR" sz="1400" b="0">
                          <a:solidFill>
                            <a:schemeClr val="tx1"/>
                          </a:solidFill>
                          <a:latin typeface="Calibri"/>
                          <a:ea typeface="Calibri"/>
                          <a:cs typeface="Times New Roman"/>
                        </a:rPr>
                        <a:t>Θεωρητικός έλεγχος (γραπτά ή προφορικά) </a:t>
                      </a:r>
                      <a:endParaRPr lang="el-GR" sz="1400" b="1">
                        <a:solidFill>
                          <a:schemeClr val="tx1"/>
                        </a:solidFill>
                        <a:latin typeface="Calibri"/>
                        <a:ea typeface="Calibri"/>
                        <a:cs typeface="Times New Roman"/>
                      </a:endParaRPr>
                    </a:p>
                  </a:txBody>
                  <a:tcPr marL="68580" marR="68580" marT="0" marB="0" anchor="ctr">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lnSpc>
                          <a:spcPct val="107000"/>
                        </a:lnSpc>
                        <a:spcAft>
                          <a:spcPts val="0"/>
                        </a:spcAft>
                      </a:pPr>
                      <a:r>
                        <a:rPr lang="el-GR" sz="1400" b="0">
                          <a:solidFill>
                            <a:schemeClr val="tx1"/>
                          </a:solidFill>
                          <a:latin typeface="Calibri"/>
                          <a:ea typeface="Calibri"/>
                          <a:cs typeface="Times New Roman"/>
                        </a:rPr>
                        <a:t>Αυτή η μέθοδος περιλαμβάνει τον έλεγχο των γνώσεων του υποψηφίου και της ικανότητας να τις εφαρμόζει. Περιέχει την ανάλυση των απαντήσεων στις ερωτήσεις που έγιναν ή των έργων που πραγματοποίησε ο ίδιος. Είναι μια πολύ κοινή, απλή και βολική μέθοδος. Επιτρέπει την επιβεβαίωση πολλών ανθρώπων μονομιάς. Ο έλεγχος παίρνει διάφορες μορφές.</a:t>
                      </a:r>
                      <a:endParaRPr lang="el-GR" sz="1400" b="1">
                        <a:solidFill>
                          <a:schemeClr val="tx1"/>
                        </a:solidFill>
                        <a:latin typeface="Calibri"/>
                        <a:ea typeface="Calibri"/>
                        <a:cs typeface="Times New Roman"/>
                      </a:endParaRPr>
                    </a:p>
                  </a:txBody>
                  <a:tcPr marL="68580" marR="68580" marT="0" marB="0">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0"/>
                  </a:ext>
                </a:extLst>
              </a:tr>
              <a:tr h="1341743">
                <a:tc>
                  <a:txBody>
                    <a:bodyPr/>
                    <a:lstStyle/>
                    <a:p>
                      <a:pPr algn="l">
                        <a:lnSpc>
                          <a:spcPct val="107000"/>
                        </a:lnSpc>
                        <a:spcAft>
                          <a:spcPts val="0"/>
                        </a:spcAft>
                      </a:pPr>
                      <a:r>
                        <a:rPr lang="el-GR" sz="1400" b="0" dirty="0">
                          <a:solidFill>
                            <a:schemeClr val="tx1"/>
                          </a:solidFill>
                          <a:latin typeface="Calibri"/>
                          <a:ea typeface="Calibri"/>
                          <a:cs typeface="Times New Roman"/>
                        </a:rPr>
                        <a:t>Αξιολόγηση από συναδέλφους </a:t>
                      </a:r>
                      <a:endParaRPr lang="el-GR" sz="1400" b="1" dirty="0">
                        <a:solidFill>
                          <a:schemeClr val="tx1"/>
                        </a:solidFill>
                        <a:latin typeface="Calibri"/>
                        <a:ea typeface="Calibri"/>
                        <a:cs typeface="Times New Roman"/>
                      </a:endParaRPr>
                    </a:p>
                  </a:txBody>
                  <a:tcPr marL="68580" marR="68580" marT="0" marB="0" anchor="ctr">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lnSpc>
                          <a:spcPct val="107000"/>
                        </a:lnSpc>
                        <a:spcAft>
                          <a:spcPts val="0"/>
                        </a:spcAft>
                      </a:pPr>
                      <a:r>
                        <a:rPr lang="el-GR" sz="1400" b="0" dirty="0">
                          <a:solidFill>
                            <a:schemeClr val="tx1"/>
                          </a:solidFill>
                          <a:latin typeface="Calibri"/>
                          <a:ea typeface="Calibri"/>
                          <a:cs typeface="Times New Roman"/>
                        </a:rPr>
                        <a:t>Περιέχει την αξιολόγηση των εκπαιδευόμενων για τους συναδέλφους τους σύμφωνα με κριτήρια που θέτονται από τον εκπαιδευτή. Αυτό το εργαλείο βοηθά τους εκπαιδευόμενους να αναπτύξουν κριτικές ικανότητες και επίγνωση του εαυτού.</a:t>
                      </a:r>
                    </a:p>
                  </a:txBody>
                  <a:tcPr marL="68580" marR="68580" marT="0" marB="0">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1"/>
                  </a:ext>
                </a:extLst>
              </a:tr>
              <a:tr h="2424717">
                <a:tc>
                  <a:txBody>
                    <a:bodyPr/>
                    <a:lstStyle/>
                    <a:p>
                      <a:pPr algn="just">
                        <a:lnSpc>
                          <a:spcPct val="107000"/>
                        </a:lnSpc>
                        <a:spcAft>
                          <a:spcPts val="0"/>
                        </a:spcAft>
                      </a:pPr>
                      <a:r>
                        <a:rPr lang="el-GR" sz="1400" b="0">
                          <a:solidFill>
                            <a:schemeClr val="tx1"/>
                          </a:solidFill>
                          <a:latin typeface="Calibri"/>
                          <a:ea typeface="Calibri"/>
                          <a:cs typeface="Times New Roman"/>
                        </a:rPr>
                        <a:t>Αυτοκριτική</a:t>
                      </a:r>
                      <a:endParaRPr lang="el-GR" sz="1400" b="1">
                        <a:solidFill>
                          <a:schemeClr val="tx1"/>
                        </a:solidFill>
                        <a:latin typeface="Calibri"/>
                        <a:ea typeface="Calibri"/>
                        <a:cs typeface="Times New Roman"/>
                      </a:endParaRPr>
                    </a:p>
                  </a:txBody>
                  <a:tcPr marL="68580" marR="68580" marT="0" marB="0" anchor="ctr">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lnSpc>
                          <a:spcPct val="107000"/>
                        </a:lnSpc>
                        <a:spcAft>
                          <a:spcPts val="0"/>
                        </a:spcAft>
                      </a:pPr>
                      <a:r>
                        <a:rPr lang="el-GR" sz="1400" b="0" dirty="0">
                          <a:solidFill>
                            <a:schemeClr val="tx1"/>
                          </a:solidFill>
                          <a:latin typeface="Calibri"/>
                          <a:ea typeface="Calibri"/>
                          <a:cs typeface="Times New Roman"/>
                        </a:rPr>
                        <a:t>Είναι μια διαδικασία κατά την οποία οι εκπαιδευόμενοι σκέφτονται τη δουλεία τους και αξιολογούν πόσο καλά την έχουν καταφέρει. Αυτή η μέθοδος επιτρέπει στους εκπαιδευόμενους να αναγνωρίσουν τα δυνατά και αδύνατα σημεία τους καθώς και τα περιθώρια βελτίωσης. Ωστόσο, αξίζει να θυμόμαστε ότι η αυτοκριτική μπορεί να είναι πολύ υποκειμενική. Επομένως, η αυτοκριτική χρησιμοποιείται συχνότερα ως μέρος της διαμορφωτικής παρά της συνοπτικής διαδικασίας αξιολόγησης.</a:t>
                      </a:r>
                    </a:p>
                  </a:txBody>
                  <a:tcPr marL="68580" marR="68580" marT="0" marB="0">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4" descr="Picture 4"/>
          <p:cNvPicPr>
            <a:picLocks noChangeAspect="1"/>
          </p:cNvPicPr>
          <p:nvPr/>
        </p:nvPicPr>
        <p:blipFill>
          <a:blip r:embed="rId2" cstate="print"/>
          <a:srcRect l="49218" t="8478" r="32595" b="5468"/>
          <a:stretch>
            <a:fillRect/>
          </a:stretch>
        </p:blipFill>
        <p:spPr>
          <a:xfrm>
            <a:off x="7010399" y="152400"/>
            <a:ext cx="1981202" cy="6527800"/>
          </a:xfrm>
          <a:prstGeom prst="rect">
            <a:avLst/>
          </a:prstGeom>
          <a:ln w="12700">
            <a:miter lim="400000"/>
          </a:ln>
        </p:spPr>
      </p:pic>
      <p:pic>
        <p:nvPicPr>
          <p:cNvPr id="104" name="Picture 5" descr="Picture 5"/>
          <p:cNvPicPr>
            <a:picLocks noChangeAspect="1"/>
          </p:cNvPicPr>
          <p:nvPr/>
        </p:nvPicPr>
        <p:blipFill>
          <a:blip r:embed="rId3" cstate="print"/>
          <a:srcRect l="46822" t="13155" r="37054" b="10529"/>
          <a:stretch>
            <a:fillRect/>
          </a:stretch>
        </p:blipFill>
        <p:spPr>
          <a:xfrm>
            <a:off x="7010399" y="152399"/>
            <a:ext cx="1981202" cy="6527802"/>
          </a:xfrm>
          <a:prstGeom prst="rect">
            <a:avLst/>
          </a:prstGeom>
          <a:ln w="12700">
            <a:miter lim="400000"/>
          </a:ln>
        </p:spPr>
      </p:pic>
      <p:pic>
        <p:nvPicPr>
          <p:cNvPr id="105"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106" name="Picture 15" descr="Picture 15"/>
          <p:cNvPicPr>
            <a:picLocks noChangeAspect="1"/>
          </p:cNvPicPr>
          <p:nvPr/>
        </p:nvPicPr>
        <p:blipFill>
          <a:blip r:embed="rId5" cstate="print">
            <a:alphaModFix amt="55000"/>
          </a:blip>
          <a:srcRect l="27107" r="2930"/>
          <a:stretch>
            <a:fillRect/>
          </a:stretch>
        </p:blipFill>
        <p:spPr>
          <a:xfrm>
            <a:off x="-1" y="-1435846"/>
            <a:ext cx="7924910" cy="7817173"/>
          </a:xfrm>
          <a:prstGeom prst="rect">
            <a:avLst/>
          </a:prstGeom>
          <a:ln w="12700">
            <a:miter lim="400000"/>
          </a:ln>
        </p:spPr>
      </p:pic>
      <p:sp>
        <p:nvSpPr>
          <p:cNvPr id="107"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08"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109" name="Title 1"/>
          <p:cNvSpPr txBox="1">
            <a:spLocks noGrp="1"/>
          </p:cNvSpPr>
          <p:nvPr>
            <p:ph type="title"/>
          </p:nvPr>
        </p:nvSpPr>
        <p:spPr>
          <a:xfrm>
            <a:off x="457199" y="274638"/>
            <a:ext cx="5939971" cy="1143001"/>
          </a:xfrm>
          <a:prstGeom prst="rect">
            <a:avLst/>
          </a:prstGeom>
        </p:spPr>
        <p:txBody>
          <a:bodyPr>
            <a:noAutofit/>
          </a:bodyPr>
          <a:lstStyle>
            <a:lvl1pPr algn="l">
              <a:defRPr>
                <a:solidFill>
                  <a:srgbClr val="595959"/>
                </a:solidFill>
                <a:latin typeface="Century Gothic"/>
                <a:ea typeface="Century Gothic"/>
                <a:cs typeface="Century Gothic"/>
                <a:sym typeface="Century Gothic"/>
              </a:defRPr>
            </a:lvl1pPr>
          </a:lstStyle>
          <a:p>
            <a:r>
              <a:rPr lang="el-GR" sz="3200" dirty="0"/>
              <a:t>Σχέδιο μαθήματος</a:t>
            </a:r>
            <a:endParaRPr sz="3200" dirty="0"/>
          </a:p>
        </p:txBody>
      </p:sp>
      <p:graphicFrame>
        <p:nvGraphicFramePr>
          <p:cNvPr id="110" name="Tabla 6"/>
          <p:cNvGraphicFramePr/>
          <p:nvPr/>
        </p:nvGraphicFramePr>
        <p:xfrm>
          <a:off x="457198" y="2310006"/>
          <a:ext cx="5939970" cy="3403600"/>
        </p:xfrm>
        <a:graphic>
          <a:graphicData uri="http://schemas.openxmlformats.org/drawingml/2006/table">
            <a:tbl>
              <a:tblPr firstRow="1" bandRow="1">
                <a:tableStyleId>{4C3C2611-4C71-4FC5-86AE-919BDF0F9419}</a:tableStyleId>
              </a:tblPr>
              <a:tblGrid>
                <a:gridCol w="2969985">
                  <a:extLst>
                    <a:ext uri="{9D8B030D-6E8A-4147-A177-3AD203B41FA5}">
                      <a16:colId xmlns:a16="http://schemas.microsoft.com/office/drawing/2014/main" val="20000"/>
                    </a:ext>
                  </a:extLst>
                </a:gridCol>
                <a:gridCol w="2969985">
                  <a:extLst>
                    <a:ext uri="{9D8B030D-6E8A-4147-A177-3AD203B41FA5}">
                      <a16:colId xmlns:a16="http://schemas.microsoft.com/office/drawing/2014/main" val="20001"/>
                    </a:ext>
                  </a:extLst>
                </a:gridCol>
              </a:tblGrid>
              <a:tr h="370840">
                <a:tc>
                  <a:txBody>
                    <a:bodyPr/>
                    <a:lstStyle/>
                    <a:p>
                      <a:pPr algn="l">
                        <a:defRPr sz="1800" b="0">
                          <a:solidFill>
                            <a:srgbClr val="000000"/>
                          </a:solidFill>
                        </a:defRPr>
                      </a:pPr>
                      <a:r>
                        <a:rPr lang="el-GR" b="1" dirty="0">
                          <a:solidFill>
                            <a:srgbClr val="FFFFFF"/>
                          </a:solidFill>
                        </a:rPr>
                        <a:t>Διάρκεια</a:t>
                      </a:r>
                      <a:endParaRPr b="1" dirty="0">
                        <a:solidFill>
                          <a:srgbClr val="FFFFFF"/>
                        </a:solidFill>
                      </a:endParaRPr>
                    </a:p>
                  </a:txBody>
                  <a:tcPr marL="45720" marR="45720" horzOverflow="overflow">
                    <a:solidFill>
                      <a:srgbClr val="779D53"/>
                    </a:solidFill>
                  </a:tcPr>
                </a:tc>
                <a:tc>
                  <a:txBody>
                    <a:bodyPr/>
                    <a:lstStyle/>
                    <a:p>
                      <a:pPr algn="l">
                        <a:defRPr sz="1800" b="0">
                          <a:solidFill>
                            <a:srgbClr val="000000"/>
                          </a:solidFill>
                        </a:defRPr>
                      </a:pPr>
                      <a:r>
                        <a:rPr lang="el-GR" b="1" dirty="0">
                          <a:solidFill>
                            <a:srgbClr val="FFFFFF"/>
                          </a:solidFill>
                        </a:rPr>
                        <a:t>Δραστηριότητα</a:t>
                      </a:r>
                      <a:endParaRPr b="1" dirty="0">
                        <a:solidFill>
                          <a:srgbClr val="FFFFFF"/>
                        </a:solidFill>
                      </a:endParaRPr>
                    </a:p>
                  </a:txBody>
                  <a:tcPr marL="45720" marR="45720" horzOverflow="overflow">
                    <a:solidFill>
                      <a:srgbClr val="779D53"/>
                    </a:solidFill>
                  </a:tcPr>
                </a:tc>
                <a:extLst>
                  <a:ext uri="{0D108BD9-81ED-4DB2-BD59-A6C34878D82A}">
                    <a16:rowId xmlns:a16="http://schemas.microsoft.com/office/drawing/2014/main" val="10000"/>
                  </a:ext>
                </a:extLst>
              </a:tr>
              <a:tr h="370840">
                <a:tc>
                  <a:txBody>
                    <a:bodyPr/>
                    <a:lstStyle/>
                    <a:p>
                      <a:pPr algn="l">
                        <a:defRPr sz="1800"/>
                      </a:pPr>
                      <a:r>
                        <a:rPr dirty="0"/>
                        <a:t>30 </a:t>
                      </a:r>
                      <a:r>
                        <a:rPr lang="el-GR" dirty="0"/>
                        <a:t>λεπτά</a:t>
                      </a:r>
                      <a:endParaRPr dirty="0"/>
                    </a:p>
                  </a:txBody>
                  <a:tcPr marL="45720" marR="45720" horzOverflow="overflow"/>
                </a:tc>
                <a:tc>
                  <a:txBody>
                    <a:bodyPr/>
                    <a:lstStyle/>
                    <a:p>
                      <a:pPr algn="l">
                        <a:defRPr sz="1800"/>
                      </a:pPr>
                      <a:r>
                        <a:rPr lang="el-GR" dirty="0"/>
                        <a:t>Εισαγωγή στην ενότητα</a:t>
                      </a:r>
                      <a:endParaRPr dirty="0"/>
                    </a:p>
                  </a:txBody>
                  <a:tcPr marL="45720" marR="45720" horzOverflow="overflow"/>
                </a:tc>
                <a:extLst>
                  <a:ext uri="{0D108BD9-81ED-4DB2-BD59-A6C34878D82A}">
                    <a16:rowId xmlns:a16="http://schemas.microsoft.com/office/drawing/2014/main" val="10001"/>
                  </a:ext>
                </a:extLst>
              </a:tr>
              <a:tr h="370840">
                <a:tc>
                  <a:txBody>
                    <a:bodyPr/>
                    <a:lstStyle/>
                    <a:p>
                      <a:pPr algn="l">
                        <a:defRPr sz="1800"/>
                      </a:pPr>
                      <a:r>
                        <a:rPr dirty="0"/>
                        <a:t>15 </a:t>
                      </a:r>
                      <a:r>
                        <a:rPr lang="el-GR" dirty="0"/>
                        <a:t>λεπτά</a:t>
                      </a:r>
                      <a:endParaRPr dirty="0"/>
                    </a:p>
                  </a:txBody>
                  <a:tcPr marL="45720" marR="45720" horzOverflow="overflow"/>
                </a:tc>
                <a:tc>
                  <a:txBody>
                    <a:bodyPr/>
                    <a:lstStyle/>
                    <a:p>
                      <a:pPr algn="l">
                        <a:defRPr sz="1800"/>
                      </a:pPr>
                      <a:r>
                        <a:rPr lang="el-GR" dirty="0"/>
                        <a:t>Αρχικό τεστ</a:t>
                      </a:r>
                      <a:endParaRPr dirty="0"/>
                    </a:p>
                  </a:txBody>
                  <a:tcPr marL="45720" marR="45720" horzOverflow="overflow"/>
                </a:tc>
                <a:extLst>
                  <a:ext uri="{0D108BD9-81ED-4DB2-BD59-A6C34878D82A}">
                    <a16:rowId xmlns:a16="http://schemas.microsoft.com/office/drawing/2014/main" val="10002"/>
                  </a:ext>
                </a:extLst>
              </a:tr>
              <a:tr h="370840">
                <a:tc>
                  <a:txBody>
                    <a:bodyPr/>
                    <a:lstStyle/>
                    <a:p>
                      <a:pPr algn="l">
                        <a:defRPr sz="1800"/>
                      </a:pPr>
                      <a:r>
                        <a:rPr dirty="0"/>
                        <a:t>10 </a:t>
                      </a:r>
                      <a:r>
                        <a:rPr lang="el-GR" dirty="0"/>
                        <a:t>λεπτά</a:t>
                      </a:r>
                      <a:endParaRPr dirty="0"/>
                    </a:p>
                  </a:txBody>
                  <a:tcPr marL="45720" marR="45720" horzOverflow="overflow"/>
                </a:tc>
                <a:tc>
                  <a:txBody>
                    <a:bodyPr/>
                    <a:lstStyle/>
                    <a:p>
                      <a:pPr algn="l">
                        <a:defRPr sz="1800"/>
                      </a:pPr>
                      <a:r>
                        <a:rPr lang="el-GR" dirty="0"/>
                        <a:t>Ορισμός της ικανότητας και της επιβεβαίωσης ικανοτήτων</a:t>
                      </a:r>
                      <a:endParaRPr dirty="0"/>
                    </a:p>
                  </a:txBody>
                  <a:tcPr marL="45720" marR="45720" horzOverflow="overflow"/>
                </a:tc>
                <a:extLst>
                  <a:ext uri="{0D108BD9-81ED-4DB2-BD59-A6C34878D82A}">
                    <a16:rowId xmlns:a16="http://schemas.microsoft.com/office/drawing/2014/main" val="10003"/>
                  </a:ext>
                </a:extLst>
              </a:tr>
              <a:tr h="370840">
                <a:tc>
                  <a:txBody>
                    <a:bodyPr/>
                    <a:lstStyle/>
                    <a:p>
                      <a:pPr algn="l">
                        <a:defRPr sz="1800"/>
                      </a:pPr>
                      <a:r>
                        <a:rPr dirty="0"/>
                        <a:t>35 </a:t>
                      </a:r>
                      <a:r>
                        <a:rPr lang="el-GR" dirty="0"/>
                        <a:t>λεπτά</a:t>
                      </a:r>
                      <a:endParaRPr dirty="0"/>
                    </a:p>
                  </a:txBody>
                  <a:tcPr marL="45720" marR="45720" horzOverflow="overflow"/>
                </a:tc>
                <a:tc>
                  <a:txBody>
                    <a:bodyPr/>
                    <a:lstStyle/>
                    <a:p>
                      <a:pPr algn="l">
                        <a:defRPr sz="1800"/>
                      </a:pPr>
                      <a:r>
                        <a:rPr lang="el-GR" dirty="0"/>
                        <a:t>Εργαλεία και μέθοδοι επιβεβαίωσης</a:t>
                      </a:r>
                      <a:endParaRPr dirty="0"/>
                    </a:p>
                  </a:txBody>
                  <a:tcPr marL="45720" marR="45720" horzOverflow="overflow"/>
                </a:tc>
                <a:extLst>
                  <a:ext uri="{0D108BD9-81ED-4DB2-BD59-A6C34878D82A}">
                    <a16:rowId xmlns:a16="http://schemas.microsoft.com/office/drawing/2014/main" val="10004"/>
                  </a:ext>
                </a:extLst>
              </a:tr>
              <a:tr h="370840">
                <a:tc>
                  <a:txBody>
                    <a:bodyPr/>
                    <a:lstStyle/>
                    <a:p>
                      <a:pPr algn="l">
                        <a:defRPr sz="1800"/>
                      </a:pPr>
                      <a:r>
                        <a:rPr dirty="0"/>
                        <a:t>15 </a:t>
                      </a:r>
                      <a:r>
                        <a:rPr lang="el-GR" dirty="0"/>
                        <a:t>λεπτά</a:t>
                      </a:r>
                      <a:endParaRPr dirty="0"/>
                    </a:p>
                  </a:txBody>
                  <a:tcPr marL="45720" marR="45720" horzOverflow="overflow"/>
                </a:tc>
                <a:tc>
                  <a:txBody>
                    <a:bodyPr/>
                    <a:lstStyle/>
                    <a:p>
                      <a:pPr algn="l">
                        <a:defRPr sz="1800"/>
                      </a:pPr>
                      <a:r>
                        <a:rPr lang="el-GR" dirty="0"/>
                        <a:t>Εισαγωγή στις βασικές προσεγγίσεις</a:t>
                      </a:r>
                      <a:endParaRPr dirty="0"/>
                    </a:p>
                  </a:txBody>
                  <a:tcPr marL="45720" marR="45720" horzOverflow="overflow"/>
                </a:tc>
                <a:extLst>
                  <a:ext uri="{0D108BD9-81ED-4DB2-BD59-A6C34878D82A}">
                    <a16:rowId xmlns:a16="http://schemas.microsoft.com/office/drawing/2014/main" val="10005"/>
                  </a:ext>
                </a:extLst>
              </a:tr>
              <a:tr h="370840">
                <a:tc>
                  <a:txBody>
                    <a:bodyPr/>
                    <a:lstStyle/>
                    <a:p>
                      <a:pPr algn="l">
                        <a:defRPr sz="1800"/>
                      </a:pPr>
                      <a:r>
                        <a:rPr dirty="0"/>
                        <a:t>30 </a:t>
                      </a:r>
                      <a:r>
                        <a:rPr lang="el-GR" dirty="0"/>
                        <a:t>λεπτά</a:t>
                      </a:r>
                      <a:endParaRPr dirty="0"/>
                    </a:p>
                  </a:txBody>
                  <a:tcPr marL="45720" marR="45720" horzOverflow="overflow"/>
                </a:tc>
                <a:tc>
                  <a:txBody>
                    <a:bodyPr/>
                    <a:lstStyle/>
                    <a:p>
                      <a:pPr algn="l">
                        <a:defRPr sz="1800"/>
                      </a:pPr>
                      <a:r>
                        <a:rPr lang="el-GR" dirty="0"/>
                        <a:t>Διαδικασία επιβεβαίωσης</a:t>
                      </a:r>
                      <a:endParaRPr dirty="0"/>
                    </a:p>
                  </a:txBody>
                  <a:tcPr marL="45720" marR="45720" horzOverflow="overflow"/>
                </a:tc>
                <a:extLst>
                  <a:ext uri="{0D108BD9-81ED-4DB2-BD59-A6C34878D82A}">
                    <a16:rowId xmlns:a16="http://schemas.microsoft.com/office/drawing/2014/main" val="10006"/>
                  </a:ext>
                </a:extLst>
              </a:tr>
            </a:tbl>
          </a:graphicData>
        </a:graphic>
      </p:graphicFrame>
      <p:sp>
        <p:nvSpPr>
          <p:cNvPr id="111"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112"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304"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305"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306"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307"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08"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309" name="Title 1"/>
          <p:cNvSpPr txBox="1">
            <a:spLocks noGrp="1"/>
          </p:cNvSpPr>
          <p:nvPr>
            <p:ph type="title"/>
          </p:nvPr>
        </p:nvSpPr>
        <p:spPr>
          <a:xfrm>
            <a:off x="417126" y="183807"/>
            <a:ext cx="5997220" cy="1360130"/>
          </a:xfrm>
          <a:prstGeom prst="rect">
            <a:avLst/>
          </a:prstGeom>
        </p:spPr>
        <p:txBody>
          <a:bodyPr>
            <a:normAutofit fontScale="90000"/>
          </a:bodyPr>
          <a:lstStyle/>
          <a:p>
            <a:pPr algn="l" defTabSz="434340">
              <a:defRPr sz="4180">
                <a:solidFill>
                  <a:srgbClr val="535353"/>
                </a:solidFill>
                <a:latin typeface="Century Gothic"/>
                <a:ea typeface="Century Gothic"/>
                <a:cs typeface="Century Gothic"/>
                <a:sym typeface="Century Gothic"/>
              </a:defRPr>
            </a:pPr>
            <a:r>
              <a:rPr lang="el-GR" sz="3420" b="1" dirty="0">
                <a:sym typeface="Century Gothic"/>
              </a:rPr>
              <a:t>BILAN DE COMPÉTENCES (</a:t>
            </a:r>
            <a:r>
              <a:rPr lang="el-GR" sz="3420" b="1" dirty="0" err="1">
                <a:sym typeface="Century Gothic"/>
              </a:rPr>
              <a:t>Skills</a:t>
            </a:r>
            <a:r>
              <a:rPr lang="el-GR" sz="3420" b="1" dirty="0">
                <a:sym typeface="Century Gothic"/>
              </a:rPr>
              <a:t> </a:t>
            </a:r>
            <a:r>
              <a:rPr lang="el-GR" sz="3420" b="1" dirty="0" err="1">
                <a:sym typeface="Century Gothic"/>
              </a:rPr>
              <a:t>audit</a:t>
            </a:r>
            <a:r>
              <a:rPr lang="el-GR" sz="3420" b="1" dirty="0">
                <a:sym typeface="Century Gothic"/>
              </a:rPr>
              <a:t> – αξιολόγηση ικανοτήτων)</a:t>
            </a:r>
            <a:endParaRPr dirty="0"/>
          </a:p>
        </p:txBody>
      </p:sp>
      <p:sp>
        <p:nvSpPr>
          <p:cNvPr id="310"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11"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312" name="-a set of methods which includes different kinds of structured interviews.…"/>
          <p:cNvSpPr txBox="1"/>
          <p:nvPr/>
        </p:nvSpPr>
        <p:spPr>
          <a:xfrm>
            <a:off x="236875" y="1746522"/>
            <a:ext cx="6437869" cy="3906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07916"/>
              </a:lnSpc>
              <a:spcBef>
                <a:spcPts val="800"/>
              </a:spcBef>
              <a:defRPr>
                <a:uFill>
                  <a:solidFill>
                    <a:srgbClr val="000000"/>
                  </a:solidFill>
                </a:uFill>
              </a:defRPr>
            </a:pPr>
            <a:r>
              <a:rPr dirty="0"/>
              <a:t>-</a:t>
            </a:r>
            <a:r>
              <a:rPr lang="el-GR" b="1" dirty="0"/>
              <a:t> </a:t>
            </a:r>
            <a:r>
              <a:rPr lang="el-GR" dirty="0"/>
              <a:t>Η αξιολόγηση ικανοτήτων είναι ένα σύστημα μεθόδων που περιέχει, μεταξύ άλλων, διαφορετικά ήδη δομημένων συνεντεύξεων</a:t>
            </a:r>
            <a:r>
              <a:rPr dirty="0"/>
              <a:t>.</a:t>
            </a:r>
          </a:p>
          <a:p>
            <a:pPr algn="just">
              <a:lnSpc>
                <a:spcPct val="107916"/>
              </a:lnSpc>
              <a:spcBef>
                <a:spcPts val="800"/>
              </a:spcBef>
              <a:defRPr>
                <a:uFill>
                  <a:solidFill>
                    <a:srgbClr val="000000"/>
                  </a:solidFill>
                </a:uFill>
              </a:defRPr>
            </a:pPr>
            <a:r>
              <a:rPr dirty="0"/>
              <a:t>-</a:t>
            </a:r>
            <a:r>
              <a:rPr lang="el-GR" b="1" dirty="0"/>
              <a:t> </a:t>
            </a:r>
            <a:r>
              <a:rPr lang="el-GR" dirty="0"/>
              <a:t>Δεν υπάρχει σενάριο να τηρηθεί, αλλά μπορεί να διαχωριστεί στα ακόλουθα 3 στάδια</a:t>
            </a:r>
            <a:r>
              <a:rPr dirty="0"/>
              <a:t>: </a:t>
            </a:r>
          </a:p>
          <a:p>
            <a:pPr>
              <a:buFont typeface="Arial" pitchFamily="34" charset="0"/>
              <a:buChar char="•"/>
            </a:pPr>
            <a:r>
              <a:rPr lang="el-GR" dirty="0"/>
              <a:t>Μια συζήτηση ή αρκετές συνεντεύξεις (αναλόγως την ανάγκη) με τον σύμβουλο – μερικές φορές μπορεί να συμπληρωθεί με παρατήρηση, επιπλέον τεστ ή ερωτηματολόγια. Στόχος αυτού του σταδίου είναι η αναγνώριση των μαθησιακών αποτελεσμάτων που επιτεύχθηκαν από τον υποψήφιο.</a:t>
            </a:r>
          </a:p>
          <a:p>
            <a:pPr>
              <a:buFont typeface="Arial" pitchFamily="34" charset="0"/>
              <a:buChar char="•"/>
            </a:pPr>
            <a:r>
              <a:rPr lang="el-GR" dirty="0"/>
              <a:t>Συλλογή αποδεικτικών στοιχείων των μαθησιακών αποτελεσμάτων του υποψηφίου.</a:t>
            </a:r>
          </a:p>
          <a:p>
            <a:pPr>
              <a:buFont typeface="Arial" pitchFamily="34" charset="0"/>
              <a:buChar char="•"/>
            </a:pPr>
            <a:r>
              <a:rPr lang="el-GR" dirty="0"/>
              <a:t>Καθιέρωση ενός πλάνου για περαιτέρω ανάπτυξη</a:t>
            </a: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315"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316"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317"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318"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19"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320" name="Title 1"/>
          <p:cNvSpPr txBox="1">
            <a:spLocks noGrp="1"/>
          </p:cNvSpPr>
          <p:nvPr>
            <p:ph type="title"/>
          </p:nvPr>
        </p:nvSpPr>
        <p:spPr>
          <a:xfrm>
            <a:off x="457199" y="27158"/>
            <a:ext cx="5997220" cy="1360130"/>
          </a:xfrm>
          <a:prstGeom prst="rect">
            <a:avLst/>
          </a:prstGeom>
        </p:spPr>
        <p:txBody>
          <a:bodyPr>
            <a:normAutofit fontScale="90000"/>
          </a:bodyPr>
          <a:lstStyle/>
          <a:p>
            <a:pPr algn="l" defTabSz="434340">
              <a:defRPr sz="4180">
                <a:solidFill>
                  <a:srgbClr val="535353"/>
                </a:solidFill>
                <a:latin typeface="Century Gothic"/>
                <a:ea typeface="Century Gothic"/>
                <a:cs typeface="Century Gothic"/>
                <a:sym typeface="Century Gothic"/>
              </a:defRPr>
            </a:pPr>
            <a:r>
              <a:rPr dirty="0" err="1"/>
              <a:t>Bilan</a:t>
            </a:r>
            <a:r>
              <a:rPr dirty="0"/>
              <a:t> de </a:t>
            </a:r>
            <a:r>
              <a:rPr dirty="0" err="1"/>
              <a:t>compétences</a:t>
            </a:r>
            <a:endParaRPr dirty="0"/>
          </a:p>
          <a:p>
            <a:pPr algn="l" defTabSz="434340">
              <a:defRPr sz="3420">
                <a:solidFill>
                  <a:srgbClr val="535353"/>
                </a:solidFill>
                <a:latin typeface="Century Gothic"/>
                <a:ea typeface="Century Gothic"/>
                <a:cs typeface="Century Gothic"/>
                <a:sym typeface="Century Gothic"/>
              </a:defRPr>
            </a:pPr>
            <a:r>
              <a:rPr dirty="0"/>
              <a:t>(skills audit</a:t>
            </a:r>
            <a:r>
              <a:rPr lang="el-GR" dirty="0"/>
              <a:t> –αξιολόγηση ικανοτήτων</a:t>
            </a:r>
            <a:r>
              <a:rPr dirty="0"/>
              <a:t>)</a:t>
            </a:r>
          </a:p>
        </p:txBody>
      </p:sp>
      <p:sp>
        <p:nvSpPr>
          <p:cNvPr id="321"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22"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grpSp>
        <p:nvGrpSpPr>
          <p:cNvPr id="327" name="Gruppo"/>
          <p:cNvGrpSpPr/>
          <p:nvPr/>
        </p:nvGrpSpPr>
        <p:grpSpPr>
          <a:xfrm>
            <a:off x="323528" y="1988840"/>
            <a:ext cx="6238907" cy="4248473"/>
            <a:chOff x="-25656" y="-3984"/>
            <a:chExt cx="6238905" cy="4248470"/>
          </a:xfrm>
        </p:grpSpPr>
        <p:sp>
          <p:nvSpPr>
            <p:cNvPr id="323" name="Strenghts"/>
            <p:cNvSpPr/>
            <p:nvPr/>
          </p:nvSpPr>
          <p:spPr>
            <a:xfrm>
              <a:off x="-25656" y="-3984"/>
              <a:ext cx="3096343" cy="405694"/>
            </a:xfrm>
            <a:prstGeom prst="rect">
              <a:avLst/>
            </a:prstGeom>
            <a:solidFill>
              <a:srgbClr val="70AD47"/>
            </a:solidFill>
            <a:ln w="19050" cap="flat">
              <a:solidFill>
                <a:srgbClr val="FFFFFF"/>
              </a:solid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2831" tIns="52831" rIns="52831" bIns="52831" numCol="1" anchor="ctr">
              <a:noAutofit/>
            </a:bodyPr>
            <a:lstStyle>
              <a:lvl1pPr algn="ctr" defTabSz="577850">
                <a:lnSpc>
                  <a:spcPct val="90000"/>
                </a:lnSpc>
                <a:spcBef>
                  <a:spcPts val="500"/>
                </a:spcBef>
                <a:defRPr sz="1300" b="1">
                  <a:solidFill>
                    <a:srgbClr val="FFFFFF"/>
                  </a:solidFill>
                </a:defRPr>
              </a:lvl1pPr>
            </a:lstStyle>
            <a:p>
              <a:r>
                <a:rPr lang="el-GR" dirty="0"/>
                <a:t>Δυνατά σημεία</a:t>
              </a:r>
              <a:endParaRPr dirty="0"/>
            </a:p>
          </p:txBody>
        </p:sp>
        <p:sp>
          <p:nvSpPr>
            <p:cNvPr id="324" name="allows to comprehensively define the knowledge, skills and competences of a given person…"/>
            <p:cNvSpPr/>
            <p:nvPr/>
          </p:nvSpPr>
          <p:spPr>
            <a:xfrm>
              <a:off x="0" y="405692"/>
              <a:ext cx="3070687" cy="3838794"/>
            </a:xfrm>
            <a:prstGeom prst="rect">
              <a:avLst/>
            </a:prstGeom>
            <a:gradFill flip="none" rotWithShape="1">
              <a:gsLst>
                <a:gs pos="0">
                  <a:srgbClr val="B4D4A5"/>
                </a:gs>
                <a:gs pos="50000">
                  <a:srgbClr val="A9CD97"/>
                </a:gs>
                <a:gs pos="100000">
                  <a:srgbClr val="9BC985"/>
                </a:gs>
              </a:gsLst>
              <a:lin ang="5400000" scaled="0"/>
            </a:gradFill>
            <a:ln w="6350" cap="flat">
              <a:solidFill>
                <a:srgbClr val="70AD47"/>
              </a:solid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9342" tIns="69342" rIns="69342" bIns="69342" numCol="1" anchor="t">
              <a:noAutofit/>
            </a:bodyPr>
            <a:lstStyle/>
            <a:p>
              <a:pPr lvl="0">
                <a:buFont typeface="Arial" pitchFamily="34" charset="0"/>
                <a:buChar char="•"/>
              </a:pPr>
              <a:r>
                <a:rPr lang="el-GR" sz="1600" dirty="0"/>
                <a:t>επιτρέπει τον ολοκληρωμένο ορισμό της γνώσης, των δεξιοτήτων και ικανοτήτων ενός ανθρώπου</a:t>
              </a:r>
              <a:endParaRPr lang="pl-PL" sz="1600" dirty="0"/>
            </a:p>
            <a:p>
              <a:pPr lvl="0">
                <a:buFont typeface="Arial" pitchFamily="34" charset="0"/>
                <a:buChar char="•"/>
              </a:pPr>
              <a:r>
                <a:rPr lang="el-GR" sz="1600" dirty="0"/>
                <a:t>επιτρέπει την αναγνώριση και την επιβεβαίωση των ικανοτήτων που αποκτώνται έξω από την τυπική εκπαίδευση</a:t>
              </a:r>
              <a:endParaRPr lang="pl-PL" sz="1600" dirty="0"/>
            </a:p>
            <a:p>
              <a:pPr lvl="0">
                <a:buFont typeface="Arial" pitchFamily="34" charset="0"/>
                <a:buChar char="•"/>
              </a:pPr>
              <a:r>
                <a:rPr lang="el-GR" sz="1600" dirty="0"/>
                <a:t>ο υποψήφιος μπορεί να λάβει ανατροφοδότηση για τα αποτελέσματα της μάθησης και πώς να τα αναπτύξει</a:t>
              </a:r>
              <a:endParaRPr lang="pl-PL" sz="1600" dirty="0"/>
            </a:p>
            <a:p>
              <a:pPr lvl="0">
                <a:buFont typeface="Arial" pitchFamily="34" charset="0"/>
                <a:buChar char="•"/>
              </a:pPr>
              <a:r>
                <a:rPr lang="el-GR" sz="1600" dirty="0"/>
                <a:t>ο υποψήφιος έχει υποστήριξη στην προετοιμασία των εγγράφων (πειστηρίων)</a:t>
              </a:r>
              <a:endParaRPr lang="pl-PL" sz="1600" dirty="0"/>
            </a:p>
          </p:txBody>
        </p:sp>
        <p:sp>
          <p:nvSpPr>
            <p:cNvPr id="325" name="Weaknesses"/>
            <p:cNvSpPr/>
            <p:nvPr/>
          </p:nvSpPr>
          <p:spPr>
            <a:xfrm>
              <a:off x="3309861" y="0"/>
              <a:ext cx="2903388" cy="405693"/>
            </a:xfrm>
            <a:prstGeom prst="rect">
              <a:avLst/>
            </a:prstGeom>
            <a:solidFill>
              <a:srgbClr val="70AD47"/>
            </a:solidFill>
            <a:ln w="19050" cap="flat">
              <a:solidFill>
                <a:srgbClr val="FFFFFF"/>
              </a:solid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2831" tIns="52831" rIns="52831" bIns="52831" numCol="1" anchor="ctr">
              <a:noAutofit/>
            </a:bodyPr>
            <a:lstStyle>
              <a:lvl1pPr algn="ctr" defTabSz="577850">
                <a:lnSpc>
                  <a:spcPct val="90000"/>
                </a:lnSpc>
                <a:spcBef>
                  <a:spcPts val="500"/>
                </a:spcBef>
                <a:defRPr sz="1300" b="1">
                  <a:solidFill>
                    <a:srgbClr val="FFFFFF"/>
                  </a:solidFill>
                </a:defRPr>
              </a:lvl1pPr>
            </a:lstStyle>
            <a:p>
              <a:r>
                <a:rPr lang="el-GR" dirty="0"/>
                <a:t>Αδυναμίες</a:t>
              </a:r>
              <a:endParaRPr dirty="0"/>
            </a:p>
          </p:txBody>
        </p:sp>
        <p:sp>
          <p:nvSpPr>
            <p:cNvPr id="326" name="takes a lot of time and can generate additional costs for the candidate - requires at least a few meetings with the advisor…"/>
            <p:cNvSpPr/>
            <p:nvPr/>
          </p:nvSpPr>
          <p:spPr>
            <a:xfrm>
              <a:off x="3309861" y="405692"/>
              <a:ext cx="2903388" cy="3838793"/>
            </a:xfrm>
            <a:prstGeom prst="rect">
              <a:avLst/>
            </a:prstGeom>
            <a:gradFill flip="none" rotWithShape="1">
              <a:gsLst>
                <a:gs pos="0">
                  <a:srgbClr val="B4D4A5"/>
                </a:gs>
                <a:gs pos="50000">
                  <a:srgbClr val="A9CD97"/>
                </a:gs>
                <a:gs pos="100000">
                  <a:srgbClr val="9BC985"/>
                </a:gs>
              </a:gsLst>
              <a:lin ang="5400000" scaled="0"/>
            </a:gradFill>
            <a:ln w="6350" cap="flat">
              <a:solidFill>
                <a:srgbClr val="70AD47"/>
              </a:solid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9342" tIns="69342" rIns="69342" bIns="69342" numCol="1" anchor="t">
              <a:noAutofit/>
            </a:bodyPr>
            <a:lstStyle/>
            <a:p>
              <a:pPr lvl="0">
                <a:buFont typeface="Arial" pitchFamily="34" charset="0"/>
                <a:buChar char="•"/>
              </a:pPr>
              <a:r>
                <a:rPr lang="el-GR" sz="1600" dirty="0"/>
                <a:t>παίρνει πολύ χρόνο και μπορεί να δημιουργήσει επιπλέον έξοδα για τον υποψήφιο - απαιτεί τουλάχιστον μερικές συναντήσεις με τον σύμβουλο</a:t>
              </a:r>
              <a:endParaRPr lang="pl-PL" sz="1600" dirty="0"/>
            </a:p>
            <a:p>
              <a:pPr lvl="0">
                <a:buFont typeface="Arial" pitchFamily="34" charset="0"/>
                <a:buChar char="•"/>
              </a:pPr>
              <a:r>
                <a:rPr lang="el-GR" sz="1600" dirty="0"/>
                <a:t>είναι πολυδάπανο για τον πιστοποιημένο/συμβουλευτικό φορέα - εκτός από τις συναντήσεις με τον υποψήφιο, ο σύμβουλος πρέπει να προετοιμάσει και συστάσεις</a:t>
              </a:r>
              <a:endParaRPr lang="pl-PL" sz="1600" dirty="0"/>
            </a:p>
            <a:p>
              <a:pPr lvl="0">
                <a:buFont typeface="Arial" pitchFamily="34" charset="0"/>
                <a:buChar char="•"/>
              </a:pPr>
              <a:r>
                <a:rPr lang="el-GR" sz="1600" dirty="0"/>
                <a:t>δεν επιτρέπει την εξακρίβωση των αποτελεσμάτων της μάθησης</a:t>
              </a:r>
              <a:endParaRPr lang="pl-PL" sz="1600" dirty="0"/>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330"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331"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332"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333"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34"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335" name="Title 1"/>
          <p:cNvSpPr txBox="1">
            <a:spLocks noGrp="1"/>
          </p:cNvSpPr>
          <p:nvPr>
            <p:ph type="title"/>
          </p:nvPr>
        </p:nvSpPr>
        <p:spPr>
          <a:xfrm>
            <a:off x="457199" y="27158"/>
            <a:ext cx="5997220" cy="1961682"/>
          </a:xfrm>
          <a:prstGeom prst="rect">
            <a:avLst/>
          </a:prstGeom>
        </p:spPr>
        <p:txBody>
          <a:bodyPr>
            <a:noAutofit/>
          </a:bodyPr>
          <a:lstStyle>
            <a:lvl1pPr algn="l" defTabSz="425195">
              <a:defRPr sz="4092">
                <a:solidFill>
                  <a:srgbClr val="535353"/>
                </a:solidFill>
                <a:latin typeface="Century Gothic"/>
                <a:ea typeface="Century Gothic"/>
                <a:cs typeface="Century Gothic"/>
                <a:sym typeface="Century Gothic"/>
              </a:defRPr>
            </a:lvl1pPr>
          </a:lstStyle>
          <a:p>
            <a:r>
              <a:rPr lang="el-GR" sz="2400" b="1" dirty="0"/>
              <a:t>Εθνικά Επαγγελματικά Προσόντα</a:t>
            </a:r>
            <a:r>
              <a:rPr lang="en-US" sz="2400" b="1" dirty="0"/>
              <a:t> - National Vocational Qualifications (NVQ)</a:t>
            </a:r>
            <a:endParaRPr lang="el-GR" sz="2400" b="1" dirty="0"/>
          </a:p>
        </p:txBody>
      </p:sp>
      <p:sp>
        <p:nvSpPr>
          <p:cNvPr id="336"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37"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338" name="-job-related and skills-based qualifications based on UK professional standards…"/>
          <p:cNvSpPr txBox="1"/>
          <p:nvPr/>
        </p:nvSpPr>
        <p:spPr>
          <a:xfrm>
            <a:off x="530473" y="2540133"/>
            <a:ext cx="6198146" cy="2541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07916"/>
              </a:lnSpc>
              <a:spcBef>
                <a:spcPts val="800"/>
              </a:spcBef>
              <a:defRPr sz="1500">
                <a:uFill>
                  <a:solidFill>
                    <a:srgbClr val="000000"/>
                  </a:solidFill>
                </a:uFill>
              </a:defRPr>
            </a:pPr>
            <a:r>
              <a:rPr lang="el-GR" sz="1500" dirty="0"/>
              <a:t> -Σχετίζονται με την εργασία και βασίζονται σε προσόντα που έχουν να κάνουν με τις ικανότητες. Βασίζονται επίσης στα επαγγελματικά πρότυπα του Ηνωμένου Βασιλείου</a:t>
            </a:r>
            <a:endParaRPr dirty="0"/>
          </a:p>
          <a:p>
            <a:pPr algn="just">
              <a:lnSpc>
                <a:spcPct val="107916"/>
              </a:lnSpc>
              <a:spcBef>
                <a:spcPts val="800"/>
              </a:spcBef>
              <a:defRPr sz="1500">
                <a:uFill>
                  <a:solidFill>
                    <a:srgbClr val="000000"/>
                  </a:solidFill>
                </a:uFill>
              </a:defRPr>
            </a:pPr>
            <a:r>
              <a:rPr dirty="0"/>
              <a:t>-</a:t>
            </a:r>
            <a:r>
              <a:rPr lang="el-GR" sz="1500" dirty="0"/>
              <a:t> Η πιθανότητα απόκτησης Εθνικών Επαγγελματικών Προσόντων NVQ περιλαμβάνει την ολοκλήρωση εκπαίδευσης και ασκήσεων, τις οποίες επιβλέπουν οι εξεταστές. Έπειτα, οι υποψήφιοι πρέπει να αποδείξουν ότι έχουν ικανότητες που ανταποκρίνονται στα πρότυπα NVQ. </a:t>
            </a:r>
            <a:endParaRPr dirty="0"/>
          </a:p>
          <a:p>
            <a:pPr algn="just">
              <a:lnSpc>
                <a:spcPct val="107916"/>
              </a:lnSpc>
              <a:spcBef>
                <a:spcPts val="800"/>
              </a:spcBef>
              <a:defRPr sz="1500">
                <a:uFill>
                  <a:solidFill>
                    <a:srgbClr val="000000"/>
                  </a:solidFill>
                </a:uFill>
              </a:defRPr>
            </a:pPr>
            <a:r>
              <a:rPr dirty="0"/>
              <a:t>-</a:t>
            </a:r>
            <a:r>
              <a:rPr lang="el-GR" sz="1500" dirty="0"/>
              <a:t> Το σύστημα NVQ είναι κατάλληλο για ανθρώπους που έχουν ορισμένες ικανότητες, οι οποίες όμως χρειάζονται βελτίωση</a:t>
            </a:r>
            <a:r>
              <a:rPr dirty="0"/>
              <a: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341"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342"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343"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34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45"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346"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47"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grpSp>
        <p:nvGrpSpPr>
          <p:cNvPr id="357" name="Gruppo"/>
          <p:cNvGrpSpPr/>
          <p:nvPr/>
        </p:nvGrpSpPr>
        <p:grpSpPr>
          <a:xfrm>
            <a:off x="56135" y="2870317"/>
            <a:ext cx="6773948" cy="951274"/>
            <a:chOff x="0" y="0"/>
            <a:chExt cx="6773946" cy="951273"/>
          </a:xfrm>
        </p:grpSpPr>
        <p:grpSp>
          <p:nvGrpSpPr>
            <p:cNvPr id="350" name="Gruppo"/>
            <p:cNvGrpSpPr/>
            <p:nvPr/>
          </p:nvGrpSpPr>
          <p:grpSpPr>
            <a:xfrm>
              <a:off x="0" y="0"/>
              <a:ext cx="2378184" cy="951274"/>
              <a:chOff x="0" y="0"/>
              <a:chExt cx="2378183" cy="951273"/>
            </a:xfrm>
          </p:grpSpPr>
          <p:sp>
            <p:nvSpPr>
              <p:cNvPr id="348" name="Parentesi uncinate"/>
              <p:cNvSpPr/>
              <p:nvPr/>
            </p:nvSpPr>
            <p:spPr>
              <a:xfrm>
                <a:off x="0" y="0"/>
                <a:ext cx="2378184" cy="951274"/>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49" name="IDENTIFICATION"/>
              <p:cNvSpPr txBox="1"/>
              <p:nvPr/>
            </p:nvSpPr>
            <p:spPr>
              <a:xfrm>
                <a:off x="513196" y="0"/>
                <a:ext cx="1389352" cy="951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rgbClr val="FFFFFF"/>
                    </a:solidFill>
                  </a:defRPr>
                </a:lvl1pPr>
              </a:lstStyle>
              <a:p>
                <a:r>
                  <a:rPr lang="el-GR" dirty="0"/>
                  <a:t>ΑΝΑΓΝΩΡΙΣΗ</a:t>
                </a:r>
                <a:endParaRPr dirty="0"/>
              </a:p>
            </p:txBody>
          </p:sp>
        </p:grpSp>
        <p:grpSp>
          <p:nvGrpSpPr>
            <p:cNvPr id="353" name="Gruppo"/>
            <p:cNvGrpSpPr/>
            <p:nvPr/>
          </p:nvGrpSpPr>
          <p:grpSpPr>
            <a:xfrm>
              <a:off x="2140365" y="0"/>
              <a:ext cx="2493217" cy="951274"/>
              <a:chOff x="0" y="0"/>
              <a:chExt cx="2493215" cy="951273"/>
            </a:xfrm>
          </p:grpSpPr>
          <p:sp>
            <p:nvSpPr>
              <p:cNvPr id="351" name="Parentesi uncinate"/>
              <p:cNvSpPr/>
              <p:nvPr/>
            </p:nvSpPr>
            <p:spPr>
              <a:xfrm>
                <a:off x="0" y="0"/>
                <a:ext cx="2493216" cy="951274"/>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52" name="DOCUMENTATION"/>
              <p:cNvSpPr txBox="1"/>
              <p:nvPr/>
            </p:nvSpPr>
            <p:spPr>
              <a:xfrm>
                <a:off x="513196" y="0"/>
                <a:ext cx="1504384" cy="951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rgbClr val="FFFFFF"/>
                    </a:solidFill>
                  </a:defRPr>
                </a:lvl1pPr>
              </a:lstStyle>
              <a:p>
                <a:r>
                  <a:rPr lang="el-GR" dirty="0"/>
                  <a:t>ΚΑΤΑΓΡΑΦΗ </a:t>
                </a:r>
                <a:endParaRPr dirty="0"/>
              </a:p>
            </p:txBody>
          </p:sp>
        </p:grpSp>
        <p:grpSp>
          <p:nvGrpSpPr>
            <p:cNvPr id="356" name="Gruppo"/>
            <p:cNvGrpSpPr/>
            <p:nvPr/>
          </p:nvGrpSpPr>
          <p:grpSpPr>
            <a:xfrm>
              <a:off x="4395763" y="0"/>
              <a:ext cx="2378184" cy="951274"/>
              <a:chOff x="0" y="0"/>
              <a:chExt cx="2378183" cy="951273"/>
            </a:xfrm>
          </p:grpSpPr>
          <p:sp>
            <p:nvSpPr>
              <p:cNvPr id="354" name="Parentesi uncinate"/>
              <p:cNvSpPr/>
              <p:nvPr/>
            </p:nvSpPr>
            <p:spPr>
              <a:xfrm>
                <a:off x="0" y="0"/>
                <a:ext cx="2378184" cy="951274"/>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55" name="VERIFICATION"/>
              <p:cNvSpPr txBox="1"/>
              <p:nvPr/>
            </p:nvSpPr>
            <p:spPr>
              <a:xfrm>
                <a:off x="513195" y="0"/>
                <a:ext cx="1389353" cy="951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rgbClr val="FFFFFF"/>
                    </a:solidFill>
                  </a:defRPr>
                </a:lvl1pPr>
              </a:lstStyle>
              <a:p>
                <a:r>
                  <a:rPr lang="el-GR" dirty="0"/>
                  <a:t>ΕΠΑΛΗΘΕΥΣΗ</a:t>
                </a:r>
                <a:endParaRPr dirty="0"/>
              </a:p>
            </p:txBody>
          </p:sp>
        </p:grpSp>
      </p:grpSp>
      <p:sp>
        <p:nvSpPr>
          <p:cNvPr id="358" name="Title 1"/>
          <p:cNvSpPr txBox="1">
            <a:spLocks noGrp="1"/>
          </p:cNvSpPr>
          <p:nvPr>
            <p:ph type="title"/>
          </p:nvPr>
        </p:nvSpPr>
        <p:spPr>
          <a:xfrm>
            <a:off x="444499" y="228603"/>
            <a:ext cx="5997220" cy="1360129"/>
          </a:xfrm>
          <a:prstGeom prst="rect">
            <a:avLst/>
          </a:prstGeom>
        </p:spPr>
        <p:txBody>
          <a:bodyPr>
            <a:normAutofit fontScale="90000"/>
          </a:bodyPr>
          <a:lstStyle>
            <a:lvl1pPr algn="l">
              <a:defRPr>
                <a:solidFill>
                  <a:srgbClr val="535353"/>
                </a:solidFill>
                <a:latin typeface="Century Gothic"/>
                <a:ea typeface="Century Gothic"/>
                <a:cs typeface="Century Gothic"/>
                <a:sym typeface="Century Gothic"/>
              </a:defRPr>
            </a:lvl1pPr>
          </a:lstStyle>
          <a:p>
            <a:r>
              <a:rPr lang="el-GR" dirty="0"/>
              <a:t>Στάδια της επιβεβαίωσης</a:t>
            </a: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361"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362"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363"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36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65"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366"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67"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grpSp>
        <p:nvGrpSpPr>
          <p:cNvPr id="370" name="Gruppo"/>
          <p:cNvGrpSpPr/>
          <p:nvPr/>
        </p:nvGrpSpPr>
        <p:grpSpPr>
          <a:xfrm>
            <a:off x="557064" y="1719139"/>
            <a:ext cx="2026454" cy="810582"/>
            <a:chOff x="0" y="0"/>
            <a:chExt cx="2026453" cy="810580"/>
          </a:xfrm>
        </p:grpSpPr>
        <p:sp>
          <p:nvSpPr>
            <p:cNvPr id="368"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69" name="IDENTIFICATION"/>
            <p:cNvSpPr txBox="1"/>
            <p:nvPr/>
          </p:nvSpPr>
          <p:spPr>
            <a:xfrm>
              <a:off x="437295"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rgbClr val="FFFFFF"/>
                  </a:solidFill>
                </a:defRPr>
              </a:lvl1pPr>
            </a:lstStyle>
            <a:p>
              <a:r>
                <a:rPr lang="el-GR" dirty="0"/>
                <a:t>ΑΝΑΓΝΩΡΙΣΗ</a:t>
              </a:r>
              <a:endParaRPr dirty="0"/>
            </a:p>
          </p:txBody>
        </p:sp>
      </p:grpSp>
      <p:grpSp>
        <p:nvGrpSpPr>
          <p:cNvPr id="373" name="Gruppo"/>
          <p:cNvGrpSpPr/>
          <p:nvPr/>
        </p:nvGrpSpPr>
        <p:grpSpPr>
          <a:xfrm>
            <a:off x="2380872" y="1719139"/>
            <a:ext cx="2124474" cy="810582"/>
            <a:chOff x="0" y="0"/>
            <a:chExt cx="2124472" cy="810580"/>
          </a:xfrm>
        </p:grpSpPr>
        <p:sp>
          <p:nvSpPr>
            <p:cNvPr id="371" name="Parentesi uncinate"/>
            <p:cNvSpPr/>
            <p:nvPr/>
          </p:nvSpPr>
          <p:spPr>
            <a:xfrm>
              <a:off x="0" y="0"/>
              <a:ext cx="2124473"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72" name="DOCUMENTATION"/>
            <p:cNvSpPr txBox="1"/>
            <p:nvPr/>
          </p:nvSpPr>
          <p:spPr>
            <a:xfrm>
              <a:off x="437294" y="0"/>
              <a:ext cx="128188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chemeClr val="accent1">
                      <a:lumOff val="23725"/>
                    </a:schemeClr>
                  </a:solidFill>
                </a:defRPr>
              </a:lvl1pPr>
            </a:lstStyle>
            <a:p>
              <a:r>
                <a:rPr lang="el-GR" dirty="0"/>
                <a:t>ΚΑΤΑΓΡΑΦΗ</a:t>
              </a:r>
              <a:endParaRPr dirty="0"/>
            </a:p>
          </p:txBody>
        </p:sp>
      </p:grpSp>
      <p:grpSp>
        <p:nvGrpSpPr>
          <p:cNvPr id="376" name="Gruppo"/>
          <p:cNvGrpSpPr/>
          <p:nvPr/>
        </p:nvGrpSpPr>
        <p:grpSpPr>
          <a:xfrm>
            <a:off x="4302700" y="1719139"/>
            <a:ext cx="2026454" cy="810582"/>
            <a:chOff x="0" y="0"/>
            <a:chExt cx="2026453" cy="810580"/>
          </a:xfrm>
        </p:grpSpPr>
        <p:sp>
          <p:nvSpPr>
            <p:cNvPr id="374"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75" name="VERIFICATION"/>
            <p:cNvSpPr txBox="1"/>
            <p:nvPr/>
          </p:nvSpPr>
          <p:spPr>
            <a:xfrm>
              <a:off x="437294"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chemeClr val="accent1">
                      <a:lumOff val="23725"/>
                    </a:schemeClr>
                  </a:solidFill>
                </a:defRPr>
              </a:lvl1pPr>
            </a:lstStyle>
            <a:p>
              <a:r>
                <a:rPr lang="el-GR" dirty="0"/>
                <a:t>ΕΠΑΛΗΘΕΥΣΗ</a:t>
              </a:r>
              <a:endParaRPr dirty="0"/>
            </a:p>
          </p:txBody>
        </p:sp>
      </p:grpSp>
      <p:sp>
        <p:nvSpPr>
          <p:cNvPr id="377" name="Title 1"/>
          <p:cNvSpPr txBox="1">
            <a:spLocks noGrp="1"/>
          </p:cNvSpPr>
          <p:nvPr>
            <p:ph type="title"/>
          </p:nvPr>
        </p:nvSpPr>
        <p:spPr>
          <a:xfrm>
            <a:off x="444499" y="228603"/>
            <a:ext cx="5997220" cy="1360129"/>
          </a:xfrm>
          <a:prstGeom prst="rect">
            <a:avLst/>
          </a:prstGeom>
        </p:spPr>
        <p:txBody>
          <a:bodyPr>
            <a:normAutofit fontScale="90000"/>
          </a:bodyPr>
          <a:lstStyle>
            <a:lvl1pPr algn="l">
              <a:defRPr>
                <a:solidFill>
                  <a:srgbClr val="535353"/>
                </a:solidFill>
                <a:latin typeface="Century Gothic"/>
                <a:ea typeface="Century Gothic"/>
                <a:cs typeface="Century Gothic"/>
                <a:sym typeface="Century Gothic"/>
              </a:defRPr>
            </a:lvl1pPr>
          </a:lstStyle>
          <a:p>
            <a:r>
              <a:rPr lang="el-GR" dirty="0"/>
              <a:t>Στάδια της επιβεβαίωσης</a:t>
            </a:r>
            <a:endParaRPr dirty="0"/>
          </a:p>
        </p:txBody>
      </p:sp>
      <p:sp>
        <p:nvSpPr>
          <p:cNvPr id="378" name="focuses on identifying:…"/>
          <p:cNvSpPr txBox="1"/>
          <p:nvPr/>
        </p:nvSpPr>
        <p:spPr>
          <a:xfrm>
            <a:off x="540411" y="2946748"/>
            <a:ext cx="5805395" cy="2951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50394" indent="-150394">
              <a:lnSpc>
                <a:spcPct val="107916"/>
              </a:lnSpc>
              <a:spcBef>
                <a:spcPts val="800"/>
              </a:spcBef>
              <a:buSzPct val="100000"/>
              <a:defRPr sz="1500">
                <a:uFill>
                  <a:solidFill>
                    <a:srgbClr val="000000"/>
                  </a:solidFill>
                </a:uFill>
              </a:defRPr>
            </a:pPr>
            <a:r>
              <a:rPr lang="el-GR" sz="1400" dirty="0"/>
              <a:t>επικεντρώνεται στο να αναγνωρίσει</a:t>
            </a:r>
            <a:r>
              <a:rPr lang="en-US" sz="1400" dirty="0"/>
              <a:t>: </a:t>
            </a:r>
          </a:p>
          <a:p>
            <a:pPr marL="150394" indent="-150394">
              <a:lnSpc>
                <a:spcPct val="107916"/>
              </a:lnSpc>
              <a:spcBef>
                <a:spcPts val="800"/>
              </a:spcBef>
              <a:buSzPct val="100000"/>
              <a:buChar char="-"/>
              <a:defRPr sz="1500">
                <a:uFill>
                  <a:solidFill>
                    <a:srgbClr val="000000"/>
                  </a:solidFill>
                </a:uFill>
              </a:defRPr>
            </a:pPr>
            <a:r>
              <a:rPr lang="el-GR" sz="1400" dirty="0"/>
              <a:t> τι γνωρίζει ήδη το άτομο  </a:t>
            </a:r>
            <a:endParaRPr lang="en-US" sz="1400" dirty="0"/>
          </a:p>
          <a:p>
            <a:pPr marL="150394" indent="-150394">
              <a:lnSpc>
                <a:spcPct val="107916"/>
              </a:lnSpc>
              <a:spcBef>
                <a:spcPts val="800"/>
              </a:spcBef>
              <a:buSzPct val="100000"/>
              <a:buChar char="-"/>
              <a:defRPr sz="1500">
                <a:uFill>
                  <a:solidFill>
                    <a:srgbClr val="000000"/>
                  </a:solidFill>
                </a:uFill>
              </a:defRPr>
            </a:pPr>
            <a:r>
              <a:rPr lang="el-GR" sz="1400" dirty="0"/>
              <a:t>ποιες είναι οι δεξιότητες και τα κενά που σχετίζονται με τα απαιτούμενα για την πιστοποίηση ή για την οργάνωση περαιτέρω ανάπτυξης</a:t>
            </a:r>
            <a:r>
              <a:rPr lang="en-US" sz="1400" dirty="0"/>
              <a:t>.</a:t>
            </a:r>
          </a:p>
          <a:p>
            <a:r>
              <a:rPr lang="en-US" sz="1400" dirty="0"/>
              <a:t> </a:t>
            </a:r>
            <a:r>
              <a:rPr lang="el-GR" sz="1400" dirty="0"/>
              <a:t>έχει ως στόχο: </a:t>
            </a:r>
          </a:p>
          <a:p>
            <a:pPr>
              <a:buFont typeface="Arial" pitchFamily="34" charset="0"/>
              <a:buChar char="•"/>
            </a:pPr>
            <a:r>
              <a:rPr lang="en-US" sz="1400" dirty="0"/>
              <a:t> </a:t>
            </a:r>
            <a:r>
              <a:rPr lang="el-GR" sz="1400" dirty="0"/>
              <a:t>να προετοιμάσει καλύτερα για το στάδιο της επαλήθευσης</a:t>
            </a:r>
            <a:endParaRPr lang="en-US" sz="1400" dirty="0"/>
          </a:p>
          <a:p>
            <a:pPr>
              <a:buFont typeface="Arial" pitchFamily="34" charset="0"/>
              <a:buChar char="•"/>
            </a:pPr>
            <a:r>
              <a:rPr lang="en-US" sz="1400" dirty="0"/>
              <a:t> </a:t>
            </a:r>
            <a:r>
              <a:rPr lang="el-GR" sz="1400" dirty="0"/>
              <a:t>να επιτρέψει τον εύκολο σχεδιασμό την περαιτέρω εκμάθηση ώστε να συμπληρώσει τα κενά στις δεξιότητες οι οποίες είναι απαραίτητες για την απόκτηση μίας πιστοποίησης.</a:t>
            </a:r>
            <a:endParaRPr lang="en-US" sz="1400" dirty="0"/>
          </a:p>
          <a:p>
            <a:pPr>
              <a:buFont typeface="Arial" pitchFamily="34" charset="0"/>
              <a:buChar char="•"/>
            </a:pPr>
            <a:endParaRPr lang="el-GR" sz="1400" dirty="0"/>
          </a:p>
          <a:p>
            <a:r>
              <a:rPr lang="el-GR" sz="1400" dirty="0"/>
              <a:t>Σε αυτό το στάδιο η αρχή πιστοποίησης έχει την δυνατότητα να παρέχει στήριξη στον σύμβουλο επιβεβαίωσης, αλλά δεν είναι υποχρεωτικό.  </a:t>
            </a:r>
          </a:p>
        </p:txBody>
      </p:sp>
      <p:sp>
        <p:nvSpPr>
          <p:cNvPr id="379" name="Linea"/>
          <p:cNvSpPr/>
          <p:nvPr/>
        </p:nvSpPr>
        <p:spPr>
          <a:xfrm>
            <a:off x="1497878" y="2488788"/>
            <a:ext cx="1" cy="396998"/>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9" rIns="45719"/>
          <a:lstStyle/>
          <a:p>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382"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383"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384"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38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386"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387"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88"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grpSp>
        <p:nvGrpSpPr>
          <p:cNvPr id="391" name="Gruppo"/>
          <p:cNvGrpSpPr/>
          <p:nvPr/>
        </p:nvGrpSpPr>
        <p:grpSpPr>
          <a:xfrm>
            <a:off x="557064" y="1719139"/>
            <a:ext cx="2026454" cy="810582"/>
            <a:chOff x="0" y="0"/>
            <a:chExt cx="2026453" cy="810580"/>
          </a:xfrm>
        </p:grpSpPr>
        <p:sp>
          <p:nvSpPr>
            <p:cNvPr id="389"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90" name="IDENTIFICATION"/>
            <p:cNvSpPr txBox="1"/>
            <p:nvPr/>
          </p:nvSpPr>
          <p:spPr>
            <a:xfrm>
              <a:off x="437295"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chemeClr val="accent1">
                      <a:lumOff val="23725"/>
                    </a:schemeClr>
                  </a:solidFill>
                </a:defRPr>
              </a:lvl1pPr>
            </a:lstStyle>
            <a:p>
              <a:r>
                <a:rPr lang="el-GR" dirty="0"/>
                <a:t>ΑΝΑΓΝΩΡΙΣΗ</a:t>
              </a:r>
              <a:endParaRPr dirty="0"/>
            </a:p>
          </p:txBody>
        </p:sp>
      </p:grpSp>
      <p:grpSp>
        <p:nvGrpSpPr>
          <p:cNvPr id="394" name="Gruppo"/>
          <p:cNvGrpSpPr/>
          <p:nvPr/>
        </p:nvGrpSpPr>
        <p:grpSpPr>
          <a:xfrm>
            <a:off x="2380872" y="1719139"/>
            <a:ext cx="2124473" cy="810582"/>
            <a:chOff x="0" y="0"/>
            <a:chExt cx="2124472" cy="810580"/>
          </a:xfrm>
        </p:grpSpPr>
        <p:sp>
          <p:nvSpPr>
            <p:cNvPr id="392" name="Parentesi uncinate"/>
            <p:cNvSpPr/>
            <p:nvPr/>
          </p:nvSpPr>
          <p:spPr>
            <a:xfrm>
              <a:off x="0" y="0"/>
              <a:ext cx="2124473"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93" name="DOCUMENTATION"/>
            <p:cNvSpPr txBox="1"/>
            <p:nvPr/>
          </p:nvSpPr>
          <p:spPr>
            <a:xfrm>
              <a:off x="437294" y="0"/>
              <a:ext cx="128188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300" b="1">
                  <a:solidFill>
                    <a:srgbClr val="FFFFFF"/>
                  </a:solidFill>
                </a:defRPr>
              </a:lvl1pPr>
            </a:lstStyle>
            <a:p>
              <a:r>
                <a:rPr lang="el-GR" dirty="0"/>
                <a:t>ΚΑΤΑΓΡΑΦΗ</a:t>
              </a:r>
              <a:endParaRPr dirty="0"/>
            </a:p>
          </p:txBody>
        </p:sp>
      </p:grpSp>
      <p:grpSp>
        <p:nvGrpSpPr>
          <p:cNvPr id="397" name="Gruppo"/>
          <p:cNvGrpSpPr/>
          <p:nvPr/>
        </p:nvGrpSpPr>
        <p:grpSpPr>
          <a:xfrm>
            <a:off x="4302700" y="1719139"/>
            <a:ext cx="2026454" cy="810582"/>
            <a:chOff x="0" y="0"/>
            <a:chExt cx="2026453" cy="810580"/>
          </a:xfrm>
        </p:grpSpPr>
        <p:sp>
          <p:nvSpPr>
            <p:cNvPr id="395"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96" name="VERIFICATION"/>
            <p:cNvSpPr txBox="1"/>
            <p:nvPr/>
          </p:nvSpPr>
          <p:spPr>
            <a:xfrm>
              <a:off x="437294"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chemeClr val="accent1">
                      <a:lumOff val="23725"/>
                    </a:schemeClr>
                  </a:solidFill>
                </a:defRPr>
              </a:lvl1pPr>
            </a:lstStyle>
            <a:p>
              <a:r>
                <a:rPr lang="el-GR" dirty="0"/>
                <a:t>ΕΠΑΛΗΘΕΥΣΗ</a:t>
              </a:r>
              <a:endParaRPr dirty="0"/>
            </a:p>
          </p:txBody>
        </p:sp>
      </p:grpSp>
      <p:sp>
        <p:nvSpPr>
          <p:cNvPr id="398" name="Title 1"/>
          <p:cNvSpPr txBox="1">
            <a:spLocks noGrp="1"/>
          </p:cNvSpPr>
          <p:nvPr>
            <p:ph type="title"/>
          </p:nvPr>
        </p:nvSpPr>
        <p:spPr>
          <a:xfrm>
            <a:off x="444499" y="228603"/>
            <a:ext cx="5997220" cy="1360129"/>
          </a:xfrm>
          <a:prstGeom prst="rect">
            <a:avLst/>
          </a:prstGeom>
        </p:spPr>
        <p:txBody>
          <a:bodyPr>
            <a:normAutofit fontScale="90000"/>
          </a:bodyPr>
          <a:lstStyle>
            <a:lvl1pPr algn="l">
              <a:defRPr>
                <a:solidFill>
                  <a:srgbClr val="535353"/>
                </a:solidFill>
                <a:latin typeface="Century Gothic"/>
                <a:ea typeface="Century Gothic"/>
                <a:cs typeface="Century Gothic"/>
                <a:sym typeface="Century Gothic"/>
              </a:defRPr>
            </a:lvl1pPr>
          </a:lstStyle>
          <a:p>
            <a:r>
              <a:rPr lang="el-GR" dirty="0"/>
              <a:t>Στάδια της επιβεβαίωσης</a:t>
            </a:r>
            <a:endParaRPr dirty="0"/>
          </a:p>
        </p:txBody>
      </p:sp>
      <p:sp>
        <p:nvSpPr>
          <p:cNvPr id="399" name="- based on the collection of documents that provide evidence of the knowledge and skills required to achieve a certificate.…"/>
          <p:cNvSpPr txBox="1"/>
          <p:nvPr/>
        </p:nvSpPr>
        <p:spPr>
          <a:xfrm>
            <a:off x="540411" y="2946748"/>
            <a:ext cx="5805395"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a:t>
            </a:r>
            <a:r>
              <a:rPr lang="el-GR" dirty="0"/>
              <a:t> βασίζεται στη συλλογή των εγγράφων που αποδεικνύουν τη γνώση και τις δεξιότητες που απαιτούνται για την απόκτηση ενός πιστοποιητικού. </a:t>
            </a:r>
          </a:p>
          <a:p>
            <a:r>
              <a:rPr lang="el-GR" dirty="0"/>
              <a:t> </a:t>
            </a:r>
          </a:p>
          <a:p>
            <a:r>
              <a:rPr lang="el-GR" dirty="0"/>
              <a:t>-Το στάδιο της τεκμηρίωσης δεν προκύπτει πάντα.</a:t>
            </a:r>
          </a:p>
          <a:p>
            <a:endParaRPr lang="el-GR" dirty="0"/>
          </a:p>
          <a:p>
            <a:r>
              <a:rPr lang="el-GR" dirty="0"/>
              <a:t>- Συμπεριλαμβάνεται στη διαδικασία της επιβεβαίωσης</a:t>
            </a:r>
          </a:p>
          <a:p>
            <a:r>
              <a:rPr lang="el-GR" dirty="0"/>
              <a:t> στην περίπτωση που η τεκμηρίωση περιλαμβάνει τη χρήση αποδείξεων και δηλώσεων.  Αυτό εξαρτάται από τον τύπο της πιστοποίησης και την αρχή πιστοποίησης. </a:t>
            </a:r>
          </a:p>
        </p:txBody>
      </p:sp>
      <p:sp>
        <p:nvSpPr>
          <p:cNvPr id="400" name="Linea"/>
          <p:cNvSpPr/>
          <p:nvPr/>
        </p:nvSpPr>
        <p:spPr>
          <a:xfrm>
            <a:off x="2818678" y="2539736"/>
            <a:ext cx="1" cy="396998"/>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9" rIns="45719"/>
          <a:lstStyle/>
          <a:p>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403"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404"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405"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406"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07"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408"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09"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grpSp>
        <p:nvGrpSpPr>
          <p:cNvPr id="412" name="Gruppo"/>
          <p:cNvGrpSpPr/>
          <p:nvPr/>
        </p:nvGrpSpPr>
        <p:grpSpPr>
          <a:xfrm>
            <a:off x="557064" y="1719139"/>
            <a:ext cx="2026454" cy="810582"/>
            <a:chOff x="0" y="0"/>
            <a:chExt cx="2026453" cy="810580"/>
          </a:xfrm>
        </p:grpSpPr>
        <p:sp>
          <p:nvSpPr>
            <p:cNvPr id="410"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411" name="IDENTIFICATION"/>
            <p:cNvSpPr txBox="1"/>
            <p:nvPr/>
          </p:nvSpPr>
          <p:spPr>
            <a:xfrm>
              <a:off x="437295"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chemeClr val="accent1">
                      <a:lumOff val="23725"/>
                    </a:schemeClr>
                  </a:solidFill>
                </a:defRPr>
              </a:lvl1pPr>
            </a:lstStyle>
            <a:p>
              <a:r>
                <a:t>IDENTIFICATION</a:t>
              </a:r>
            </a:p>
          </p:txBody>
        </p:sp>
      </p:grpSp>
      <p:grpSp>
        <p:nvGrpSpPr>
          <p:cNvPr id="415" name="Gruppo"/>
          <p:cNvGrpSpPr/>
          <p:nvPr/>
        </p:nvGrpSpPr>
        <p:grpSpPr>
          <a:xfrm>
            <a:off x="2380872" y="1719139"/>
            <a:ext cx="2124473" cy="810582"/>
            <a:chOff x="0" y="0"/>
            <a:chExt cx="2124472" cy="810580"/>
          </a:xfrm>
        </p:grpSpPr>
        <p:sp>
          <p:nvSpPr>
            <p:cNvPr id="413" name="Parentesi uncinate"/>
            <p:cNvSpPr/>
            <p:nvPr/>
          </p:nvSpPr>
          <p:spPr>
            <a:xfrm>
              <a:off x="0" y="0"/>
              <a:ext cx="2124473"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414" name="DOCUMENTATION"/>
            <p:cNvSpPr txBox="1"/>
            <p:nvPr/>
          </p:nvSpPr>
          <p:spPr>
            <a:xfrm>
              <a:off x="437294" y="0"/>
              <a:ext cx="128188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300" b="1">
                  <a:solidFill>
                    <a:schemeClr val="accent1">
                      <a:lumOff val="23725"/>
                    </a:schemeClr>
                  </a:solidFill>
                </a:defRPr>
              </a:lvl1pPr>
            </a:lstStyle>
            <a:p>
              <a:r>
                <a:rPr lang="el-GR" dirty="0"/>
                <a:t>ΚΑΤΑΓΡΑΦΗ</a:t>
              </a:r>
              <a:endParaRPr dirty="0"/>
            </a:p>
          </p:txBody>
        </p:sp>
      </p:grpSp>
      <p:grpSp>
        <p:nvGrpSpPr>
          <p:cNvPr id="418" name="Gruppo"/>
          <p:cNvGrpSpPr/>
          <p:nvPr/>
        </p:nvGrpSpPr>
        <p:grpSpPr>
          <a:xfrm>
            <a:off x="4302700" y="1719139"/>
            <a:ext cx="2026454" cy="810582"/>
            <a:chOff x="0" y="0"/>
            <a:chExt cx="2026453" cy="810580"/>
          </a:xfrm>
        </p:grpSpPr>
        <p:sp>
          <p:nvSpPr>
            <p:cNvPr id="416"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417" name="VERIFICATION"/>
            <p:cNvSpPr txBox="1"/>
            <p:nvPr/>
          </p:nvSpPr>
          <p:spPr>
            <a:xfrm>
              <a:off x="437294"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rgbClr val="FFFFFF"/>
                  </a:solidFill>
                </a:defRPr>
              </a:lvl1pPr>
            </a:lstStyle>
            <a:p>
              <a:r>
                <a:rPr lang="el-GR" dirty="0"/>
                <a:t>ΕΠΑΛΗΘΕΥΣΗ</a:t>
              </a:r>
              <a:endParaRPr dirty="0"/>
            </a:p>
          </p:txBody>
        </p:sp>
      </p:grpSp>
      <p:sp>
        <p:nvSpPr>
          <p:cNvPr id="419" name="Title 1"/>
          <p:cNvSpPr txBox="1">
            <a:spLocks noGrp="1"/>
          </p:cNvSpPr>
          <p:nvPr>
            <p:ph type="title"/>
          </p:nvPr>
        </p:nvSpPr>
        <p:spPr>
          <a:xfrm>
            <a:off x="444499" y="228603"/>
            <a:ext cx="5997220" cy="1360129"/>
          </a:xfrm>
          <a:prstGeom prst="rect">
            <a:avLst/>
          </a:prstGeom>
        </p:spPr>
        <p:txBody>
          <a:bodyPr>
            <a:normAutofit fontScale="90000"/>
          </a:bodyPr>
          <a:lstStyle>
            <a:lvl1pPr algn="l">
              <a:defRPr>
                <a:solidFill>
                  <a:srgbClr val="535353"/>
                </a:solidFill>
                <a:latin typeface="Century Gothic"/>
                <a:ea typeface="Century Gothic"/>
                <a:cs typeface="Century Gothic"/>
                <a:sym typeface="Century Gothic"/>
              </a:defRPr>
            </a:lvl1pPr>
          </a:lstStyle>
          <a:p>
            <a:r>
              <a:rPr lang="el-GR" dirty="0"/>
              <a:t>Στάδια της επιβεβαίωσης</a:t>
            </a:r>
            <a:endParaRPr dirty="0"/>
          </a:p>
        </p:txBody>
      </p:sp>
      <p:sp>
        <p:nvSpPr>
          <p:cNvPr id="420" name="depends on the institution that carries out the validation…"/>
          <p:cNvSpPr txBox="1"/>
          <p:nvPr/>
        </p:nvSpPr>
        <p:spPr>
          <a:xfrm>
            <a:off x="540411" y="3157830"/>
            <a:ext cx="5805395" cy="2145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50394" indent="-150394">
              <a:lnSpc>
                <a:spcPct val="107916"/>
              </a:lnSpc>
              <a:spcBef>
                <a:spcPts val="800"/>
              </a:spcBef>
              <a:buSzPct val="100000"/>
              <a:buFontTx/>
              <a:buChar char="-"/>
              <a:defRPr sz="1500">
                <a:uFill>
                  <a:solidFill>
                    <a:srgbClr val="000000"/>
                  </a:solidFill>
                </a:uFill>
              </a:defRPr>
            </a:pPr>
            <a:r>
              <a:rPr lang="el-GR" sz="1500" dirty="0"/>
              <a:t>Η πορεία της επαλήθευσης εξαρτάται από τον οργανισμό που πραγματοποιεί την τεκμηρίωση.  </a:t>
            </a:r>
          </a:p>
          <a:p>
            <a:pPr marL="150394" indent="-150394">
              <a:lnSpc>
                <a:spcPct val="107916"/>
              </a:lnSpc>
              <a:spcBef>
                <a:spcPts val="800"/>
              </a:spcBef>
              <a:buSzPct val="100000"/>
              <a:buFontTx/>
              <a:buChar char="-"/>
              <a:defRPr sz="1500">
                <a:uFill>
                  <a:solidFill>
                    <a:srgbClr val="000000"/>
                  </a:solidFill>
                </a:uFill>
              </a:defRPr>
            </a:pPr>
            <a:r>
              <a:rPr lang="el-GR" sz="1500" dirty="0"/>
              <a:t>Ο κάθε οργανισμός μπορεί να ακολουθεί διαφορετικό τρόπο. </a:t>
            </a:r>
          </a:p>
          <a:p>
            <a:pPr marL="150394" indent="-150394">
              <a:lnSpc>
                <a:spcPct val="107916"/>
              </a:lnSpc>
              <a:spcBef>
                <a:spcPts val="800"/>
              </a:spcBef>
              <a:buSzPct val="100000"/>
              <a:buFontTx/>
              <a:buChar char="-"/>
              <a:defRPr sz="1500">
                <a:uFill>
                  <a:solidFill>
                    <a:srgbClr val="000000"/>
                  </a:solidFill>
                </a:uFill>
              </a:defRPr>
            </a:pPr>
            <a:r>
              <a:rPr lang="el-GR" sz="1500" dirty="0"/>
              <a:t>Η επαλήθευση μπορεί να πραγματοποιηθεί μέσα σε μία μέρα ή να γίνει σταδιακά. </a:t>
            </a:r>
          </a:p>
          <a:p>
            <a:pPr marL="150394" indent="-150394">
              <a:lnSpc>
                <a:spcPct val="107916"/>
              </a:lnSpc>
              <a:spcBef>
                <a:spcPts val="800"/>
              </a:spcBef>
              <a:buSzPct val="100000"/>
              <a:buFontTx/>
              <a:buChar char="-"/>
              <a:defRPr sz="1500">
                <a:uFill>
                  <a:solidFill>
                    <a:srgbClr val="000000"/>
                  </a:solidFill>
                </a:uFill>
              </a:defRPr>
            </a:pPr>
            <a:r>
              <a:rPr lang="el-GR" sz="1500" dirty="0"/>
              <a:t>Μπορούν να χρησιμοποιηθούν διαφορετικές μέθοδοι (αυτό μπορεί να ελεγχθεί στην περιγραφή των προσόντων). </a:t>
            </a:r>
          </a:p>
        </p:txBody>
      </p:sp>
      <p:sp>
        <p:nvSpPr>
          <p:cNvPr id="421" name="Linea"/>
          <p:cNvSpPr/>
          <p:nvPr/>
        </p:nvSpPr>
        <p:spPr>
          <a:xfrm>
            <a:off x="5066578" y="2539736"/>
            <a:ext cx="1" cy="396998"/>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9" rIns="45719"/>
          <a:lstStyle/>
          <a:p>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Picture 4" descr="Picture 4"/>
          <p:cNvPicPr>
            <a:picLocks noChangeAspect="1"/>
          </p:cNvPicPr>
          <p:nvPr/>
        </p:nvPicPr>
        <p:blipFill>
          <a:blip r:embed="rId2" cstate="print"/>
          <a:srcRect l="49218" t="8478" r="32595" b="5468"/>
          <a:stretch>
            <a:fillRect/>
          </a:stretch>
        </p:blipFill>
        <p:spPr>
          <a:xfrm>
            <a:off x="7010399" y="152400"/>
            <a:ext cx="1981202" cy="6527800"/>
          </a:xfrm>
          <a:prstGeom prst="rect">
            <a:avLst/>
          </a:prstGeom>
          <a:ln w="12700">
            <a:miter lim="400000"/>
          </a:ln>
        </p:spPr>
      </p:pic>
      <p:pic>
        <p:nvPicPr>
          <p:cNvPr id="424" name="Picture 5" descr="Picture 5"/>
          <p:cNvPicPr>
            <a:picLocks noChangeAspect="1"/>
          </p:cNvPicPr>
          <p:nvPr/>
        </p:nvPicPr>
        <p:blipFill>
          <a:blip r:embed="rId3" cstate="print"/>
          <a:srcRect l="46822" t="13155" r="37054" b="10529"/>
          <a:stretch>
            <a:fillRect/>
          </a:stretch>
        </p:blipFill>
        <p:spPr>
          <a:xfrm>
            <a:off x="7010399" y="152399"/>
            <a:ext cx="1981202" cy="6527802"/>
          </a:xfrm>
          <a:prstGeom prst="rect">
            <a:avLst/>
          </a:prstGeom>
          <a:ln w="12700">
            <a:miter lim="400000"/>
          </a:ln>
        </p:spPr>
      </p:pic>
      <p:pic>
        <p:nvPicPr>
          <p:cNvPr id="425"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426" name="Picture 15" descr="Picture 15"/>
          <p:cNvPicPr>
            <a:picLocks noChangeAspect="1"/>
          </p:cNvPicPr>
          <p:nvPr/>
        </p:nvPicPr>
        <p:blipFill>
          <a:blip r:embed="rId5" cstate="print">
            <a:alphaModFix amt="55000"/>
          </a:blip>
          <a:srcRect l="27107" r="2930"/>
          <a:stretch>
            <a:fillRect/>
          </a:stretch>
        </p:blipFill>
        <p:spPr>
          <a:xfrm>
            <a:off x="-1" y="-1435845"/>
            <a:ext cx="6397172" cy="6310204"/>
          </a:xfrm>
          <a:prstGeom prst="rect">
            <a:avLst/>
          </a:prstGeom>
          <a:ln w="12700">
            <a:miter lim="400000"/>
          </a:ln>
        </p:spPr>
      </p:pic>
      <p:sp>
        <p:nvSpPr>
          <p:cNvPr id="427"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28"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429"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el-GR" dirty="0"/>
              <a:t>Πρακτικές Ασκήσεις</a:t>
            </a:r>
            <a:endParaRPr dirty="0"/>
          </a:p>
        </p:txBody>
      </p:sp>
      <p:sp>
        <p:nvSpPr>
          <p:cNvPr id="430"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431"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432" name="CuadroTexto 2"/>
          <p:cNvSpPr txBox="1"/>
          <p:nvPr/>
        </p:nvSpPr>
        <p:spPr>
          <a:xfrm>
            <a:off x="575132" y="2561546"/>
            <a:ext cx="5704105" cy="3307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b="1" i="1"/>
            </a:pPr>
            <a:r>
              <a:rPr lang="el-GR" dirty="0"/>
              <a:t>Άσκηση</a:t>
            </a:r>
            <a:r>
              <a:rPr dirty="0"/>
              <a:t> </a:t>
            </a:r>
            <a:r>
              <a:rPr sz="2600" b="0" dirty="0"/>
              <a:t>(1)</a:t>
            </a:r>
            <a:r>
              <a:rPr dirty="0"/>
              <a:t>:</a:t>
            </a:r>
            <a:r>
              <a:rPr b="0" dirty="0"/>
              <a:t> </a:t>
            </a:r>
          </a:p>
          <a:p>
            <a:pPr algn="ctr">
              <a:defRPr sz="3200" i="1"/>
            </a:pPr>
            <a:endParaRPr dirty="0"/>
          </a:p>
          <a:p>
            <a:pPr marL="228600">
              <a:lnSpc>
                <a:spcPct val="107916"/>
              </a:lnSpc>
              <a:spcBef>
                <a:spcPts val="800"/>
              </a:spcBef>
              <a:defRPr sz="3200">
                <a:uFill>
                  <a:solidFill>
                    <a:srgbClr val="000000"/>
                  </a:solidFill>
                </a:uFill>
              </a:defRPr>
            </a:pPr>
            <a:r>
              <a:rPr lang="el-GR" i="1" dirty="0">
                <a:solidFill>
                  <a:srgbClr val="535353"/>
                </a:solidFill>
              </a:rPr>
              <a:t>Περίγραψε τον εαυτό σου. Ποιες είναι οι αδυναμίες σου και ποια είναι τα δυνατά σου σημεία;</a:t>
            </a:r>
            <a:endParaRPr i="1"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435"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436"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437"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438"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39"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440"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el-GR" dirty="0"/>
              <a:t>Πρακτικές Ασκήσεις</a:t>
            </a:r>
            <a:endParaRPr dirty="0"/>
          </a:p>
        </p:txBody>
      </p:sp>
      <p:sp>
        <p:nvSpPr>
          <p:cNvPr id="441"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42"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443" name="CuadroTexto 2"/>
          <p:cNvSpPr txBox="1"/>
          <p:nvPr/>
        </p:nvSpPr>
        <p:spPr>
          <a:xfrm>
            <a:off x="575132" y="2561546"/>
            <a:ext cx="5704105" cy="2243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b="1" i="1"/>
            </a:pPr>
            <a:r>
              <a:rPr lang="el-GR" dirty="0"/>
              <a:t>Άσκηση</a:t>
            </a:r>
            <a:r>
              <a:rPr dirty="0"/>
              <a:t> </a:t>
            </a:r>
            <a:r>
              <a:rPr sz="2600" b="0" dirty="0"/>
              <a:t>(2)</a:t>
            </a:r>
            <a:r>
              <a:rPr dirty="0"/>
              <a:t>:</a:t>
            </a:r>
            <a:r>
              <a:rPr b="0" dirty="0"/>
              <a:t> </a:t>
            </a:r>
          </a:p>
          <a:p>
            <a:pPr algn="ctr">
              <a:defRPr sz="3200" i="1"/>
            </a:pPr>
            <a:endParaRPr dirty="0"/>
          </a:p>
          <a:p>
            <a:pPr marL="228600">
              <a:lnSpc>
                <a:spcPct val="107916"/>
              </a:lnSpc>
              <a:spcBef>
                <a:spcPts val="800"/>
              </a:spcBef>
              <a:defRPr sz="3200">
                <a:solidFill>
                  <a:srgbClr val="535353"/>
                </a:solidFill>
                <a:uFill>
                  <a:solidFill>
                    <a:srgbClr val="000000"/>
                  </a:solidFill>
                </a:uFill>
              </a:defRPr>
            </a:pPr>
            <a:r>
              <a:rPr lang="el-GR" i="1" dirty="0"/>
              <a:t>Τι ήθελες να γίνεις όταν ήσουν παιδί/έφηβος-η;</a:t>
            </a:r>
            <a:endParaRPr i="1"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446"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447"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448"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449"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50"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451"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el-GR" dirty="0"/>
              <a:t>Πρακτικές Ασκήσεις</a:t>
            </a:r>
            <a:endParaRPr dirty="0"/>
          </a:p>
        </p:txBody>
      </p:sp>
      <p:sp>
        <p:nvSpPr>
          <p:cNvPr id="452"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53"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454" name="CuadroTexto 2"/>
          <p:cNvSpPr txBox="1"/>
          <p:nvPr/>
        </p:nvSpPr>
        <p:spPr>
          <a:xfrm>
            <a:off x="457200" y="2315481"/>
            <a:ext cx="5939970" cy="3307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b="1" i="1"/>
            </a:pPr>
            <a:r>
              <a:rPr lang="el-GR" dirty="0"/>
              <a:t>Άσκηση</a:t>
            </a:r>
            <a:r>
              <a:rPr dirty="0"/>
              <a:t> </a:t>
            </a:r>
            <a:r>
              <a:rPr sz="2600" b="0" dirty="0"/>
              <a:t>(3)</a:t>
            </a:r>
            <a:r>
              <a:rPr dirty="0"/>
              <a:t>:</a:t>
            </a:r>
            <a:r>
              <a:rPr b="0" dirty="0"/>
              <a:t> </a:t>
            </a:r>
          </a:p>
          <a:p>
            <a:pPr algn="ctr">
              <a:defRPr sz="3200" i="1"/>
            </a:pPr>
            <a:endParaRPr dirty="0"/>
          </a:p>
          <a:p>
            <a:pPr marL="228600">
              <a:lnSpc>
                <a:spcPct val="107916"/>
              </a:lnSpc>
              <a:spcBef>
                <a:spcPts val="800"/>
              </a:spcBef>
              <a:defRPr sz="3200">
                <a:solidFill>
                  <a:srgbClr val="535353"/>
                </a:solidFill>
                <a:uFill>
                  <a:solidFill>
                    <a:srgbClr val="000000"/>
                  </a:solidFill>
                </a:uFill>
              </a:defRPr>
            </a:pPr>
            <a:r>
              <a:rPr lang="el-GR" i="1" dirty="0"/>
              <a:t>Τι θα σε έκανε ευτυχισμένο/η και ποια, κατά τη γνώμη σου, είναι τα βασικά εμπόδια που δεν σου επιτρέπουν να το πετύχεις; </a:t>
            </a:r>
            <a:endParaRPr i="1"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4" descr="Picture 4"/>
          <p:cNvPicPr>
            <a:picLocks noChangeAspect="1"/>
          </p:cNvPicPr>
          <p:nvPr/>
        </p:nvPicPr>
        <p:blipFill>
          <a:blip r:embed="rId2" cstate="print"/>
          <a:srcRect l="49218" t="8478" r="32595" b="5468"/>
          <a:stretch>
            <a:fillRect/>
          </a:stretch>
        </p:blipFill>
        <p:spPr>
          <a:xfrm>
            <a:off x="7010399" y="152400"/>
            <a:ext cx="1981202" cy="6527800"/>
          </a:xfrm>
          <a:prstGeom prst="rect">
            <a:avLst/>
          </a:prstGeom>
          <a:ln w="12700">
            <a:miter lim="400000"/>
          </a:ln>
        </p:spPr>
      </p:pic>
      <p:pic>
        <p:nvPicPr>
          <p:cNvPr id="115" name="Picture 5" descr="Picture 5"/>
          <p:cNvPicPr>
            <a:picLocks noChangeAspect="1"/>
          </p:cNvPicPr>
          <p:nvPr/>
        </p:nvPicPr>
        <p:blipFill>
          <a:blip r:embed="rId3" cstate="print"/>
          <a:srcRect l="46822" t="13155" r="37054" b="10529"/>
          <a:stretch>
            <a:fillRect/>
          </a:stretch>
        </p:blipFill>
        <p:spPr>
          <a:xfrm>
            <a:off x="7010399" y="152399"/>
            <a:ext cx="1981202" cy="6527802"/>
          </a:xfrm>
          <a:prstGeom prst="rect">
            <a:avLst/>
          </a:prstGeom>
          <a:ln w="12700">
            <a:miter lim="400000"/>
          </a:ln>
        </p:spPr>
      </p:pic>
      <p:pic>
        <p:nvPicPr>
          <p:cNvPr id="116"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117" name="Picture 15" descr="Picture 15"/>
          <p:cNvPicPr>
            <a:picLocks noChangeAspect="1"/>
          </p:cNvPicPr>
          <p:nvPr/>
        </p:nvPicPr>
        <p:blipFill>
          <a:blip r:embed="rId5" cstate="print">
            <a:alphaModFix amt="55000"/>
          </a:blip>
          <a:srcRect l="27107" r="2930"/>
          <a:stretch>
            <a:fillRect/>
          </a:stretch>
        </p:blipFill>
        <p:spPr>
          <a:xfrm>
            <a:off x="-1" y="-1435845"/>
            <a:ext cx="6397172" cy="6310204"/>
          </a:xfrm>
          <a:prstGeom prst="rect">
            <a:avLst/>
          </a:prstGeom>
          <a:ln w="12700">
            <a:miter lim="400000"/>
          </a:ln>
        </p:spPr>
      </p:pic>
      <p:sp>
        <p:nvSpPr>
          <p:cNvPr id="118"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19"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120" name="Title 1"/>
          <p:cNvSpPr txBox="1">
            <a:spLocks noGrp="1"/>
          </p:cNvSpPr>
          <p:nvPr>
            <p:ph type="title"/>
          </p:nvPr>
        </p:nvSpPr>
        <p:spPr>
          <a:xfrm>
            <a:off x="457199" y="274638"/>
            <a:ext cx="5939971" cy="1143001"/>
          </a:xfrm>
          <a:prstGeom prst="rect">
            <a:avLst/>
          </a:prstGeom>
        </p:spPr>
        <p:txBody>
          <a:bodyPr>
            <a:noAutofit/>
          </a:bodyPr>
          <a:lstStyle>
            <a:lvl1pPr algn="l">
              <a:defRPr>
                <a:solidFill>
                  <a:srgbClr val="595959"/>
                </a:solidFill>
                <a:latin typeface="Century Gothic"/>
                <a:ea typeface="Century Gothic"/>
                <a:cs typeface="Century Gothic"/>
                <a:sym typeface="Century Gothic"/>
              </a:defRPr>
            </a:lvl1pPr>
          </a:lstStyle>
          <a:p>
            <a:r>
              <a:rPr lang="el-GR" sz="3200" dirty="0"/>
              <a:t>Σχέδιο μαθήματος</a:t>
            </a:r>
            <a:endParaRPr sz="3200" dirty="0"/>
          </a:p>
        </p:txBody>
      </p:sp>
      <p:graphicFrame>
        <p:nvGraphicFramePr>
          <p:cNvPr id="121" name="Tabla 6"/>
          <p:cNvGraphicFramePr/>
          <p:nvPr/>
        </p:nvGraphicFramePr>
        <p:xfrm>
          <a:off x="457200" y="2303779"/>
          <a:ext cx="5939968" cy="2494280"/>
        </p:xfrm>
        <a:graphic>
          <a:graphicData uri="http://schemas.openxmlformats.org/drawingml/2006/table">
            <a:tbl>
              <a:tblPr firstRow="1" bandRow="1">
                <a:tableStyleId>{4C3C2611-4C71-4FC5-86AE-919BDF0F9419}</a:tableStyleId>
              </a:tblPr>
              <a:tblGrid>
                <a:gridCol w="2969984">
                  <a:extLst>
                    <a:ext uri="{9D8B030D-6E8A-4147-A177-3AD203B41FA5}">
                      <a16:colId xmlns:a16="http://schemas.microsoft.com/office/drawing/2014/main" val="20000"/>
                    </a:ext>
                  </a:extLst>
                </a:gridCol>
                <a:gridCol w="2969984">
                  <a:extLst>
                    <a:ext uri="{9D8B030D-6E8A-4147-A177-3AD203B41FA5}">
                      <a16:colId xmlns:a16="http://schemas.microsoft.com/office/drawing/2014/main" val="20001"/>
                    </a:ext>
                  </a:extLst>
                </a:gridCol>
              </a:tblGrid>
              <a:tr h="370840">
                <a:tc>
                  <a:txBody>
                    <a:bodyPr/>
                    <a:lstStyle/>
                    <a:p>
                      <a:pPr algn="l">
                        <a:defRPr sz="1800" b="0">
                          <a:solidFill>
                            <a:srgbClr val="000000"/>
                          </a:solidFill>
                        </a:defRPr>
                      </a:pPr>
                      <a:r>
                        <a:rPr lang="el-GR" b="1" dirty="0">
                          <a:solidFill>
                            <a:srgbClr val="FFFFFF"/>
                          </a:solidFill>
                        </a:rPr>
                        <a:t>Διάρκεια</a:t>
                      </a:r>
                      <a:endParaRPr b="1" dirty="0">
                        <a:solidFill>
                          <a:srgbClr val="FFFFFF"/>
                        </a:solidFill>
                      </a:endParaRPr>
                    </a:p>
                  </a:txBody>
                  <a:tcPr marL="45720" marR="45720" horzOverflow="overflow">
                    <a:solidFill>
                      <a:srgbClr val="779D53"/>
                    </a:solidFill>
                  </a:tcPr>
                </a:tc>
                <a:tc>
                  <a:txBody>
                    <a:bodyPr/>
                    <a:lstStyle/>
                    <a:p>
                      <a:pPr algn="l">
                        <a:defRPr sz="1800" b="0">
                          <a:solidFill>
                            <a:srgbClr val="000000"/>
                          </a:solidFill>
                        </a:defRPr>
                      </a:pPr>
                      <a:r>
                        <a:rPr lang="el-GR" b="1" dirty="0">
                          <a:solidFill>
                            <a:srgbClr val="FFFFFF"/>
                          </a:solidFill>
                        </a:rPr>
                        <a:t>Δραστηριότητα</a:t>
                      </a:r>
                      <a:endParaRPr b="1" dirty="0">
                        <a:solidFill>
                          <a:srgbClr val="FFFFFF"/>
                        </a:solidFill>
                      </a:endParaRPr>
                    </a:p>
                  </a:txBody>
                  <a:tcPr marL="45720" marR="45720" horzOverflow="overflow">
                    <a:solidFill>
                      <a:srgbClr val="779D53"/>
                    </a:solidFill>
                  </a:tcPr>
                </a:tc>
                <a:extLst>
                  <a:ext uri="{0D108BD9-81ED-4DB2-BD59-A6C34878D82A}">
                    <a16:rowId xmlns:a16="http://schemas.microsoft.com/office/drawing/2014/main" val="10000"/>
                  </a:ext>
                </a:extLst>
              </a:tr>
              <a:tr h="370840">
                <a:tc>
                  <a:txBody>
                    <a:bodyPr/>
                    <a:lstStyle/>
                    <a:p>
                      <a:pPr algn="l">
                        <a:defRPr sz="1800"/>
                      </a:pPr>
                      <a:r>
                        <a:rPr dirty="0"/>
                        <a:t>20 </a:t>
                      </a:r>
                      <a:r>
                        <a:rPr lang="el-GR" dirty="0"/>
                        <a:t>λεπτά</a:t>
                      </a:r>
                      <a:endParaRPr dirty="0"/>
                    </a:p>
                  </a:txBody>
                  <a:tcPr marL="45720" marR="45720" horzOverflow="overflow"/>
                </a:tc>
                <a:tc>
                  <a:txBody>
                    <a:bodyPr/>
                    <a:lstStyle/>
                    <a:p>
                      <a:pPr algn="l">
                        <a:defRPr sz="1800"/>
                      </a:pPr>
                      <a:r>
                        <a:rPr lang="el-GR" dirty="0"/>
                        <a:t>Συζήτηση</a:t>
                      </a:r>
                      <a:endParaRPr dirty="0"/>
                    </a:p>
                  </a:txBody>
                  <a:tcPr marL="45720" marR="45720" horzOverflow="overflow"/>
                </a:tc>
                <a:extLst>
                  <a:ext uri="{0D108BD9-81ED-4DB2-BD59-A6C34878D82A}">
                    <a16:rowId xmlns:a16="http://schemas.microsoft.com/office/drawing/2014/main" val="10001"/>
                  </a:ext>
                </a:extLst>
              </a:tr>
              <a:tr h="370840">
                <a:tc>
                  <a:txBody>
                    <a:bodyPr/>
                    <a:lstStyle/>
                    <a:p>
                      <a:pPr algn="l">
                        <a:defRPr sz="1800"/>
                      </a:pPr>
                      <a:r>
                        <a:rPr dirty="0"/>
                        <a:t>15 </a:t>
                      </a:r>
                      <a:r>
                        <a:rPr lang="el-GR" dirty="0"/>
                        <a:t>λεπτά</a:t>
                      </a:r>
                      <a:endParaRPr dirty="0"/>
                    </a:p>
                  </a:txBody>
                  <a:tcPr marL="45720" marR="45720" horzOverflow="overflow"/>
                </a:tc>
                <a:tc>
                  <a:txBody>
                    <a:bodyPr/>
                    <a:lstStyle/>
                    <a:p>
                      <a:pPr algn="l">
                        <a:defRPr sz="1800"/>
                      </a:pPr>
                      <a:r>
                        <a:rPr lang="el-GR" dirty="0"/>
                        <a:t>Κλείσιμο της υποενότητας</a:t>
                      </a:r>
                      <a:endParaRPr dirty="0"/>
                    </a:p>
                  </a:txBody>
                  <a:tcPr marL="45720" marR="45720" horzOverflow="overflow"/>
                </a:tc>
                <a:extLst>
                  <a:ext uri="{0D108BD9-81ED-4DB2-BD59-A6C34878D82A}">
                    <a16:rowId xmlns:a16="http://schemas.microsoft.com/office/drawing/2014/main" val="10002"/>
                  </a:ext>
                </a:extLst>
              </a:tr>
              <a:tr h="370840">
                <a:tc>
                  <a:txBody>
                    <a:bodyPr/>
                    <a:lstStyle/>
                    <a:p>
                      <a:pPr algn="l">
                        <a:defRPr sz="1800"/>
                      </a:pPr>
                      <a:r>
                        <a:rPr dirty="0"/>
                        <a:t>20 </a:t>
                      </a:r>
                      <a:r>
                        <a:rPr lang="el-GR" dirty="0"/>
                        <a:t>λεπτά</a:t>
                      </a:r>
                      <a:endParaRPr dirty="0"/>
                    </a:p>
                  </a:txBody>
                  <a:tcPr marL="45720" marR="45720" horzOverflow="overflow"/>
                </a:tc>
                <a:tc>
                  <a:txBody>
                    <a:bodyPr/>
                    <a:lstStyle/>
                    <a:p>
                      <a:pPr algn="l">
                        <a:defRPr sz="1800"/>
                      </a:pPr>
                      <a:r>
                        <a:rPr lang="el-GR" dirty="0"/>
                        <a:t>Κουίζ</a:t>
                      </a:r>
                      <a:endParaRPr dirty="0"/>
                    </a:p>
                  </a:txBody>
                  <a:tcPr marL="45720" marR="45720" horzOverflow="overflow"/>
                </a:tc>
                <a:extLst>
                  <a:ext uri="{0D108BD9-81ED-4DB2-BD59-A6C34878D82A}">
                    <a16:rowId xmlns:a16="http://schemas.microsoft.com/office/drawing/2014/main" val="10003"/>
                  </a:ext>
                </a:extLst>
              </a:tr>
              <a:tr h="370840">
                <a:tc>
                  <a:txBody>
                    <a:bodyPr/>
                    <a:lstStyle/>
                    <a:p>
                      <a:pPr algn="l">
                        <a:defRPr sz="1800"/>
                      </a:pPr>
                      <a:r>
                        <a:rPr dirty="0"/>
                        <a:t>15 </a:t>
                      </a:r>
                      <a:r>
                        <a:rPr lang="el-GR" dirty="0"/>
                        <a:t>λεπτά</a:t>
                      </a:r>
                      <a:endParaRPr dirty="0"/>
                    </a:p>
                  </a:txBody>
                  <a:tcPr marL="45720" marR="45720" horzOverflow="overflow"/>
                </a:tc>
                <a:tc>
                  <a:txBody>
                    <a:bodyPr/>
                    <a:lstStyle/>
                    <a:p>
                      <a:pPr algn="l">
                        <a:defRPr sz="1800"/>
                      </a:pPr>
                      <a:r>
                        <a:rPr lang="el-GR" dirty="0"/>
                        <a:t>Τελική αξιολόγηση των ικανοτήτων</a:t>
                      </a:r>
                      <a:endParaRPr dirty="0"/>
                    </a:p>
                  </a:txBody>
                  <a:tcPr marL="45720" marR="45720" horzOverflow="overflow"/>
                </a:tc>
                <a:extLst>
                  <a:ext uri="{0D108BD9-81ED-4DB2-BD59-A6C34878D82A}">
                    <a16:rowId xmlns:a16="http://schemas.microsoft.com/office/drawing/2014/main" val="10004"/>
                  </a:ext>
                </a:extLst>
              </a:tr>
              <a:tr h="370840">
                <a:tc>
                  <a:txBody>
                    <a:bodyPr/>
                    <a:lstStyle/>
                    <a:p>
                      <a:pPr algn="l">
                        <a:defRPr sz="1800"/>
                      </a:pPr>
                      <a:r>
                        <a:rPr dirty="0"/>
                        <a:t>20 </a:t>
                      </a:r>
                      <a:r>
                        <a:rPr lang="el-GR" dirty="0"/>
                        <a:t>λεπτά</a:t>
                      </a:r>
                      <a:endParaRPr dirty="0"/>
                    </a:p>
                  </a:txBody>
                  <a:tcPr marL="45720" marR="45720" horzOverflow="overflow"/>
                </a:tc>
                <a:tc>
                  <a:txBody>
                    <a:bodyPr/>
                    <a:lstStyle/>
                    <a:p>
                      <a:pPr algn="l">
                        <a:defRPr sz="1800"/>
                      </a:pPr>
                      <a:r>
                        <a:rPr lang="el-GR" dirty="0"/>
                        <a:t>Τελική αξιολόγηση</a:t>
                      </a: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122"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123"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124" name="CuadroTexto 2"/>
          <p:cNvSpPr txBox="1"/>
          <p:nvPr/>
        </p:nvSpPr>
        <p:spPr>
          <a:xfrm>
            <a:off x="502920" y="4875345"/>
            <a:ext cx="594495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rPr lang="el-GR" dirty="0"/>
              <a:t>ΣΥΝΟΛΟ</a:t>
            </a:r>
            <a:r>
              <a:rPr dirty="0"/>
              <a:t> = </a:t>
            </a:r>
            <a:r>
              <a:rPr lang="el-GR" dirty="0"/>
              <a:t>7 ώρες</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457"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458"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459"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460"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61"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462"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el-GR" dirty="0"/>
              <a:t>Πρακτικές Ασκήσεις</a:t>
            </a:r>
            <a:endParaRPr dirty="0"/>
          </a:p>
        </p:txBody>
      </p:sp>
      <p:sp>
        <p:nvSpPr>
          <p:cNvPr id="463"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64"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465" name="CuadroTexto 2"/>
          <p:cNvSpPr txBox="1"/>
          <p:nvPr/>
        </p:nvSpPr>
        <p:spPr>
          <a:xfrm>
            <a:off x="457200" y="2081529"/>
            <a:ext cx="5939970" cy="3838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b="1" i="1"/>
            </a:pPr>
            <a:r>
              <a:rPr lang="el-GR" dirty="0"/>
              <a:t>Άσκηση </a:t>
            </a:r>
            <a:r>
              <a:rPr sz="2600" b="0" dirty="0"/>
              <a:t>(4)</a:t>
            </a:r>
            <a:r>
              <a:rPr dirty="0"/>
              <a:t>:</a:t>
            </a:r>
            <a:r>
              <a:rPr b="0" dirty="0"/>
              <a:t> </a:t>
            </a:r>
          </a:p>
          <a:p>
            <a:pPr algn="ctr">
              <a:defRPr sz="3200" i="1"/>
            </a:pPr>
            <a:endParaRPr dirty="0"/>
          </a:p>
          <a:p>
            <a:pPr marL="228600">
              <a:lnSpc>
                <a:spcPct val="107916"/>
              </a:lnSpc>
              <a:spcBef>
                <a:spcPts val="800"/>
              </a:spcBef>
              <a:defRPr sz="3200" i="1">
                <a:solidFill>
                  <a:srgbClr val="535353"/>
                </a:solidFill>
                <a:uFill>
                  <a:solidFill>
                    <a:srgbClr val="000000"/>
                  </a:solidFill>
                </a:uFill>
              </a:defRPr>
            </a:pPr>
            <a:r>
              <a:rPr lang="el-GR" dirty="0"/>
              <a:t>Περίγραψε ένα άλλο μέλος της ομάδας και μίλησε σχετικά με τα δυνατά του/της σημεία, τις αδυναμίες, τα όνειρα και τα προβλήματά του/της.</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468"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469"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470"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471"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72"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473" name="Title 1"/>
          <p:cNvSpPr txBox="1">
            <a:spLocks noGrp="1"/>
          </p:cNvSpPr>
          <p:nvPr>
            <p:ph type="title"/>
          </p:nvPr>
        </p:nvSpPr>
        <p:spPr>
          <a:xfrm>
            <a:off x="504695" y="-30162"/>
            <a:ext cx="5939970" cy="1143001"/>
          </a:xfrm>
          <a:prstGeom prst="rect">
            <a:avLst/>
          </a:prstGeom>
        </p:spPr>
        <p:txBody>
          <a:bodyPr>
            <a:normAutofit/>
          </a:bodyPr>
          <a:lstStyle>
            <a:lvl1pPr algn="l">
              <a:defRPr>
                <a:solidFill>
                  <a:srgbClr val="595959"/>
                </a:solidFill>
                <a:latin typeface="Century Gothic"/>
                <a:ea typeface="Century Gothic"/>
                <a:cs typeface="Century Gothic"/>
                <a:sym typeface="Century Gothic"/>
              </a:defRPr>
            </a:lvl1pPr>
          </a:lstStyle>
          <a:p>
            <a:r>
              <a:rPr dirty="0"/>
              <a:t>   </a:t>
            </a:r>
            <a:r>
              <a:rPr lang="el-GR" sz="3600" dirty="0"/>
              <a:t>Περαιτέρω Εμβάθυνση</a:t>
            </a:r>
            <a:endParaRPr dirty="0"/>
          </a:p>
        </p:txBody>
      </p:sp>
      <p:sp>
        <p:nvSpPr>
          <p:cNvPr id="474"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75"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476" name="CuadroTexto 2"/>
          <p:cNvSpPr txBox="1"/>
          <p:nvPr/>
        </p:nvSpPr>
        <p:spPr>
          <a:xfrm>
            <a:off x="313165" y="930136"/>
            <a:ext cx="6551630" cy="51562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8"/>
              </a:rPr>
              <a:t>https://cumulus.cedefop.europa.eu/files/vetelib/2019/european_inventory_validation_2018_synthesis.pdf</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9"/>
              </a:rPr>
              <a:t>https://walidacja.ibe.edu.pl/metody/en/</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0"/>
              </a:rPr>
              <a:t>http://self-e.lpf.lt/youth-workers-module3.html?lang=en</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1"/>
              </a:rPr>
              <a:t>https://europa.eu/europass/en/european-qualifications-framework-eqf</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2"/>
              </a:rPr>
              <a:t>https://www.cedefop.europa.eu/ro/events-and-projects/projects/european-credit-system-vocational-education-and-training-ecvet</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3"/>
              </a:rPr>
              <a:t>https://europa.eu/europass/en/about-europass</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4"/>
              </a:rPr>
              <a:t>https://www.eqavet.eu/What-We-Do/European-Quality-Assurance-Reference-Framework/Overview</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5"/>
              </a:rPr>
              <a:t>https://www.cedefop.europa.eu/files/9139_en.pdf</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6"/>
              </a:rPr>
              <a:t>https://kwalifikacje.edu.pl/baza-wiedzy/use-the-integrated-qualifications-system-iqs/validation/?lang=en</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7"/>
              </a:rPr>
              <a:t>https://www.polnews.uk/index.php/czytelnia/454-kursy-nvq.html</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8"/>
              </a:rPr>
              <a:t>https://www.vocationaltraining.org.uk/nvq-overview</a:t>
            </a:r>
          </a:p>
          <a:p>
            <a:pPr algn="just">
              <a:lnSpc>
                <a:spcPct val="107916"/>
              </a:lnSpc>
              <a:spcBef>
                <a:spcPts val="800"/>
              </a:spcBef>
              <a:defRPr sz="1300">
                <a:uFill>
                  <a:solidFill>
                    <a:srgbClr val="000000"/>
                  </a:solidFill>
                </a:uFill>
              </a:defRPr>
            </a:pPr>
            <a:r>
              <a:t>Shih-Yeh Chen and Shiang-Yao Liu, </a:t>
            </a:r>
            <a:r>
              <a:rPr i="1"/>
              <a:t>Developing Students’ Action Competence for a Sustainable Future: A Review of Educational Research</a:t>
            </a:r>
            <a:r>
              <a:t>, 13 February 2020</a:t>
            </a:r>
          </a:p>
          <a:p>
            <a:pPr algn="just">
              <a:lnSpc>
                <a:spcPct val="107916"/>
              </a:lnSpc>
              <a:spcBef>
                <a:spcPts val="800"/>
              </a:spcBef>
              <a:defRPr sz="1300">
                <a:solidFill>
                  <a:srgbClr val="0563C1"/>
                </a:solidFill>
                <a:uFill>
                  <a:solidFill>
                    <a:srgbClr val="000000"/>
                  </a:solidFill>
                </a:uFill>
              </a:defRPr>
            </a:pPr>
            <a:r>
              <a:rPr u="sng">
                <a:uFill>
                  <a:solidFill>
                    <a:srgbClr val="0563C1"/>
                  </a:solidFill>
                </a:uFill>
                <a:hlinkClick r:id="rId19"/>
              </a:rPr>
              <a:t>https://eur-lex.europa.eu/legal-content/EN/TXT/HTML/?uri=CELEX:32018H0604(01)&amp;from=EN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 name="Picture 4" descr="Picture 4"/>
          <p:cNvPicPr>
            <a:picLocks noChangeAspect="1"/>
          </p:cNvPicPr>
          <p:nvPr/>
        </p:nvPicPr>
        <p:blipFill>
          <a:blip r:embed="rId2" cstate="print"/>
          <a:srcRect l="49218" t="8478" r="32595" b="5468"/>
          <a:stretch>
            <a:fillRect/>
          </a:stretch>
        </p:blipFill>
        <p:spPr>
          <a:xfrm>
            <a:off x="7010399" y="152400"/>
            <a:ext cx="1981202" cy="6527800"/>
          </a:xfrm>
          <a:prstGeom prst="rect">
            <a:avLst/>
          </a:prstGeom>
          <a:ln w="12700">
            <a:miter lim="400000"/>
          </a:ln>
        </p:spPr>
      </p:pic>
      <p:pic>
        <p:nvPicPr>
          <p:cNvPr id="479" name="Picture 5" descr="Picture 5"/>
          <p:cNvPicPr>
            <a:picLocks noChangeAspect="1"/>
          </p:cNvPicPr>
          <p:nvPr/>
        </p:nvPicPr>
        <p:blipFill>
          <a:blip r:embed="rId3" cstate="print"/>
          <a:srcRect l="46822" t="13155" r="37054" b="10529"/>
          <a:stretch>
            <a:fillRect/>
          </a:stretch>
        </p:blipFill>
        <p:spPr>
          <a:xfrm>
            <a:off x="7010399" y="152399"/>
            <a:ext cx="1981202" cy="6527802"/>
          </a:xfrm>
          <a:prstGeom prst="rect">
            <a:avLst/>
          </a:prstGeom>
          <a:ln w="12700">
            <a:miter lim="400000"/>
          </a:ln>
        </p:spPr>
      </p:pic>
      <p:pic>
        <p:nvPicPr>
          <p:cNvPr id="480"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481" name="Picture 15" descr="Picture 15"/>
          <p:cNvPicPr>
            <a:picLocks noChangeAspect="1"/>
          </p:cNvPicPr>
          <p:nvPr/>
        </p:nvPicPr>
        <p:blipFill>
          <a:blip r:embed="rId5" cstate="print">
            <a:alphaModFix amt="55000"/>
          </a:blip>
          <a:srcRect l="27107" r="2930"/>
          <a:stretch>
            <a:fillRect/>
          </a:stretch>
        </p:blipFill>
        <p:spPr>
          <a:xfrm>
            <a:off x="395536" y="-747464"/>
            <a:ext cx="6397172" cy="6310203"/>
          </a:xfrm>
          <a:prstGeom prst="rect">
            <a:avLst/>
          </a:prstGeom>
          <a:ln w="12700">
            <a:miter lim="400000"/>
          </a:ln>
        </p:spPr>
      </p:pic>
      <p:sp>
        <p:nvSpPr>
          <p:cNvPr id="482"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83"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484"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485"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486" name="CuadroTexto 2"/>
          <p:cNvSpPr txBox="1"/>
          <p:nvPr/>
        </p:nvSpPr>
        <p:spPr>
          <a:xfrm>
            <a:off x="935465" y="2289036"/>
            <a:ext cx="5512413"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400" b="1">
                <a:latin typeface="Century Gothic"/>
                <a:ea typeface="Century Gothic"/>
                <a:cs typeface="Century Gothic"/>
                <a:sym typeface="Century Gothic"/>
              </a:defRPr>
            </a:lvl1pPr>
          </a:lstStyle>
          <a:p>
            <a:r>
              <a:rPr lang="el-GR" dirty="0"/>
              <a:t>Τελικό Τεστ</a:t>
            </a:r>
            <a:endParaRPr dirty="0"/>
          </a:p>
        </p:txBody>
      </p:sp>
      <p:pic>
        <p:nvPicPr>
          <p:cNvPr id="487" name="Picture 18" descr="Picture 18"/>
          <p:cNvPicPr>
            <a:picLocks noChangeAspect="1"/>
          </p:cNvPicPr>
          <p:nvPr/>
        </p:nvPicPr>
        <p:blipFill>
          <a:blip r:embed="rId7" cstate="print"/>
          <a:stretch>
            <a:fillRect/>
          </a:stretch>
        </p:blipFill>
        <p:spPr>
          <a:xfrm>
            <a:off x="1044403" y="4874359"/>
            <a:ext cx="1360130" cy="658894"/>
          </a:xfrm>
          <a:prstGeom prst="rect">
            <a:avLst/>
          </a:prstGeom>
          <a:ln w="12700">
            <a:miter lim="400000"/>
          </a:ln>
        </p:spPr>
      </p:pic>
      <p:pic>
        <p:nvPicPr>
          <p:cNvPr id="488" name="Picture 18" descr="Picture 18"/>
          <p:cNvPicPr>
            <a:picLocks noChangeAspect="1"/>
          </p:cNvPicPr>
          <p:nvPr/>
        </p:nvPicPr>
        <p:blipFill>
          <a:blip r:embed="rId7" cstate="print"/>
          <a:stretch>
            <a:fillRect/>
          </a:stretch>
        </p:blipFill>
        <p:spPr>
          <a:xfrm rot="20264337">
            <a:off x="4684819" y="3667049"/>
            <a:ext cx="1360130" cy="658894"/>
          </a:xfrm>
          <a:prstGeom prst="rect">
            <a:avLst/>
          </a:prstGeom>
          <a:ln w="12700">
            <a:miter lim="400000"/>
          </a:ln>
        </p:spPr>
      </p:pic>
      <p:sp>
        <p:nvSpPr>
          <p:cNvPr id="489" name="Forma libre: forma 21"/>
          <p:cNvSpPr/>
          <p:nvPr/>
        </p:nvSpPr>
        <p:spPr>
          <a:xfrm>
            <a:off x="2033471" y="3704487"/>
            <a:ext cx="2673995" cy="9541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283" y="18125"/>
                  <a:pt x="2567" y="14650"/>
                  <a:pt x="4226" y="11700"/>
                </a:cubicBezTo>
                <a:cubicBezTo>
                  <a:pt x="5885" y="8750"/>
                  <a:pt x="7967" y="5700"/>
                  <a:pt x="9955" y="3900"/>
                </a:cubicBezTo>
                <a:cubicBezTo>
                  <a:pt x="11943" y="2100"/>
                  <a:pt x="14212" y="1550"/>
                  <a:pt x="16153" y="900"/>
                </a:cubicBezTo>
                <a:cubicBezTo>
                  <a:pt x="18094" y="250"/>
                  <a:pt x="19847" y="125"/>
                  <a:pt x="21600" y="0"/>
                </a:cubicBezTo>
              </a:path>
            </a:pathLst>
          </a:custGeom>
          <a:ln w="19050">
            <a:solidFill>
              <a:srgbClr val="595959"/>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492"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493"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494"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49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96"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497" name="Title 1"/>
          <p:cNvSpPr txBox="1">
            <a:spLocks noGrp="1"/>
          </p:cNvSpPr>
          <p:nvPr>
            <p:ph type="title"/>
          </p:nvPr>
        </p:nvSpPr>
        <p:spPr>
          <a:xfrm>
            <a:off x="457199" y="274638"/>
            <a:ext cx="5939971" cy="1143001"/>
          </a:xfrm>
          <a:prstGeom prst="rect">
            <a:avLst/>
          </a:prstGeom>
        </p:spPr>
        <p:txBody>
          <a:bodyPr/>
          <a:lstStyle>
            <a:lvl1pPr algn="l" defTabSz="365760">
              <a:defRPr sz="3520">
                <a:solidFill>
                  <a:srgbClr val="595959"/>
                </a:solidFill>
                <a:latin typeface="Century Gothic"/>
                <a:ea typeface="Century Gothic"/>
                <a:cs typeface="Century Gothic"/>
                <a:sym typeface="Century Gothic"/>
              </a:defRPr>
            </a:lvl1pPr>
          </a:lstStyle>
          <a:p>
            <a:r>
              <a:rPr lang="el-GR" dirty="0"/>
              <a:t>Γνώση </a:t>
            </a:r>
            <a:r>
              <a:rPr lang="en-US" dirty="0" err="1"/>
              <a:t>vs</a:t>
            </a:r>
            <a:r>
              <a:rPr lang="el-GR" dirty="0"/>
              <a:t> Ικανότητα</a:t>
            </a:r>
            <a:endParaRPr dirty="0"/>
          </a:p>
        </p:txBody>
      </p:sp>
      <p:sp>
        <p:nvSpPr>
          <p:cNvPr id="498"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99"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500" name="Picture 6"/>
          <p:cNvSpPr/>
          <p:nvPr/>
        </p:nvSpPr>
        <p:spPr>
          <a:xfrm>
            <a:off x="2380058" y="4028659"/>
            <a:ext cx="2250284" cy="1264373"/>
          </a:xfrm>
          <a:prstGeom prst="rect">
            <a:avLst/>
          </a:prstGeom>
          <a:solidFill>
            <a:srgbClr val="EDEDE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rPr lang="el-GR" dirty="0"/>
              <a:t>Τι πέρασα στους άλλους</a:t>
            </a:r>
            <a:endParaRPr dirty="0"/>
          </a:p>
        </p:txBody>
      </p:sp>
      <p:sp>
        <p:nvSpPr>
          <p:cNvPr id="501" name="Picture 6"/>
          <p:cNvSpPr/>
          <p:nvPr/>
        </p:nvSpPr>
        <p:spPr>
          <a:xfrm>
            <a:off x="2380058" y="2090962"/>
            <a:ext cx="2250284" cy="1264373"/>
          </a:xfrm>
          <a:prstGeom prst="rect">
            <a:avLst/>
          </a:prstGeom>
          <a:solidFill>
            <a:srgbClr val="EDEDE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rPr lang="el-GR" dirty="0"/>
              <a:t>Τι αποκόμισα</a:t>
            </a:r>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Picture 4" descr="Picture 4"/>
          <p:cNvPicPr>
            <a:picLocks noChangeAspect="1"/>
          </p:cNvPicPr>
          <p:nvPr/>
        </p:nvPicPr>
        <p:blipFill>
          <a:blip r:embed="rId2" cstate="print"/>
          <a:srcRect l="49218" t="8478" r="32595" b="5468"/>
          <a:stretch>
            <a:fillRect/>
          </a:stretch>
        </p:blipFill>
        <p:spPr>
          <a:xfrm>
            <a:off x="7010399" y="152400"/>
            <a:ext cx="1981202" cy="6527800"/>
          </a:xfrm>
          <a:prstGeom prst="rect">
            <a:avLst/>
          </a:prstGeom>
          <a:ln w="12700">
            <a:miter lim="400000"/>
          </a:ln>
        </p:spPr>
      </p:pic>
      <p:pic>
        <p:nvPicPr>
          <p:cNvPr id="504" name="Picture 5" descr="Picture 5"/>
          <p:cNvPicPr>
            <a:picLocks noChangeAspect="1"/>
          </p:cNvPicPr>
          <p:nvPr/>
        </p:nvPicPr>
        <p:blipFill>
          <a:blip r:embed="rId3" cstate="print"/>
          <a:srcRect l="46822" t="13155" r="37054" b="10529"/>
          <a:stretch>
            <a:fillRect/>
          </a:stretch>
        </p:blipFill>
        <p:spPr>
          <a:xfrm>
            <a:off x="7010399" y="152399"/>
            <a:ext cx="1981202" cy="6527802"/>
          </a:xfrm>
          <a:prstGeom prst="rect">
            <a:avLst/>
          </a:prstGeom>
          <a:ln w="12700">
            <a:miter lim="400000"/>
          </a:ln>
        </p:spPr>
      </p:pic>
      <p:pic>
        <p:nvPicPr>
          <p:cNvPr id="505"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506" name="Picture 15" descr="Picture 15"/>
          <p:cNvPicPr>
            <a:picLocks noChangeAspect="1"/>
          </p:cNvPicPr>
          <p:nvPr/>
        </p:nvPicPr>
        <p:blipFill>
          <a:blip r:embed="rId5" cstate="print">
            <a:alphaModFix amt="55000"/>
          </a:blip>
          <a:srcRect l="27107" r="2930"/>
          <a:stretch>
            <a:fillRect/>
          </a:stretch>
        </p:blipFill>
        <p:spPr>
          <a:xfrm>
            <a:off x="-1" y="-1435845"/>
            <a:ext cx="6397172" cy="6310204"/>
          </a:xfrm>
          <a:prstGeom prst="rect">
            <a:avLst/>
          </a:prstGeom>
          <a:ln w="12700">
            <a:miter lim="400000"/>
          </a:ln>
        </p:spPr>
      </p:pic>
      <p:sp>
        <p:nvSpPr>
          <p:cNvPr id="507"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508"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509"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510"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511" name="CuadroTexto 2"/>
          <p:cNvSpPr txBox="1"/>
          <p:nvPr/>
        </p:nvSpPr>
        <p:spPr>
          <a:xfrm>
            <a:off x="935465" y="2289036"/>
            <a:ext cx="5512413"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400" b="1">
                <a:latin typeface="Century Gothic"/>
                <a:ea typeface="Century Gothic"/>
                <a:cs typeface="Century Gothic"/>
                <a:sym typeface="Century Gothic"/>
              </a:defRPr>
            </a:lvl1pPr>
          </a:lstStyle>
          <a:p>
            <a:r>
              <a:rPr lang="el-GR" sz="4400" dirty="0"/>
              <a:t>Συλλογή στοιχείων ανατροφοδότησης</a:t>
            </a:r>
            <a:endParaRPr sz="4400"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 name="Picture 4" descr="Picture 4"/>
          <p:cNvPicPr>
            <a:picLocks noChangeAspect="1"/>
          </p:cNvPicPr>
          <p:nvPr/>
        </p:nvPicPr>
        <p:blipFill>
          <a:blip r:embed="rId2" cstate="print"/>
          <a:srcRect l="49218" t="8478" r="32595" b="5468"/>
          <a:stretch>
            <a:fillRect/>
          </a:stretch>
        </p:blipFill>
        <p:spPr>
          <a:xfrm>
            <a:off x="7010399" y="152400"/>
            <a:ext cx="1981202" cy="6527800"/>
          </a:xfrm>
          <a:prstGeom prst="rect">
            <a:avLst/>
          </a:prstGeom>
          <a:ln w="12700">
            <a:miter lim="400000"/>
          </a:ln>
        </p:spPr>
      </p:pic>
      <p:pic>
        <p:nvPicPr>
          <p:cNvPr id="514" name="Picture 5" descr="Picture 5"/>
          <p:cNvPicPr>
            <a:picLocks noChangeAspect="1"/>
          </p:cNvPicPr>
          <p:nvPr/>
        </p:nvPicPr>
        <p:blipFill>
          <a:blip r:embed="rId3" cstate="print"/>
          <a:srcRect l="46822" t="13155" r="37054" b="10529"/>
          <a:stretch>
            <a:fillRect/>
          </a:stretch>
        </p:blipFill>
        <p:spPr>
          <a:xfrm>
            <a:off x="7010399" y="106679"/>
            <a:ext cx="1981202" cy="6605362"/>
          </a:xfrm>
          <a:prstGeom prst="rect">
            <a:avLst/>
          </a:prstGeom>
          <a:ln w="12700">
            <a:miter lim="400000"/>
          </a:ln>
        </p:spPr>
      </p:pic>
      <p:pic>
        <p:nvPicPr>
          <p:cNvPr id="515"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sp>
        <p:nvSpPr>
          <p:cNvPr id="516"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517" name="Picture 12" descr="Picture 12"/>
          <p:cNvPicPr>
            <a:picLocks noChangeAspect="1"/>
          </p:cNvPicPr>
          <p:nvPr/>
        </p:nvPicPr>
        <p:blipFill>
          <a:blip r:embed="rId5" cstate="print"/>
          <a:stretch>
            <a:fillRect/>
          </a:stretch>
        </p:blipFill>
        <p:spPr>
          <a:xfrm>
            <a:off x="7079443" y="5185407"/>
            <a:ext cx="1891892" cy="1521814"/>
          </a:xfrm>
          <a:prstGeom prst="rect">
            <a:avLst/>
          </a:prstGeom>
          <a:ln w="12700">
            <a:miter lim="400000"/>
          </a:ln>
        </p:spPr>
      </p:pic>
      <p:sp>
        <p:nvSpPr>
          <p:cNvPr id="518"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519" name="Picture 13" descr="Picture 13"/>
          <p:cNvPicPr>
            <a:picLocks noChangeAspect="1"/>
          </p:cNvPicPr>
          <p:nvPr/>
        </p:nvPicPr>
        <p:blipFill>
          <a:blip r:embed="rId6" cstate="print"/>
          <a:stretch>
            <a:fillRect/>
          </a:stretch>
        </p:blipFill>
        <p:spPr>
          <a:xfrm rot="16200000">
            <a:off x="6142980" y="2958351"/>
            <a:ext cx="1360130" cy="658895"/>
          </a:xfrm>
          <a:prstGeom prst="rect">
            <a:avLst/>
          </a:prstGeom>
          <a:ln w="12700">
            <a:miter lim="400000"/>
          </a:ln>
        </p:spPr>
      </p:pic>
      <p:grpSp>
        <p:nvGrpSpPr>
          <p:cNvPr id="522" name="Grupo 1"/>
          <p:cNvGrpSpPr/>
          <p:nvPr/>
        </p:nvGrpSpPr>
        <p:grpSpPr>
          <a:xfrm>
            <a:off x="1636618" y="1371599"/>
            <a:ext cx="4087856" cy="1820336"/>
            <a:chOff x="0" y="0"/>
            <a:chExt cx="4087854" cy="1820335"/>
          </a:xfrm>
        </p:grpSpPr>
        <p:sp>
          <p:nvSpPr>
            <p:cNvPr id="520" name="Oval Callout 7"/>
            <p:cNvSpPr/>
            <p:nvPr/>
          </p:nvSpPr>
          <p:spPr>
            <a:xfrm>
              <a:off x="0" y="0"/>
              <a:ext cx="3251200" cy="1820335"/>
            </a:xfrm>
            <a:prstGeom prst="wedgeEllipseCallout">
              <a:avLst>
                <a:gd name="adj1" fmla="val 80194"/>
                <a:gd name="adj2" fmla="val 30407"/>
              </a:avLst>
            </a:prstGeom>
            <a:solidFill>
              <a:srgbClr val="E9AB27"/>
            </a:solidFill>
            <a:ln w="22225" cap="rnd">
              <a:solidFill>
                <a:srgbClr val="808080"/>
              </a:solidFill>
              <a:prstDash val="sysDash"/>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21" name="TextBox 6"/>
            <p:cNvSpPr/>
            <p:nvPr/>
          </p:nvSpPr>
          <p:spPr>
            <a:xfrm>
              <a:off x="127070" y="689249"/>
              <a:ext cx="3960784" cy="6463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4800">
                  <a:solidFill>
                    <a:srgbClr val="FFFFFF"/>
                  </a:solidFill>
                  <a:latin typeface="Kinfolk Pro Rough"/>
                  <a:ea typeface="Kinfolk Pro Rough"/>
                  <a:cs typeface="Kinfolk Pro Rough"/>
                  <a:sym typeface="Kinfolk Pro Rough"/>
                </a:defRPr>
              </a:pPr>
              <a:r>
                <a:rPr lang="el-GR" sz="3600" dirty="0"/>
                <a:t>Ευχαριστούμε!</a:t>
              </a:r>
              <a:endParaRPr sz="3200" dirty="0"/>
            </a:p>
          </p:txBody>
        </p:sp>
      </p:grpSp>
      <p:grpSp>
        <p:nvGrpSpPr>
          <p:cNvPr id="530" name="Grupo 14"/>
          <p:cNvGrpSpPr/>
          <p:nvPr/>
        </p:nvGrpSpPr>
        <p:grpSpPr>
          <a:xfrm>
            <a:off x="384893" y="5323663"/>
            <a:ext cx="6108705" cy="788036"/>
            <a:chOff x="0" y="0"/>
            <a:chExt cx="6108704" cy="788034"/>
          </a:xfrm>
        </p:grpSpPr>
        <p:pic>
          <p:nvPicPr>
            <p:cNvPr id="523" name="Imagem 15" descr="Imagem 15"/>
            <p:cNvPicPr>
              <a:picLocks noChangeAspect="1"/>
            </p:cNvPicPr>
            <p:nvPr/>
          </p:nvPicPr>
          <p:blipFill>
            <a:blip r:embed="rId7" cstate="print"/>
            <a:stretch>
              <a:fillRect/>
            </a:stretch>
          </p:blipFill>
          <p:spPr>
            <a:xfrm>
              <a:off x="0" y="302867"/>
              <a:ext cx="583270" cy="397120"/>
            </a:xfrm>
            <a:prstGeom prst="rect">
              <a:avLst/>
            </a:prstGeom>
            <a:ln w="12700" cap="flat">
              <a:noFill/>
              <a:miter lim="400000"/>
            </a:ln>
            <a:effectLst/>
          </p:spPr>
        </p:pic>
        <p:pic>
          <p:nvPicPr>
            <p:cNvPr id="524" name="Imagem 16" descr="Imagem 16"/>
            <p:cNvPicPr>
              <a:picLocks noChangeAspect="1"/>
            </p:cNvPicPr>
            <p:nvPr/>
          </p:nvPicPr>
          <p:blipFill>
            <a:blip r:embed="rId8" cstate="print"/>
            <a:stretch>
              <a:fillRect/>
            </a:stretch>
          </p:blipFill>
          <p:spPr>
            <a:xfrm>
              <a:off x="729185" y="288967"/>
              <a:ext cx="978706" cy="390916"/>
            </a:xfrm>
            <a:prstGeom prst="rect">
              <a:avLst/>
            </a:prstGeom>
            <a:ln w="12700" cap="flat">
              <a:noFill/>
              <a:miter lim="400000"/>
            </a:ln>
            <a:effectLst/>
          </p:spPr>
        </p:pic>
        <p:pic>
          <p:nvPicPr>
            <p:cNvPr id="525" name="Imagem 18" descr="Imagem 18"/>
            <p:cNvPicPr>
              <a:picLocks noChangeAspect="1"/>
            </p:cNvPicPr>
            <p:nvPr/>
          </p:nvPicPr>
          <p:blipFill>
            <a:blip r:embed="rId9" cstate="print"/>
            <a:stretch>
              <a:fillRect/>
            </a:stretch>
          </p:blipFill>
          <p:spPr>
            <a:xfrm>
              <a:off x="1853806" y="0"/>
              <a:ext cx="459697" cy="788035"/>
            </a:xfrm>
            <a:prstGeom prst="rect">
              <a:avLst/>
            </a:prstGeom>
            <a:ln w="12700" cap="flat">
              <a:noFill/>
              <a:miter lim="400000"/>
            </a:ln>
            <a:effectLst/>
          </p:spPr>
        </p:pic>
        <p:pic>
          <p:nvPicPr>
            <p:cNvPr id="526" name="Imagem 19" descr="Imagem 19"/>
            <p:cNvPicPr>
              <a:picLocks noChangeAspect="1"/>
            </p:cNvPicPr>
            <p:nvPr/>
          </p:nvPicPr>
          <p:blipFill>
            <a:blip r:embed="rId10" cstate="print"/>
            <a:stretch>
              <a:fillRect/>
            </a:stretch>
          </p:blipFill>
          <p:spPr>
            <a:xfrm>
              <a:off x="2459418" y="237124"/>
              <a:ext cx="721672" cy="421941"/>
            </a:xfrm>
            <a:prstGeom prst="rect">
              <a:avLst/>
            </a:prstGeom>
            <a:ln w="12700" cap="flat">
              <a:noFill/>
              <a:miter lim="400000"/>
            </a:ln>
            <a:effectLst/>
          </p:spPr>
        </p:pic>
        <p:pic>
          <p:nvPicPr>
            <p:cNvPr id="527" name="Imagem 20" descr="Imagem 20"/>
            <p:cNvPicPr>
              <a:picLocks noChangeAspect="1"/>
            </p:cNvPicPr>
            <p:nvPr/>
          </p:nvPicPr>
          <p:blipFill>
            <a:blip r:embed="rId11" cstate="print"/>
            <a:stretch>
              <a:fillRect/>
            </a:stretch>
          </p:blipFill>
          <p:spPr>
            <a:xfrm>
              <a:off x="3327006" y="241995"/>
              <a:ext cx="756273" cy="390916"/>
            </a:xfrm>
            <a:prstGeom prst="rect">
              <a:avLst/>
            </a:prstGeom>
            <a:ln w="12700" cap="flat">
              <a:noFill/>
              <a:miter lim="400000"/>
            </a:ln>
            <a:effectLst/>
          </p:spPr>
        </p:pic>
        <p:pic>
          <p:nvPicPr>
            <p:cNvPr id="528" name="Imagem 21" descr="Imagem 21"/>
            <p:cNvPicPr>
              <a:picLocks noChangeAspect="1"/>
            </p:cNvPicPr>
            <p:nvPr/>
          </p:nvPicPr>
          <p:blipFill>
            <a:blip r:embed="rId12" cstate="print"/>
            <a:stretch>
              <a:fillRect/>
            </a:stretch>
          </p:blipFill>
          <p:spPr>
            <a:xfrm>
              <a:off x="4229194" y="165208"/>
              <a:ext cx="800760" cy="502606"/>
            </a:xfrm>
            <a:prstGeom prst="rect">
              <a:avLst/>
            </a:prstGeom>
            <a:ln w="12700" cap="flat">
              <a:noFill/>
              <a:miter lim="400000"/>
            </a:ln>
            <a:effectLst/>
          </p:spPr>
        </p:pic>
        <p:pic>
          <p:nvPicPr>
            <p:cNvPr id="529" name="Imagem 22" descr="Imagem 22"/>
            <p:cNvPicPr>
              <a:picLocks noChangeAspect="1"/>
            </p:cNvPicPr>
            <p:nvPr/>
          </p:nvPicPr>
          <p:blipFill>
            <a:blip r:embed="rId13" cstate="print"/>
            <a:srcRect l="13397" t="28081" r="13476" b="27374"/>
            <a:stretch>
              <a:fillRect/>
            </a:stretch>
          </p:blipFill>
          <p:spPr>
            <a:xfrm>
              <a:off x="5100341" y="138277"/>
              <a:ext cx="1008364" cy="539836"/>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4" descr="Picture 4"/>
          <p:cNvPicPr>
            <a:picLocks noChangeAspect="1"/>
          </p:cNvPicPr>
          <p:nvPr/>
        </p:nvPicPr>
        <p:blipFill>
          <a:blip r:embed="rId2" cstate="print"/>
          <a:srcRect l="49218" t="8478" r="32595" b="5468"/>
          <a:stretch>
            <a:fillRect/>
          </a:stretch>
        </p:blipFill>
        <p:spPr>
          <a:xfrm>
            <a:off x="7010399" y="152400"/>
            <a:ext cx="1981202" cy="6527800"/>
          </a:xfrm>
          <a:prstGeom prst="rect">
            <a:avLst/>
          </a:prstGeom>
          <a:ln w="12700">
            <a:miter lim="400000"/>
          </a:ln>
        </p:spPr>
      </p:pic>
      <p:pic>
        <p:nvPicPr>
          <p:cNvPr id="127" name="Picture 5" descr="Picture 5"/>
          <p:cNvPicPr>
            <a:picLocks noChangeAspect="1"/>
          </p:cNvPicPr>
          <p:nvPr/>
        </p:nvPicPr>
        <p:blipFill>
          <a:blip r:embed="rId3" cstate="print"/>
          <a:srcRect l="46822" t="13155" r="37054" b="10529"/>
          <a:stretch>
            <a:fillRect/>
          </a:stretch>
        </p:blipFill>
        <p:spPr>
          <a:xfrm>
            <a:off x="7010399" y="152399"/>
            <a:ext cx="1981202" cy="6527802"/>
          </a:xfrm>
          <a:prstGeom prst="rect">
            <a:avLst/>
          </a:prstGeom>
          <a:ln w="12700">
            <a:miter lim="400000"/>
          </a:ln>
        </p:spPr>
      </p:pic>
      <p:pic>
        <p:nvPicPr>
          <p:cNvPr id="128"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129" name="Picture 15" descr="Picture 15"/>
          <p:cNvPicPr>
            <a:picLocks noChangeAspect="1"/>
          </p:cNvPicPr>
          <p:nvPr/>
        </p:nvPicPr>
        <p:blipFill>
          <a:blip r:embed="rId5" cstate="print">
            <a:alphaModFix amt="55000"/>
          </a:blip>
          <a:srcRect l="27107" r="2930"/>
          <a:stretch>
            <a:fillRect/>
          </a:stretch>
        </p:blipFill>
        <p:spPr>
          <a:xfrm>
            <a:off x="1259632" y="0"/>
            <a:ext cx="6397172" cy="6310204"/>
          </a:xfrm>
          <a:prstGeom prst="rect">
            <a:avLst/>
          </a:prstGeom>
          <a:ln w="12700">
            <a:miter lim="400000"/>
          </a:ln>
        </p:spPr>
      </p:pic>
      <p:sp>
        <p:nvSpPr>
          <p:cNvPr id="130"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31"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132"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133"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134" name="CuadroTexto 2"/>
          <p:cNvSpPr txBox="1"/>
          <p:nvPr/>
        </p:nvSpPr>
        <p:spPr>
          <a:xfrm>
            <a:off x="935465" y="2289036"/>
            <a:ext cx="5512413"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400" b="1">
                <a:latin typeface="Century Gothic"/>
                <a:ea typeface="Century Gothic"/>
                <a:cs typeface="Century Gothic"/>
                <a:sym typeface="Century Gothic"/>
              </a:defRPr>
            </a:lvl1pPr>
          </a:lstStyle>
          <a:p>
            <a:r>
              <a:rPr lang="el-GR" dirty="0"/>
              <a:t>Αρχικό τεστ</a:t>
            </a:r>
          </a:p>
        </p:txBody>
      </p:sp>
      <p:pic>
        <p:nvPicPr>
          <p:cNvPr id="135" name="Picture 18" descr="Picture 18"/>
          <p:cNvPicPr>
            <a:picLocks noChangeAspect="1"/>
          </p:cNvPicPr>
          <p:nvPr/>
        </p:nvPicPr>
        <p:blipFill>
          <a:blip r:embed="rId7" cstate="print"/>
          <a:stretch>
            <a:fillRect/>
          </a:stretch>
        </p:blipFill>
        <p:spPr>
          <a:xfrm>
            <a:off x="1044403" y="4874359"/>
            <a:ext cx="1360130" cy="65889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4" descr="Picture 4"/>
          <p:cNvPicPr>
            <a:picLocks noChangeAspect="1"/>
          </p:cNvPicPr>
          <p:nvPr/>
        </p:nvPicPr>
        <p:blipFill>
          <a:blip r:embed="rId2" cstate="print"/>
          <a:srcRect l="49218" t="8478" r="32595" b="5468"/>
          <a:stretch>
            <a:fillRect/>
          </a:stretch>
        </p:blipFill>
        <p:spPr>
          <a:xfrm>
            <a:off x="7010399" y="152400"/>
            <a:ext cx="1981202" cy="6527800"/>
          </a:xfrm>
          <a:prstGeom prst="rect">
            <a:avLst/>
          </a:prstGeom>
          <a:ln w="12700">
            <a:miter lim="400000"/>
          </a:ln>
        </p:spPr>
      </p:pic>
      <p:pic>
        <p:nvPicPr>
          <p:cNvPr id="138" name="Picture 5" descr="Picture 5"/>
          <p:cNvPicPr>
            <a:picLocks noChangeAspect="1"/>
          </p:cNvPicPr>
          <p:nvPr/>
        </p:nvPicPr>
        <p:blipFill>
          <a:blip r:embed="rId3" cstate="print"/>
          <a:srcRect l="46822" t="13155" r="37054" b="10529"/>
          <a:stretch>
            <a:fillRect/>
          </a:stretch>
        </p:blipFill>
        <p:spPr>
          <a:xfrm>
            <a:off x="7010399" y="152399"/>
            <a:ext cx="1981202" cy="6527802"/>
          </a:xfrm>
          <a:prstGeom prst="rect">
            <a:avLst/>
          </a:prstGeom>
          <a:ln w="12700">
            <a:miter lim="400000"/>
          </a:ln>
        </p:spPr>
      </p:pic>
      <p:pic>
        <p:nvPicPr>
          <p:cNvPr id="139"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140" name="Picture 15" descr="Picture 15"/>
          <p:cNvPicPr>
            <a:picLocks noChangeAspect="1"/>
          </p:cNvPicPr>
          <p:nvPr/>
        </p:nvPicPr>
        <p:blipFill>
          <a:blip r:embed="rId5" cstate="print">
            <a:alphaModFix amt="55000"/>
          </a:blip>
          <a:srcRect l="27107" r="2930"/>
          <a:stretch>
            <a:fillRect/>
          </a:stretch>
        </p:blipFill>
        <p:spPr>
          <a:xfrm>
            <a:off x="-1" y="-1435845"/>
            <a:ext cx="6397172" cy="6310204"/>
          </a:xfrm>
          <a:prstGeom prst="rect">
            <a:avLst/>
          </a:prstGeom>
          <a:ln w="12700">
            <a:miter lim="400000"/>
          </a:ln>
        </p:spPr>
      </p:pic>
      <p:sp>
        <p:nvSpPr>
          <p:cNvPr id="141"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42"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143" name="Title 1"/>
          <p:cNvSpPr txBox="1">
            <a:spLocks noGrp="1"/>
          </p:cNvSpPr>
          <p:nvPr>
            <p:ph type="title"/>
          </p:nvPr>
        </p:nvSpPr>
        <p:spPr>
          <a:xfrm>
            <a:off x="457199" y="274638"/>
            <a:ext cx="5939971" cy="1143001"/>
          </a:xfrm>
          <a:prstGeom prst="rect">
            <a:avLst/>
          </a:prstGeom>
        </p:spPr>
        <p:txBody>
          <a:bodyPr>
            <a:normAutofit/>
          </a:bodyPr>
          <a:lstStyle>
            <a:lvl1pPr algn="l" defTabSz="365760">
              <a:defRPr sz="3520">
                <a:solidFill>
                  <a:srgbClr val="595959"/>
                </a:solidFill>
                <a:latin typeface="Century Gothic"/>
                <a:ea typeface="Century Gothic"/>
                <a:cs typeface="Century Gothic"/>
                <a:sym typeface="Century Gothic"/>
              </a:defRPr>
            </a:lvl1pPr>
          </a:lstStyle>
          <a:p>
            <a:r>
              <a:rPr lang="el-GR" dirty="0"/>
              <a:t>Επίγνωση </a:t>
            </a:r>
            <a:r>
              <a:rPr lang="en-US" dirty="0" err="1"/>
              <a:t>vs</a:t>
            </a:r>
            <a:r>
              <a:rPr dirty="0"/>
              <a:t> </a:t>
            </a:r>
            <a:r>
              <a:rPr lang="el-GR" dirty="0"/>
              <a:t>Ικανότητα</a:t>
            </a:r>
            <a:endParaRPr dirty="0"/>
          </a:p>
        </p:txBody>
      </p:sp>
      <p:sp>
        <p:nvSpPr>
          <p:cNvPr id="144"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145"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146" name="Picture 6"/>
          <p:cNvSpPr/>
          <p:nvPr/>
        </p:nvSpPr>
        <p:spPr>
          <a:xfrm>
            <a:off x="2380058" y="4028659"/>
            <a:ext cx="2250284" cy="1264373"/>
          </a:xfrm>
          <a:prstGeom prst="rect">
            <a:avLst/>
          </a:prstGeom>
          <a:solidFill>
            <a:srgbClr val="EDEDE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rPr lang="el-GR" dirty="0"/>
              <a:t>Τι περιμένω να προσφέρω</a:t>
            </a:r>
            <a:endParaRPr dirty="0"/>
          </a:p>
        </p:txBody>
      </p:sp>
      <p:sp>
        <p:nvSpPr>
          <p:cNvPr id="147" name="Picture 6"/>
          <p:cNvSpPr/>
          <p:nvPr/>
        </p:nvSpPr>
        <p:spPr>
          <a:xfrm>
            <a:off x="2380058" y="2090962"/>
            <a:ext cx="2250284" cy="1264373"/>
          </a:xfrm>
          <a:prstGeom prst="rect">
            <a:avLst/>
          </a:prstGeom>
          <a:solidFill>
            <a:srgbClr val="EDEDE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rPr lang="el-GR" dirty="0"/>
              <a:t>Τι περιμένω να μάθω</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4" descr="Picture 4"/>
          <p:cNvPicPr>
            <a:picLocks noChangeAspect="1"/>
          </p:cNvPicPr>
          <p:nvPr/>
        </p:nvPicPr>
        <p:blipFill>
          <a:blip r:embed="rId2" cstate="print"/>
          <a:srcRect l="49218" t="8478" r="32595" b="5468"/>
          <a:stretch>
            <a:fillRect/>
          </a:stretch>
        </p:blipFill>
        <p:spPr>
          <a:xfrm>
            <a:off x="7010399" y="152400"/>
            <a:ext cx="1981202" cy="6527800"/>
          </a:xfrm>
          <a:prstGeom prst="rect">
            <a:avLst/>
          </a:prstGeom>
          <a:ln w="12700">
            <a:miter lim="400000"/>
          </a:ln>
        </p:spPr>
      </p:pic>
      <p:pic>
        <p:nvPicPr>
          <p:cNvPr id="150" name="Picture 5" descr="Picture 5"/>
          <p:cNvPicPr>
            <a:picLocks noChangeAspect="1"/>
          </p:cNvPicPr>
          <p:nvPr/>
        </p:nvPicPr>
        <p:blipFill>
          <a:blip r:embed="rId3" cstate="print"/>
          <a:srcRect l="46822" t="13155" r="37054" b="10529"/>
          <a:stretch>
            <a:fillRect/>
          </a:stretch>
        </p:blipFill>
        <p:spPr>
          <a:xfrm>
            <a:off x="7010399" y="152399"/>
            <a:ext cx="1981202" cy="6527802"/>
          </a:xfrm>
          <a:prstGeom prst="rect">
            <a:avLst/>
          </a:prstGeom>
          <a:ln w="12700">
            <a:miter lim="400000"/>
          </a:ln>
        </p:spPr>
      </p:pic>
      <p:pic>
        <p:nvPicPr>
          <p:cNvPr id="151"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152" name="Picture 15" descr="Picture 15"/>
          <p:cNvPicPr>
            <a:picLocks noChangeAspect="1"/>
          </p:cNvPicPr>
          <p:nvPr/>
        </p:nvPicPr>
        <p:blipFill>
          <a:blip r:embed="rId5" cstate="print">
            <a:alphaModFix amt="55000"/>
          </a:blip>
          <a:srcRect l="27107" r="2930"/>
          <a:stretch>
            <a:fillRect/>
          </a:stretch>
        </p:blipFill>
        <p:spPr>
          <a:xfrm>
            <a:off x="-1" y="-1435845"/>
            <a:ext cx="6397172" cy="6310204"/>
          </a:xfrm>
          <a:prstGeom prst="rect">
            <a:avLst/>
          </a:prstGeom>
          <a:ln w="12700">
            <a:miter lim="400000"/>
          </a:ln>
        </p:spPr>
      </p:pic>
      <p:sp>
        <p:nvSpPr>
          <p:cNvPr id="153"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54"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155"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el-GR" dirty="0"/>
              <a:t>Εκπαιδευτικοί Στόχοι</a:t>
            </a:r>
            <a:endParaRPr dirty="0"/>
          </a:p>
        </p:txBody>
      </p:sp>
      <p:sp>
        <p:nvSpPr>
          <p:cNvPr id="156"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157"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158" name="- “validation of competence” : general definition, basic concepts and notions…"/>
          <p:cNvSpPr txBox="1"/>
          <p:nvPr/>
        </p:nvSpPr>
        <p:spPr>
          <a:xfrm>
            <a:off x="352520" y="1340768"/>
            <a:ext cx="6149329" cy="41167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15000"/>
              </a:lnSpc>
              <a:spcBef>
                <a:spcPts val="600"/>
              </a:spcBef>
              <a:buFont typeface="Arial" pitchFamily="34" charset="0"/>
              <a:buChar char="•"/>
              <a:defRPr sz="2200">
                <a:uFill>
                  <a:solidFill>
                    <a:srgbClr val="000000"/>
                  </a:solidFill>
                </a:uFill>
              </a:defRPr>
            </a:pPr>
            <a:r>
              <a:rPr lang="el-GR" dirty="0"/>
              <a:t> Να κατανοήσουν οι εκπαιδευόμενοι/</a:t>
            </a:r>
            <a:r>
              <a:rPr lang="el-GR" dirty="0" err="1"/>
              <a:t>ες</a:t>
            </a:r>
            <a:r>
              <a:rPr lang="el-GR" dirty="0"/>
              <a:t> σε τι αναφέρεται η «επιβεβαίωση δεξιοτήτων,» ανακαλύπτοντας τις βασικές ιδέες της έννοιας, καθώς διαφέρουν ως προς το πλαίσιο εφαρμογής σε διάφορα κράτη μέλη της ΕΕ. </a:t>
            </a:r>
          </a:p>
          <a:p>
            <a:pPr>
              <a:lnSpc>
                <a:spcPct val="115000"/>
              </a:lnSpc>
              <a:spcBef>
                <a:spcPts val="600"/>
              </a:spcBef>
              <a:buFont typeface="Arial" pitchFamily="34" charset="0"/>
              <a:buChar char="•"/>
              <a:defRPr sz="2200">
                <a:uFill>
                  <a:solidFill>
                    <a:srgbClr val="000000"/>
                  </a:solidFill>
                </a:uFill>
              </a:defRPr>
            </a:pPr>
            <a:r>
              <a:rPr lang="el-GR" dirty="0"/>
              <a:t> Να μάθουν τους κύριους παράγοντες που πρέπει να έχουν υπόψη χτίζοντας τη διαδικασία «επιβεβαίωσης δεξιοτήτων». </a:t>
            </a:r>
          </a:p>
          <a:p>
            <a:pPr>
              <a:lnSpc>
                <a:spcPct val="115000"/>
              </a:lnSpc>
              <a:spcBef>
                <a:spcPts val="600"/>
              </a:spcBef>
              <a:buFont typeface="Arial" pitchFamily="34" charset="0"/>
              <a:buChar char="•"/>
              <a:defRPr sz="2200">
                <a:uFill>
                  <a:solidFill>
                    <a:srgbClr val="000000"/>
                  </a:solidFill>
                </a:uFill>
              </a:defRPr>
            </a:pPr>
            <a:r>
              <a:rPr lang="el-GR" dirty="0"/>
              <a:t> Να μάθουν σε τι επίπεδο λειτουργεί η  «επιβεβαίωση των δεξιοτήτων»</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161"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162"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163"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16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65"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166"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el-GR" dirty="0"/>
              <a:t>Δεξιότητες</a:t>
            </a:r>
            <a:endParaRPr dirty="0"/>
          </a:p>
        </p:txBody>
      </p:sp>
      <p:sp>
        <p:nvSpPr>
          <p:cNvPr id="167"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168"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169" name="planning, organizing, directing, guiding, delegating, analyzing, communicating, conducting discussions, evaluating and reporting…"/>
          <p:cNvSpPr txBox="1"/>
          <p:nvPr/>
        </p:nvSpPr>
        <p:spPr>
          <a:xfrm>
            <a:off x="250920" y="1196753"/>
            <a:ext cx="6149329" cy="530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110289" indent="-110289">
              <a:lnSpc>
                <a:spcPct val="107916"/>
              </a:lnSpc>
              <a:spcBef>
                <a:spcPts val="800"/>
              </a:spcBef>
              <a:buSzPct val="100000"/>
              <a:buChar char="•"/>
              <a:defRPr sz="2200">
                <a:uFill>
                  <a:solidFill>
                    <a:srgbClr val="000000"/>
                  </a:solidFill>
                </a:uFill>
              </a:defRPr>
            </a:pPr>
            <a:r>
              <a:rPr lang="el-GR" dirty="0"/>
              <a:t>σχεδιασμός, οργάνωση, ρύθμιση, καθοδήγηση, ανάθεση, ανάλυση, επικοινωνία, διεξαγωγή συζητήσεων, αξιολόγηση, περιγραφή</a:t>
            </a:r>
          </a:p>
          <a:p>
            <a:pPr marL="110289" indent="-110289">
              <a:lnSpc>
                <a:spcPct val="107916"/>
              </a:lnSpc>
              <a:spcBef>
                <a:spcPts val="800"/>
              </a:spcBef>
              <a:buSzPct val="100000"/>
              <a:buChar char="•"/>
              <a:defRPr sz="2200">
                <a:uFill>
                  <a:solidFill>
                    <a:srgbClr val="000000"/>
                  </a:solidFill>
                </a:uFill>
              </a:defRPr>
            </a:pPr>
            <a:r>
              <a:rPr lang="el-GR" dirty="0"/>
              <a:t>δυνατότητα εργασίας σε αυτόνομο αλλά και σε ομαδικό επίπεδο</a:t>
            </a:r>
          </a:p>
          <a:p>
            <a:pPr marL="110289" indent="-110289">
              <a:lnSpc>
                <a:spcPct val="107916"/>
              </a:lnSpc>
              <a:spcBef>
                <a:spcPts val="800"/>
              </a:spcBef>
              <a:buSzPct val="100000"/>
              <a:buChar char="•"/>
              <a:defRPr sz="2200">
                <a:uFill>
                  <a:solidFill>
                    <a:srgbClr val="000000"/>
                  </a:solidFill>
                </a:uFill>
              </a:defRPr>
            </a:pPr>
            <a:r>
              <a:rPr lang="el-GR" dirty="0"/>
              <a:t>ικανότητα αξιολόγησης ρίσκου και αναγνώριση δυνατών σημείων και αδυναμιών</a:t>
            </a:r>
          </a:p>
          <a:p>
            <a:pPr marL="110289" indent="-110289">
              <a:lnSpc>
                <a:spcPct val="107916"/>
              </a:lnSpc>
              <a:spcBef>
                <a:spcPts val="800"/>
              </a:spcBef>
              <a:buSzPct val="100000"/>
              <a:buChar char="•"/>
              <a:defRPr sz="2200">
                <a:uFill>
                  <a:solidFill>
                    <a:srgbClr val="000000"/>
                  </a:solidFill>
                </a:uFill>
              </a:defRPr>
            </a:pPr>
            <a:r>
              <a:rPr lang="el-GR" dirty="0"/>
              <a:t>Αλφαβητισμός, δεξιότητες πολυγλωσσίας, μαθηματικές δεξιότητες και δεξιότητες στη φυσική, την τεχνολογία και τη μηχανική, ψηφιακές δεξιότητες, προσωπικές και κοινωνικές δεξιότητες, πολιτικές δεξιότητες, επιχειρηματικές δεξιότητες, πολιτιστική αντίληψη και έκφραση</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172"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173"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174"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17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76"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177" name="Title 1"/>
          <p:cNvSpPr txBox="1">
            <a:spLocks noGrp="1"/>
          </p:cNvSpPr>
          <p:nvPr>
            <p:ph type="title"/>
          </p:nvPr>
        </p:nvSpPr>
        <p:spPr>
          <a:xfrm>
            <a:off x="457199" y="27158"/>
            <a:ext cx="5997220" cy="1763019"/>
          </a:xfrm>
          <a:prstGeom prst="rect">
            <a:avLst/>
          </a:prstGeom>
        </p:spPr>
        <p:txBody>
          <a:bodyPr/>
          <a:lstStyle/>
          <a:p>
            <a:pPr algn="l">
              <a:defRPr>
                <a:solidFill>
                  <a:srgbClr val="595959"/>
                </a:solidFill>
                <a:latin typeface="Century Gothic"/>
                <a:ea typeface="Century Gothic"/>
                <a:cs typeface="Century Gothic"/>
                <a:sym typeface="Century Gothic"/>
              </a:defRPr>
            </a:pPr>
            <a:r>
              <a:rPr lang="el-GR" dirty="0"/>
              <a:t>Τι είδους δεξιότητες;</a:t>
            </a:r>
            <a:endParaRPr dirty="0"/>
          </a:p>
          <a:p>
            <a:pPr algn="l">
              <a:defRPr sz="2200">
                <a:solidFill>
                  <a:srgbClr val="595959"/>
                </a:solidFill>
                <a:latin typeface="Century Gothic"/>
                <a:ea typeface="Century Gothic"/>
                <a:cs typeface="Century Gothic"/>
                <a:sym typeface="Century Gothic"/>
              </a:defRPr>
            </a:pPr>
            <a:r>
              <a:rPr lang="el-GR" dirty="0"/>
              <a:t>Συνδυασμός…</a:t>
            </a:r>
            <a:endParaRPr dirty="0"/>
          </a:p>
        </p:txBody>
      </p:sp>
      <p:sp>
        <p:nvSpPr>
          <p:cNvPr id="178"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179"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180" name="KNOWLEDGE:…"/>
          <p:cNvSpPr txBox="1"/>
          <p:nvPr/>
        </p:nvSpPr>
        <p:spPr>
          <a:xfrm>
            <a:off x="381145" y="1886305"/>
            <a:ext cx="6149328" cy="27793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07916"/>
              </a:lnSpc>
              <a:spcBef>
                <a:spcPts val="800"/>
              </a:spcBef>
              <a:defRPr sz="2200">
                <a:uFill>
                  <a:solidFill>
                    <a:srgbClr val="000000"/>
                  </a:solidFill>
                </a:uFill>
              </a:defRPr>
            </a:pPr>
            <a:r>
              <a:rPr lang="el-GR" dirty="0">
                <a:uFill>
                  <a:solidFill>
                    <a:srgbClr val="595959"/>
                  </a:solidFill>
                </a:uFill>
              </a:rPr>
              <a:t>Γνώσης</a:t>
            </a:r>
            <a:r>
              <a:rPr dirty="0">
                <a:uFill>
                  <a:solidFill>
                    <a:srgbClr val="595959"/>
                  </a:solidFill>
                </a:uFill>
              </a:rPr>
              <a:t>:</a:t>
            </a:r>
          </a:p>
          <a:p>
            <a:pPr>
              <a:defRPr>
                <a:solidFill>
                  <a:srgbClr val="4D5156"/>
                </a:solidFill>
                <a:latin typeface="Arial"/>
                <a:ea typeface="Arial"/>
                <a:cs typeface="Arial"/>
                <a:sym typeface="Arial"/>
              </a:defRPr>
            </a:pPr>
            <a:r>
              <a:rPr lang="el-GR" dirty="0">
                <a:uFill>
                  <a:solidFill>
                    <a:srgbClr val="595959"/>
                  </a:solidFill>
                </a:uFill>
              </a:rPr>
              <a:t>Οι πληροφορίες, η αντίληψη και οι ικανότητες που αποκτά κανείς μέσω της εκπαίδευσης και/ή της εμπειρίας</a:t>
            </a:r>
            <a:endParaRPr dirty="0">
              <a:uFill>
                <a:solidFill>
                  <a:srgbClr val="595959"/>
                </a:solidFill>
              </a:uFill>
            </a:endParaRPr>
          </a:p>
          <a:p>
            <a:pPr algn="just">
              <a:lnSpc>
                <a:spcPct val="107916"/>
              </a:lnSpc>
              <a:spcBef>
                <a:spcPts val="800"/>
              </a:spcBef>
              <a:defRPr sz="2200">
                <a:uFill>
                  <a:solidFill>
                    <a:srgbClr val="000000"/>
                  </a:solidFill>
                </a:uFill>
              </a:defRPr>
            </a:pPr>
            <a:r>
              <a:rPr lang="el-GR" dirty="0">
                <a:uFill>
                  <a:solidFill>
                    <a:srgbClr val="595959"/>
                  </a:solidFill>
                </a:uFill>
              </a:rPr>
              <a:t>Ικανότητας</a:t>
            </a:r>
            <a:r>
              <a:rPr dirty="0">
                <a:uFill>
                  <a:solidFill>
                    <a:srgbClr val="595959"/>
                  </a:solidFill>
                </a:uFill>
              </a:rPr>
              <a:t>:</a:t>
            </a:r>
          </a:p>
          <a:p>
            <a:pPr>
              <a:defRPr>
                <a:solidFill>
                  <a:srgbClr val="4D5156"/>
                </a:solidFill>
                <a:latin typeface="Arial"/>
                <a:ea typeface="Arial"/>
                <a:cs typeface="Arial"/>
                <a:sym typeface="Arial"/>
              </a:defRPr>
            </a:pPr>
            <a:r>
              <a:rPr lang="el-GR" dirty="0"/>
              <a:t>Το να μπορεί κανείς να κάνει κάτι καλά</a:t>
            </a:r>
            <a:endParaRPr dirty="0">
              <a:uFill>
                <a:solidFill>
                  <a:srgbClr val="595959"/>
                </a:solidFill>
              </a:uFill>
            </a:endParaRPr>
          </a:p>
          <a:p>
            <a:pPr algn="just">
              <a:lnSpc>
                <a:spcPct val="107916"/>
              </a:lnSpc>
              <a:spcBef>
                <a:spcPts val="800"/>
              </a:spcBef>
              <a:defRPr sz="2200">
                <a:uFill>
                  <a:solidFill>
                    <a:srgbClr val="000000"/>
                  </a:solidFill>
                </a:uFill>
              </a:defRPr>
            </a:pPr>
            <a:r>
              <a:rPr lang="el-GR" dirty="0">
                <a:uFill>
                  <a:solidFill>
                    <a:srgbClr val="595959"/>
                  </a:solidFill>
                </a:uFill>
              </a:rPr>
              <a:t>Στάσης</a:t>
            </a:r>
            <a:r>
              <a:rPr dirty="0">
                <a:uFill>
                  <a:solidFill>
                    <a:srgbClr val="595959"/>
                  </a:solidFill>
                </a:uFill>
              </a:rPr>
              <a:t>:</a:t>
            </a:r>
          </a:p>
          <a:p>
            <a:pPr>
              <a:defRPr>
                <a:solidFill>
                  <a:srgbClr val="535353"/>
                </a:solidFill>
                <a:latin typeface="Arial"/>
                <a:ea typeface="Arial"/>
                <a:cs typeface="Arial"/>
                <a:sym typeface="Arial"/>
              </a:defRPr>
            </a:pPr>
            <a:r>
              <a:rPr lang="el-GR" dirty="0">
                <a:uFill>
                  <a:solidFill>
                    <a:srgbClr val="595959"/>
                  </a:solidFill>
                </a:uFill>
              </a:rPr>
              <a:t>Ο τρόπος που σκέφτεται και συμπεριφέρεται κανείς απέναντι σε κάτι ή κάποιον</a:t>
            </a:r>
            <a:endParaRPr dirty="0">
              <a:uFill>
                <a:solidFill>
                  <a:srgbClr val="595959"/>
                </a:solidFill>
              </a:u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4" descr="Picture 4"/>
          <p:cNvPicPr>
            <a:picLocks noChangeAspect="1"/>
          </p:cNvPicPr>
          <p:nvPr/>
        </p:nvPicPr>
        <p:blipFill>
          <a:blip r:embed="rId2" cstate="print"/>
          <a:srcRect l="49218" t="8478" r="32595" b="5468"/>
          <a:stretch>
            <a:fillRect/>
          </a:stretch>
        </p:blipFill>
        <p:spPr>
          <a:xfrm>
            <a:off x="7010399" y="152400"/>
            <a:ext cx="1981201" cy="6527801"/>
          </a:xfrm>
          <a:prstGeom prst="rect">
            <a:avLst/>
          </a:prstGeom>
          <a:ln w="12700">
            <a:miter lim="400000"/>
          </a:ln>
        </p:spPr>
      </p:pic>
      <p:pic>
        <p:nvPicPr>
          <p:cNvPr id="183" name="Picture 5" descr="Picture 5"/>
          <p:cNvPicPr>
            <a:picLocks noChangeAspect="1"/>
          </p:cNvPicPr>
          <p:nvPr/>
        </p:nvPicPr>
        <p:blipFill>
          <a:blip r:embed="rId3" cstate="print"/>
          <a:srcRect l="46822" t="13155" r="37054" b="10530"/>
          <a:stretch>
            <a:fillRect/>
          </a:stretch>
        </p:blipFill>
        <p:spPr>
          <a:xfrm>
            <a:off x="7010399" y="152399"/>
            <a:ext cx="1981202" cy="6527801"/>
          </a:xfrm>
          <a:prstGeom prst="rect">
            <a:avLst/>
          </a:prstGeom>
          <a:ln w="12700">
            <a:miter lim="400000"/>
          </a:ln>
        </p:spPr>
      </p:pic>
      <p:pic>
        <p:nvPicPr>
          <p:cNvPr id="184" name="Picture 10" descr="Picture 10"/>
          <p:cNvPicPr>
            <a:picLocks noChangeAspect="1"/>
          </p:cNvPicPr>
          <p:nvPr/>
        </p:nvPicPr>
        <p:blipFill>
          <a:blip r:embed="rId4" cstate="print"/>
          <a:stretch>
            <a:fillRect/>
          </a:stretch>
        </p:blipFill>
        <p:spPr>
          <a:xfrm>
            <a:off x="457200" y="6283202"/>
            <a:ext cx="1947334" cy="396998"/>
          </a:xfrm>
          <a:prstGeom prst="rect">
            <a:avLst/>
          </a:prstGeom>
          <a:ln w="12700">
            <a:miter lim="400000"/>
          </a:ln>
        </p:spPr>
      </p:pic>
      <p:pic>
        <p:nvPicPr>
          <p:cNvPr id="185" name="Picture 15" descr="Picture 15"/>
          <p:cNvPicPr>
            <a:picLocks noChangeAspect="1"/>
          </p:cNvPicPr>
          <p:nvPr/>
        </p:nvPicPr>
        <p:blipFill>
          <a:blip r:embed="rId5" cstate="print">
            <a:alphaModFix amt="55000"/>
          </a:blip>
          <a:srcRect l="27107" r="2930"/>
          <a:stretch>
            <a:fillRect/>
          </a:stretch>
        </p:blipFill>
        <p:spPr>
          <a:xfrm>
            <a:off x="0" y="-1435845"/>
            <a:ext cx="6397170" cy="6310204"/>
          </a:xfrm>
          <a:prstGeom prst="rect">
            <a:avLst/>
          </a:prstGeom>
          <a:ln w="12700">
            <a:miter lim="400000"/>
          </a:ln>
        </p:spPr>
      </p:pic>
      <p:sp>
        <p:nvSpPr>
          <p:cNvPr id="186"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187" name="Picture 12" descr="Picture 12"/>
          <p:cNvPicPr>
            <a:picLocks noChangeAspect="1"/>
          </p:cNvPicPr>
          <p:nvPr/>
        </p:nvPicPr>
        <p:blipFill>
          <a:blip r:embed="rId6" cstate="print"/>
          <a:stretch>
            <a:fillRect/>
          </a:stretch>
        </p:blipFill>
        <p:spPr>
          <a:xfrm>
            <a:off x="7079443" y="5185407"/>
            <a:ext cx="1891892" cy="1521814"/>
          </a:xfrm>
          <a:prstGeom prst="rect">
            <a:avLst/>
          </a:prstGeom>
          <a:ln w="12700">
            <a:miter lim="400000"/>
          </a:ln>
        </p:spPr>
      </p:pic>
      <p:sp>
        <p:nvSpPr>
          <p:cNvPr id="188" name="Title 1"/>
          <p:cNvSpPr txBox="1">
            <a:spLocks noGrp="1"/>
          </p:cNvSpPr>
          <p:nvPr>
            <p:ph type="title"/>
          </p:nvPr>
        </p:nvSpPr>
        <p:spPr>
          <a:xfrm>
            <a:off x="457199" y="27158"/>
            <a:ext cx="5997220" cy="1763019"/>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el-GR" dirty="0"/>
              <a:t>8 δεξιότητες - κλειδιά</a:t>
            </a:r>
            <a:endParaRPr dirty="0"/>
          </a:p>
        </p:txBody>
      </p:sp>
      <p:sp>
        <p:nvSpPr>
          <p:cNvPr id="189"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190" name="Picture 18" descr="Picture 18"/>
          <p:cNvPicPr>
            <a:picLocks noChangeAspect="1"/>
          </p:cNvPicPr>
          <p:nvPr/>
        </p:nvPicPr>
        <p:blipFill>
          <a:blip r:embed="rId7" cstate="print"/>
          <a:stretch>
            <a:fillRect/>
          </a:stretch>
        </p:blipFill>
        <p:spPr>
          <a:xfrm rot="16200000">
            <a:off x="6142980" y="579220"/>
            <a:ext cx="1360130" cy="658895"/>
          </a:xfrm>
          <a:prstGeom prst="rect">
            <a:avLst/>
          </a:prstGeom>
          <a:ln w="12700">
            <a:miter lim="400000"/>
          </a:ln>
        </p:spPr>
      </p:pic>
      <p:sp>
        <p:nvSpPr>
          <p:cNvPr id="191" name="Literacy skills;…"/>
          <p:cNvSpPr txBox="1"/>
          <p:nvPr/>
        </p:nvSpPr>
        <p:spPr>
          <a:xfrm>
            <a:off x="381145" y="1886305"/>
            <a:ext cx="6149328" cy="22691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07916"/>
              </a:lnSpc>
              <a:spcBef>
                <a:spcPts val="800"/>
              </a:spcBef>
              <a:defRPr sz="2200">
                <a:solidFill>
                  <a:srgbClr val="535353"/>
                </a:solidFill>
                <a:uFill>
                  <a:solidFill>
                    <a:srgbClr val="000000"/>
                  </a:solidFill>
                </a:uFill>
              </a:defRPr>
            </a:pPr>
            <a:r>
              <a:rPr lang="el-GR" dirty="0"/>
              <a:t>Αλφαβητισμός, δεξιότητες πολυγλωσσίας, μαθηματικές δεξιότητες και δεξιότητες στη φυσική, την τεχνολογία και τη μηχανική, ψηφιακές δεξιότητες, προσωπικές και κοινωνικές δεξιότητες, πολιτικές δεξιότητες, επιχειρηματικές δεξιότητες, πολιτιστική αντίληψη και έκφραση</a:t>
            </a:r>
            <a:endParaRPr dirty="0"/>
          </a:p>
        </p:txBody>
      </p:sp>
    </p:spTree>
  </p:cSld>
  <p:clrMapOvr>
    <a:masterClrMapping/>
  </p:clrMapOvr>
  <p:transition spd="med"/>
</p:sld>
</file>

<file path=ppt/theme/theme1.xml><?xml version="1.0" encoding="utf-8"?>
<a:theme xmlns:a="http://schemas.openxmlformats.org/drawingml/2006/main" name="JIMINY_PPT_TEMPLATE">
  <a:themeElements>
    <a:clrScheme name="JIMINY_PPT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JIMINY_PPT_TEMPLATE">
      <a:majorFont>
        <a:latin typeface="Helvetica"/>
        <a:ea typeface="Helvetica"/>
        <a:cs typeface="Helvetica"/>
      </a:majorFont>
      <a:minorFont>
        <a:latin typeface="Calibri"/>
        <a:ea typeface="Calibri"/>
        <a:cs typeface="Calibri"/>
      </a:minorFont>
    </a:fontScheme>
    <a:fmtScheme name="JIMINY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JIMINY_PPT_TEMPLATE">
  <a:themeElements>
    <a:clrScheme name="JIMINY_PPT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JIMINY_PPT_TEMPLATE">
      <a:majorFont>
        <a:latin typeface="Helvetica"/>
        <a:ea typeface="Helvetica"/>
        <a:cs typeface="Helvetica"/>
      </a:majorFont>
      <a:minorFont>
        <a:latin typeface="Calibri"/>
        <a:ea typeface="Calibri"/>
        <a:cs typeface="Calibri"/>
      </a:minorFont>
    </a:fontScheme>
    <a:fmtScheme name="JIMINY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173</TotalTime>
  <Words>4109</Words>
  <Application>Microsoft Office PowerPoint</Application>
  <PresentationFormat>Προβολή στην οθόνη (4:3)</PresentationFormat>
  <Paragraphs>252</Paragraphs>
  <Slides>35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35</vt:i4>
      </vt:variant>
    </vt:vector>
  </HeadingPairs>
  <TitlesOfParts>
    <vt:vector size="40" baseType="lpstr">
      <vt:lpstr>Arial</vt:lpstr>
      <vt:lpstr>Calibri</vt:lpstr>
      <vt:lpstr>Century Gothic</vt:lpstr>
      <vt:lpstr>Kinfolk Pro Rough</vt:lpstr>
      <vt:lpstr>JIMINY_PPT_TEMPLATE</vt:lpstr>
      <vt:lpstr>ΕΝΟΤΗΤΑ 3 ΕΠΙΧΕΙΡΗΜΑΤΙΚΟ ΠΝΕΥΜΑ</vt:lpstr>
      <vt:lpstr>Σχέδιο μαθήματος</vt:lpstr>
      <vt:lpstr>Σχέδιο μαθήματος</vt:lpstr>
      <vt:lpstr>Παρουσίαση του PowerPoint</vt:lpstr>
      <vt:lpstr>Επίγνωση vs Ικανότητα</vt:lpstr>
      <vt:lpstr>Εκπαιδευτικοί Στόχοι</vt:lpstr>
      <vt:lpstr>Δεξιότητες</vt:lpstr>
      <vt:lpstr>Τι είδους δεξιότητες; Συνδυασμός…</vt:lpstr>
      <vt:lpstr>8 δεξιότητες - κλειδιά</vt:lpstr>
      <vt:lpstr>Επιβεβαίωση των δεξιοτήτων: ορισμός </vt:lpstr>
      <vt:lpstr>Εργαλεία και μέθοδοι επιβεβαίωσης:</vt:lpstr>
      <vt:lpstr>Εργαλεία και μέθοδοι επιβεβαίωσης:</vt:lpstr>
      <vt:lpstr>Εργαλεία και μέθοδοι επιβεβαίωσης:</vt:lpstr>
      <vt:lpstr>Εργαλεία και μέθοδοι επιβεβαίωσης:</vt:lpstr>
      <vt:lpstr>Εργαλεία και μέθοδοι επιβεβαίωσης:</vt:lpstr>
      <vt:lpstr>Τρέχουσες μέθοδοι</vt:lpstr>
      <vt:lpstr>Τρέχουσες μέθοδοι</vt:lpstr>
      <vt:lpstr>Τρέχουσες μέθοδοι</vt:lpstr>
      <vt:lpstr>Τρέχουσες μέθοδοι</vt:lpstr>
      <vt:lpstr>BILAN DE COMPÉTENCES (Skills audit – αξιολόγηση ικανοτήτων)</vt:lpstr>
      <vt:lpstr>Bilan de compétences (skills audit –αξιολόγηση ικανοτήτων)</vt:lpstr>
      <vt:lpstr>Εθνικά Επαγγελματικά Προσόντα - National Vocational Qualifications (NVQ)</vt:lpstr>
      <vt:lpstr>Στάδια της επιβεβαίωσης</vt:lpstr>
      <vt:lpstr>Στάδια της επιβεβαίωσης</vt:lpstr>
      <vt:lpstr>Στάδια της επιβεβαίωσης</vt:lpstr>
      <vt:lpstr>Στάδια της επιβεβαίωσης</vt:lpstr>
      <vt:lpstr>Πρακτικές Ασκήσεις</vt:lpstr>
      <vt:lpstr>Πρακτικές Ασκήσεις</vt:lpstr>
      <vt:lpstr>Πρακτικές Ασκήσεις</vt:lpstr>
      <vt:lpstr>Πρακτικές Ασκήσεις</vt:lpstr>
      <vt:lpstr>   Περαιτέρω Εμβάθυνση</vt:lpstr>
      <vt:lpstr>Παρουσίαση του PowerPoint</vt:lpstr>
      <vt:lpstr>Γνώση vs Ικανότητα</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ΕΝΟΤΗΤΑ 3 –ΕΠΙΧΕΙΡΗΜΑΤΙΚΟ ΠΝΕΥΜΑ</dc:title>
  <dc:creator>dora mamplekou</dc:creator>
  <cp:lastModifiedBy>Christina Bonarou</cp:lastModifiedBy>
  <cp:revision>13</cp:revision>
  <dcterms:modified xsi:type="dcterms:W3CDTF">2021-09-02T12:10:39Z</dcterms:modified>
</cp:coreProperties>
</file>