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8" r:id="rId4"/>
    <p:sldId id="297" r:id="rId5"/>
    <p:sldId id="309" r:id="rId6"/>
    <p:sldId id="271" r:id="rId7"/>
    <p:sldId id="296" r:id="rId8"/>
    <p:sldId id="299" r:id="rId9"/>
    <p:sldId id="306" r:id="rId10"/>
    <p:sldId id="300" r:id="rId11"/>
    <p:sldId id="298" r:id="rId12"/>
    <p:sldId id="301" r:id="rId13"/>
    <p:sldId id="292" r:id="rId14"/>
    <p:sldId id="302" r:id="rId15"/>
    <p:sldId id="303" r:id="rId16"/>
    <p:sldId id="293" r:id="rId17"/>
    <p:sldId id="305" r:id="rId18"/>
    <p:sldId id="304" r:id="rId19"/>
    <p:sldId id="269" r:id="rId20"/>
    <p:sldId id="295" r:id="rId21"/>
    <p:sldId id="294" r:id="rId22"/>
    <p:sldId id="270" r:id="rId23"/>
    <p:sldId id="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D53"/>
    <a:srgbClr val="E9AB27"/>
    <a:srgbClr val="F4B6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2" autoAdjust="0"/>
  </p:normalViewPr>
  <p:slideViewPr>
    <p:cSldViewPr snapToGrid="0" snapToObjects="1">
      <p:cViewPr varScale="1">
        <p:scale>
          <a:sx n="72" d="100"/>
          <a:sy n="72"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5D2C5-7FCD-4AF4-98BB-0D9EE0101638}" type="doc">
      <dgm:prSet loTypeId="urn:microsoft.com/office/officeart/2009/3/layout/StepUpProcess" loCatId="process" qsTypeId="urn:microsoft.com/office/officeart/2005/8/quickstyle/simple1" qsCatId="simple" csTypeId="urn:microsoft.com/office/officeart/2005/8/colors/accent6_2" csCatId="accent6" phldr="1"/>
      <dgm:spPr/>
      <dgm:t>
        <a:bodyPr/>
        <a:lstStyle/>
        <a:p>
          <a:endParaRPr lang="el-GR"/>
        </a:p>
      </dgm:t>
    </dgm:pt>
    <dgm:pt modelId="{02C985F2-29B1-4E11-8AE7-7BBA0185A3CD}">
      <dgm:prSet phldrT="[Κείμενο]" custT="1"/>
      <dgm:spPr/>
      <dgm:t>
        <a:bodyPr/>
        <a:lstStyle/>
        <a:p>
          <a:r>
            <a:rPr lang="en-US" sz="1200" b="1" i="0" dirty="0">
              <a:latin typeface="Century Gothic" panose="020B0502020202020204" pitchFamily="34" charset="0"/>
            </a:rPr>
            <a:t>1: </a:t>
          </a:r>
          <a:r>
            <a:rPr lang="el-GR" sz="1200" b="1" i="0" dirty="0">
              <a:latin typeface="Century Gothic" panose="020B0502020202020204" pitchFamily="34" charset="0"/>
            </a:rPr>
            <a:t>Προσδιορισμός της από-</a:t>
          </a:r>
          <a:r>
            <a:rPr lang="el-GR" sz="1200" b="1" i="0" dirty="0" err="1">
              <a:latin typeface="Century Gothic" panose="020B0502020202020204" pitchFamily="34" charset="0"/>
            </a:rPr>
            <a:t>φασης</a:t>
          </a:r>
          <a:endParaRPr lang="el-GR" sz="1200" b="1" dirty="0">
            <a:latin typeface="Century Gothic" panose="020B0502020202020204" pitchFamily="34" charset="0"/>
          </a:endParaRPr>
        </a:p>
      </dgm:t>
    </dgm:pt>
    <dgm:pt modelId="{2ABE5789-7D49-4956-9132-06D37331378C}" type="parTrans" cxnId="{F0055296-E4C2-4500-AF81-20747B550344}">
      <dgm:prSet/>
      <dgm:spPr/>
      <dgm:t>
        <a:bodyPr/>
        <a:lstStyle/>
        <a:p>
          <a:endParaRPr lang="el-GR" sz="1200" b="1">
            <a:latin typeface="Century Gothic" panose="020B0502020202020204" pitchFamily="34" charset="0"/>
          </a:endParaRPr>
        </a:p>
      </dgm:t>
    </dgm:pt>
    <dgm:pt modelId="{A25FF2A2-14A0-4E95-81D7-DFC4BA3AB99C}" type="sibTrans" cxnId="{F0055296-E4C2-4500-AF81-20747B550344}">
      <dgm:prSet/>
      <dgm:spPr/>
      <dgm:t>
        <a:bodyPr/>
        <a:lstStyle/>
        <a:p>
          <a:endParaRPr lang="el-GR" sz="1200" b="1">
            <a:latin typeface="Century Gothic" panose="020B0502020202020204" pitchFamily="34" charset="0"/>
          </a:endParaRPr>
        </a:p>
      </dgm:t>
    </dgm:pt>
    <dgm:pt modelId="{66EFC0B7-F218-4FD6-A384-DA2D1F09F820}">
      <dgm:prSet phldrT="[Κείμενο]" custT="1"/>
      <dgm:spPr/>
      <dgm:t>
        <a:bodyPr/>
        <a:lstStyle/>
        <a:p>
          <a:r>
            <a:rPr lang="en-US" sz="1200" b="1" i="0" dirty="0">
              <a:latin typeface="Century Gothic" panose="020B0502020202020204" pitchFamily="34" charset="0"/>
            </a:rPr>
            <a:t>2:</a:t>
          </a:r>
          <a:r>
            <a:rPr lang="el-GR" sz="1200" b="1" i="0" dirty="0" err="1">
              <a:latin typeface="Century Gothic" panose="020B0502020202020204" pitchFamily="34" charset="0"/>
            </a:rPr>
            <a:t>Συλ</a:t>
          </a:r>
          <a:r>
            <a:rPr lang="el-GR" sz="1200" b="1" i="0" dirty="0">
              <a:latin typeface="Century Gothic" panose="020B0502020202020204" pitchFamily="34" charset="0"/>
            </a:rPr>
            <a:t>-λογή σχετικών </a:t>
          </a:r>
          <a:r>
            <a:rPr lang="el-GR" sz="1200" b="1" i="0" dirty="0" err="1">
              <a:latin typeface="Century Gothic" panose="020B0502020202020204" pitchFamily="34" charset="0"/>
            </a:rPr>
            <a:t>πληρο-φοριών</a:t>
          </a:r>
          <a:endParaRPr lang="el-GR" sz="1200" b="1" dirty="0">
            <a:latin typeface="Century Gothic" panose="020B0502020202020204" pitchFamily="34" charset="0"/>
          </a:endParaRPr>
        </a:p>
      </dgm:t>
    </dgm:pt>
    <dgm:pt modelId="{1243CDD3-5EFF-4BD7-B394-B07E9263601F}" type="parTrans" cxnId="{F4AEF929-F4AD-4D9F-8E45-6090D3CC597C}">
      <dgm:prSet/>
      <dgm:spPr/>
      <dgm:t>
        <a:bodyPr/>
        <a:lstStyle/>
        <a:p>
          <a:endParaRPr lang="el-GR" sz="1200" b="1">
            <a:latin typeface="Century Gothic" panose="020B0502020202020204" pitchFamily="34" charset="0"/>
          </a:endParaRPr>
        </a:p>
      </dgm:t>
    </dgm:pt>
    <dgm:pt modelId="{5DB5CAA3-0A9E-4088-B5F1-4D0323898A2D}" type="sibTrans" cxnId="{F4AEF929-F4AD-4D9F-8E45-6090D3CC597C}">
      <dgm:prSet/>
      <dgm:spPr/>
      <dgm:t>
        <a:bodyPr/>
        <a:lstStyle/>
        <a:p>
          <a:endParaRPr lang="el-GR" sz="1200" b="1">
            <a:latin typeface="Century Gothic" panose="020B0502020202020204" pitchFamily="34" charset="0"/>
          </a:endParaRPr>
        </a:p>
      </dgm:t>
    </dgm:pt>
    <dgm:pt modelId="{AC4CAFEF-CE96-4069-8AA6-BF08182040AB}">
      <dgm:prSet phldrT="[Κείμενο]" custT="1"/>
      <dgm:spPr/>
      <dgm:t>
        <a:bodyPr/>
        <a:lstStyle/>
        <a:p>
          <a:r>
            <a:rPr lang="en-US" sz="1200" b="1" i="0" dirty="0">
              <a:latin typeface="Century Gothic" panose="020B0502020202020204" pitchFamily="34" charset="0"/>
            </a:rPr>
            <a:t>3:</a:t>
          </a:r>
          <a:r>
            <a:rPr lang="el-GR" sz="1200" b="1" i="0" dirty="0">
              <a:latin typeface="Century Gothic" panose="020B0502020202020204" pitchFamily="34" charset="0"/>
            </a:rPr>
            <a:t>Προ-</a:t>
          </a:r>
          <a:r>
            <a:rPr lang="el-GR" sz="1200" b="1" i="0" dirty="0" err="1">
              <a:latin typeface="Century Gothic" panose="020B0502020202020204" pitchFamily="34" charset="0"/>
            </a:rPr>
            <a:t>σδιορι</a:t>
          </a:r>
          <a:r>
            <a:rPr lang="el-GR" sz="1200" b="1" i="0" dirty="0">
              <a:latin typeface="Century Gothic" panose="020B0502020202020204" pitchFamily="34" charset="0"/>
            </a:rPr>
            <a:t>-</a:t>
          </a:r>
          <a:r>
            <a:rPr lang="el-GR" sz="1200" b="1" i="0" dirty="0" err="1">
              <a:latin typeface="Century Gothic" panose="020B0502020202020204" pitchFamily="34" charset="0"/>
            </a:rPr>
            <a:t>σμός</a:t>
          </a:r>
          <a:r>
            <a:rPr lang="el-GR" sz="1200" b="1" i="0" dirty="0">
              <a:latin typeface="Century Gothic" panose="020B0502020202020204" pitchFamily="34" charset="0"/>
            </a:rPr>
            <a:t> των </a:t>
          </a:r>
          <a:r>
            <a:rPr lang="el-GR" sz="1200" b="1" i="0" dirty="0" err="1">
              <a:latin typeface="Century Gothic" panose="020B0502020202020204" pitchFamily="34" charset="0"/>
            </a:rPr>
            <a:t>εναλ-λακτικών</a:t>
          </a:r>
          <a:endParaRPr lang="el-GR" sz="1200" b="1" dirty="0">
            <a:latin typeface="Century Gothic" panose="020B0502020202020204" pitchFamily="34" charset="0"/>
          </a:endParaRPr>
        </a:p>
      </dgm:t>
    </dgm:pt>
    <dgm:pt modelId="{4DCE088F-0C0D-42E6-BD06-EFF492746D28}" type="parTrans" cxnId="{7BEC56D6-B5C5-45A7-9969-95F75DFE7D9B}">
      <dgm:prSet/>
      <dgm:spPr/>
      <dgm:t>
        <a:bodyPr/>
        <a:lstStyle/>
        <a:p>
          <a:endParaRPr lang="el-GR" sz="1200" b="1">
            <a:latin typeface="Century Gothic" panose="020B0502020202020204" pitchFamily="34" charset="0"/>
          </a:endParaRPr>
        </a:p>
      </dgm:t>
    </dgm:pt>
    <dgm:pt modelId="{2663813C-04F5-477A-ACCF-348A09EF3EF5}" type="sibTrans" cxnId="{7BEC56D6-B5C5-45A7-9969-95F75DFE7D9B}">
      <dgm:prSet/>
      <dgm:spPr/>
      <dgm:t>
        <a:bodyPr/>
        <a:lstStyle/>
        <a:p>
          <a:endParaRPr lang="el-GR" sz="1200" b="1">
            <a:latin typeface="Century Gothic" panose="020B0502020202020204" pitchFamily="34" charset="0"/>
          </a:endParaRPr>
        </a:p>
      </dgm:t>
    </dgm:pt>
    <dgm:pt modelId="{F677B1B1-E0FF-4C6E-9F78-F14C8AB64A7F}">
      <dgm:prSet custT="1"/>
      <dgm:spPr/>
      <dgm:t>
        <a:bodyPr/>
        <a:lstStyle/>
        <a:p>
          <a:r>
            <a:rPr lang="en-US" sz="1200" b="1" i="0" dirty="0">
              <a:latin typeface="Century Gothic" panose="020B0502020202020204" pitchFamily="34" charset="0"/>
            </a:rPr>
            <a:t>4:</a:t>
          </a:r>
          <a:r>
            <a:rPr lang="el-GR" sz="1200" b="1" i="0" dirty="0">
              <a:latin typeface="Century Gothic" panose="020B0502020202020204" pitchFamily="34" charset="0"/>
            </a:rPr>
            <a:t>Εξέταση των </a:t>
          </a:r>
          <a:r>
            <a:rPr lang="el-GR" sz="1200" b="1" i="0" dirty="0" err="1">
              <a:latin typeface="Century Gothic" panose="020B0502020202020204" pitchFamily="34" charset="0"/>
            </a:rPr>
            <a:t>δεδο-μένων</a:t>
          </a:r>
          <a:endParaRPr lang="el-GR" sz="1200" b="1" dirty="0">
            <a:latin typeface="Century Gothic" panose="020B0502020202020204" pitchFamily="34" charset="0"/>
          </a:endParaRPr>
        </a:p>
      </dgm:t>
    </dgm:pt>
    <dgm:pt modelId="{612799BA-AAB7-4665-A2DF-8FD91A08A4E8}" type="parTrans" cxnId="{9799BCA0-FD44-4EBE-ABD3-EC47313E94F2}">
      <dgm:prSet/>
      <dgm:spPr/>
      <dgm:t>
        <a:bodyPr/>
        <a:lstStyle/>
        <a:p>
          <a:endParaRPr lang="el-GR" sz="1200" b="1">
            <a:latin typeface="Century Gothic" panose="020B0502020202020204" pitchFamily="34" charset="0"/>
          </a:endParaRPr>
        </a:p>
      </dgm:t>
    </dgm:pt>
    <dgm:pt modelId="{573434D4-4496-435E-A17F-04B9390E929C}" type="sibTrans" cxnId="{9799BCA0-FD44-4EBE-ABD3-EC47313E94F2}">
      <dgm:prSet/>
      <dgm:spPr/>
      <dgm:t>
        <a:bodyPr/>
        <a:lstStyle/>
        <a:p>
          <a:endParaRPr lang="el-GR" sz="1200" b="1">
            <a:latin typeface="Century Gothic" panose="020B0502020202020204" pitchFamily="34" charset="0"/>
          </a:endParaRPr>
        </a:p>
      </dgm:t>
    </dgm:pt>
    <dgm:pt modelId="{1C07CD8B-2C69-4673-BA3B-E78CEB1E9AAC}">
      <dgm:prSet custT="1"/>
      <dgm:spPr/>
      <dgm:t>
        <a:bodyPr/>
        <a:lstStyle/>
        <a:p>
          <a:r>
            <a:rPr lang="en-US" sz="1200" b="1" i="0" dirty="0">
              <a:latin typeface="Century Gothic" panose="020B0502020202020204" pitchFamily="34" charset="0"/>
            </a:rPr>
            <a:t>5: </a:t>
          </a:r>
          <a:r>
            <a:rPr lang="el-GR" sz="1200" b="1" i="0" dirty="0">
              <a:latin typeface="Century Gothic" panose="020B0502020202020204" pitchFamily="34" charset="0"/>
            </a:rPr>
            <a:t>Επιλογή μεταξύ των </a:t>
          </a:r>
          <a:r>
            <a:rPr lang="el-GR" sz="1200" b="1" i="0" dirty="0" err="1">
              <a:latin typeface="Century Gothic" panose="020B0502020202020204" pitchFamily="34" charset="0"/>
            </a:rPr>
            <a:t>εναλ-λακτικών</a:t>
          </a:r>
          <a:endParaRPr lang="el-GR" sz="1200" b="1" dirty="0">
            <a:latin typeface="Century Gothic" panose="020B0502020202020204" pitchFamily="34" charset="0"/>
          </a:endParaRPr>
        </a:p>
      </dgm:t>
    </dgm:pt>
    <dgm:pt modelId="{A05753F6-7E9E-4806-ABFE-4AAEB2EB07F5}" type="parTrans" cxnId="{EFDD28C0-DD99-43B2-949A-248D9AC5F7C6}">
      <dgm:prSet/>
      <dgm:spPr/>
      <dgm:t>
        <a:bodyPr/>
        <a:lstStyle/>
        <a:p>
          <a:endParaRPr lang="el-GR" sz="1200" b="1">
            <a:latin typeface="Century Gothic" panose="020B0502020202020204" pitchFamily="34" charset="0"/>
          </a:endParaRPr>
        </a:p>
      </dgm:t>
    </dgm:pt>
    <dgm:pt modelId="{5C14DD68-1D33-4D46-B95C-114F63A20D33}" type="sibTrans" cxnId="{EFDD28C0-DD99-43B2-949A-248D9AC5F7C6}">
      <dgm:prSet/>
      <dgm:spPr/>
      <dgm:t>
        <a:bodyPr/>
        <a:lstStyle/>
        <a:p>
          <a:endParaRPr lang="el-GR" sz="1200" b="1">
            <a:latin typeface="Century Gothic" panose="020B0502020202020204" pitchFamily="34" charset="0"/>
          </a:endParaRPr>
        </a:p>
      </dgm:t>
    </dgm:pt>
    <dgm:pt modelId="{D47E2C1F-E73E-44AF-9E01-8A6C97469F65}">
      <dgm:prSet custT="1"/>
      <dgm:spPr/>
      <dgm:t>
        <a:bodyPr/>
        <a:lstStyle/>
        <a:p>
          <a:r>
            <a:rPr lang="en-US" sz="1200" b="1" i="0" dirty="0">
              <a:latin typeface="Century Gothic" panose="020B0502020202020204" pitchFamily="34" charset="0"/>
            </a:rPr>
            <a:t>6: </a:t>
          </a:r>
          <a:r>
            <a:rPr lang="el-GR" sz="1200" b="1" i="0" dirty="0">
              <a:latin typeface="Century Gothic" panose="020B0502020202020204" pitchFamily="34" charset="0"/>
            </a:rPr>
            <a:t>Δράση</a:t>
          </a:r>
          <a:endParaRPr lang="el-GR" sz="1200" b="1" dirty="0">
            <a:latin typeface="Century Gothic" panose="020B0502020202020204" pitchFamily="34" charset="0"/>
          </a:endParaRPr>
        </a:p>
      </dgm:t>
    </dgm:pt>
    <dgm:pt modelId="{B99C3CDB-B6F4-4553-8E16-F7E23AB3F3EA}" type="parTrans" cxnId="{E1C948BD-C6E6-4949-8977-2AF81E7CBBE9}">
      <dgm:prSet/>
      <dgm:spPr/>
      <dgm:t>
        <a:bodyPr/>
        <a:lstStyle/>
        <a:p>
          <a:endParaRPr lang="el-GR" sz="1200" b="1">
            <a:latin typeface="Century Gothic" panose="020B0502020202020204" pitchFamily="34" charset="0"/>
          </a:endParaRPr>
        </a:p>
      </dgm:t>
    </dgm:pt>
    <dgm:pt modelId="{AE4F90D7-9F21-4EFE-94B3-228465AA0A05}" type="sibTrans" cxnId="{E1C948BD-C6E6-4949-8977-2AF81E7CBBE9}">
      <dgm:prSet/>
      <dgm:spPr/>
      <dgm:t>
        <a:bodyPr/>
        <a:lstStyle/>
        <a:p>
          <a:endParaRPr lang="el-GR" sz="1200" b="1">
            <a:latin typeface="Century Gothic" panose="020B0502020202020204" pitchFamily="34" charset="0"/>
          </a:endParaRPr>
        </a:p>
      </dgm:t>
    </dgm:pt>
    <dgm:pt modelId="{CD3B4ABB-4992-4684-A012-70248B0B85EC}">
      <dgm:prSet custT="1"/>
      <dgm:spPr/>
      <dgm:t>
        <a:bodyPr/>
        <a:lstStyle/>
        <a:p>
          <a:r>
            <a:rPr lang="en-US" sz="1200" b="1" i="0" dirty="0">
              <a:latin typeface="Century Gothic" panose="020B0502020202020204" pitchFamily="34" charset="0"/>
            </a:rPr>
            <a:t>7: </a:t>
          </a:r>
          <a:r>
            <a:rPr lang="el-GR" sz="1200" b="1" i="0" dirty="0">
              <a:latin typeface="Century Gothic" panose="020B0502020202020204" pitchFamily="34" charset="0"/>
            </a:rPr>
            <a:t>Αξιολόγηση της από-</a:t>
          </a:r>
          <a:r>
            <a:rPr lang="el-GR" sz="1200" b="1" i="0" dirty="0" err="1">
              <a:latin typeface="Century Gothic" panose="020B0502020202020204" pitchFamily="34" charset="0"/>
            </a:rPr>
            <a:t>φασης</a:t>
          </a:r>
          <a:endParaRPr lang="el-GR" sz="1200" b="1" dirty="0">
            <a:latin typeface="Century Gothic" panose="020B0502020202020204" pitchFamily="34" charset="0"/>
          </a:endParaRPr>
        </a:p>
      </dgm:t>
    </dgm:pt>
    <dgm:pt modelId="{3B69D965-8966-452E-88AE-2110E995BB56}" type="parTrans" cxnId="{04522A14-8205-4246-ABE2-43D6F15B9E00}">
      <dgm:prSet/>
      <dgm:spPr/>
      <dgm:t>
        <a:bodyPr/>
        <a:lstStyle/>
        <a:p>
          <a:endParaRPr lang="el-GR" sz="1200" b="1">
            <a:latin typeface="Century Gothic" panose="020B0502020202020204" pitchFamily="34" charset="0"/>
          </a:endParaRPr>
        </a:p>
      </dgm:t>
    </dgm:pt>
    <dgm:pt modelId="{FDC432D9-8C72-48F2-8F30-863CC38492B2}" type="sibTrans" cxnId="{04522A14-8205-4246-ABE2-43D6F15B9E00}">
      <dgm:prSet/>
      <dgm:spPr/>
      <dgm:t>
        <a:bodyPr/>
        <a:lstStyle/>
        <a:p>
          <a:endParaRPr lang="el-GR" sz="1200" b="1">
            <a:latin typeface="Century Gothic" panose="020B0502020202020204" pitchFamily="34" charset="0"/>
          </a:endParaRPr>
        </a:p>
      </dgm:t>
    </dgm:pt>
    <dgm:pt modelId="{3F981533-9990-4693-A4AA-A54E3A4BCB77}" type="pres">
      <dgm:prSet presAssocID="{3D05D2C5-7FCD-4AF4-98BB-0D9EE0101638}" presName="rootnode" presStyleCnt="0">
        <dgm:presLayoutVars>
          <dgm:chMax/>
          <dgm:chPref/>
          <dgm:dir/>
          <dgm:animLvl val="lvl"/>
        </dgm:presLayoutVars>
      </dgm:prSet>
      <dgm:spPr/>
    </dgm:pt>
    <dgm:pt modelId="{26ABBF46-2E26-4B76-B81B-403000A28E29}" type="pres">
      <dgm:prSet presAssocID="{02C985F2-29B1-4E11-8AE7-7BBA0185A3CD}" presName="composite" presStyleCnt="0"/>
      <dgm:spPr/>
    </dgm:pt>
    <dgm:pt modelId="{04CE4B89-2CA7-4688-A69F-B3FD26597687}" type="pres">
      <dgm:prSet presAssocID="{02C985F2-29B1-4E11-8AE7-7BBA0185A3CD}" presName="LShape" presStyleLbl="alignNode1" presStyleIdx="0" presStyleCnt="13"/>
      <dgm:spPr/>
    </dgm:pt>
    <dgm:pt modelId="{99919C91-9F33-40E5-857E-47EDA943F57D}" type="pres">
      <dgm:prSet presAssocID="{02C985F2-29B1-4E11-8AE7-7BBA0185A3CD}" presName="ParentText" presStyleLbl="revTx" presStyleIdx="0" presStyleCnt="7" custScaleY="135273">
        <dgm:presLayoutVars>
          <dgm:chMax val="0"/>
          <dgm:chPref val="0"/>
          <dgm:bulletEnabled val="1"/>
        </dgm:presLayoutVars>
      </dgm:prSet>
      <dgm:spPr/>
    </dgm:pt>
    <dgm:pt modelId="{FDDAEA58-33C3-4DA5-9E2D-485AE4705F71}" type="pres">
      <dgm:prSet presAssocID="{02C985F2-29B1-4E11-8AE7-7BBA0185A3CD}" presName="Triangle" presStyleLbl="alignNode1" presStyleIdx="1" presStyleCnt="13"/>
      <dgm:spPr/>
    </dgm:pt>
    <dgm:pt modelId="{6128A1F7-6719-4E3F-B987-CF9DAA85AD18}" type="pres">
      <dgm:prSet presAssocID="{A25FF2A2-14A0-4E95-81D7-DFC4BA3AB99C}" presName="sibTrans" presStyleCnt="0"/>
      <dgm:spPr/>
    </dgm:pt>
    <dgm:pt modelId="{C5E95920-889D-4AE3-8F3B-BFCCC6AFC774}" type="pres">
      <dgm:prSet presAssocID="{A25FF2A2-14A0-4E95-81D7-DFC4BA3AB99C}" presName="space" presStyleCnt="0"/>
      <dgm:spPr/>
    </dgm:pt>
    <dgm:pt modelId="{34873B4F-934F-4422-8178-92DCE2CEABA1}" type="pres">
      <dgm:prSet presAssocID="{66EFC0B7-F218-4FD6-A384-DA2D1F09F820}" presName="composite" presStyleCnt="0"/>
      <dgm:spPr/>
    </dgm:pt>
    <dgm:pt modelId="{D0515F34-366B-41CF-AAAB-4E03030DC4A6}" type="pres">
      <dgm:prSet presAssocID="{66EFC0B7-F218-4FD6-A384-DA2D1F09F820}" presName="LShape" presStyleLbl="alignNode1" presStyleIdx="2" presStyleCnt="13"/>
      <dgm:spPr/>
    </dgm:pt>
    <dgm:pt modelId="{2B4E496A-C975-4B6E-BCFA-E78820C30BC2}" type="pres">
      <dgm:prSet presAssocID="{66EFC0B7-F218-4FD6-A384-DA2D1F09F820}" presName="ParentText" presStyleLbl="revTx" presStyleIdx="1" presStyleCnt="7">
        <dgm:presLayoutVars>
          <dgm:chMax val="0"/>
          <dgm:chPref val="0"/>
          <dgm:bulletEnabled val="1"/>
        </dgm:presLayoutVars>
      </dgm:prSet>
      <dgm:spPr/>
    </dgm:pt>
    <dgm:pt modelId="{DF82EBC6-06FA-4601-B98A-AC7D22635942}" type="pres">
      <dgm:prSet presAssocID="{66EFC0B7-F218-4FD6-A384-DA2D1F09F820}" presName="Triangle" presStyleLbl="alignNode1" presStyleIdx="3" presStyleCnt="13"/>
      <dgm:spPr/>
    </dgm:pt>
    <dgm:pt modelId="{FE74AC04-5AC6-4060-88E3-FE40800FFDC0}" type="pres">
      <dgm:prSet presAssocID="{5DB5CAA3-0A9E-4088-B5F1-4D0323898A2D}" presName="sibTrans" presStyleCnt="0"/>
      <dgm:spPr/>
    </dgm:pt>
    <dgm:pt modelId="{85E415B6-D97F-4495-A486-7D563F2AD54D}" type="pres">
      <dgm:prSet presAssocID="{5DB5CAA3-0A9E-4088-B5F1-4D0323898A2D}" presName="space" presStyleCnt="0"/>
      <dgm:spPr/>
    </dgm:pt>
    <dgm:pt modelId="{4727D74B-7764-47E3-9901-B9BB220E3B27}" type="pres">
      <dgm:prSet presAssocID="{AC4CAFEF-CE96-4069-8AA6-BF08182040AB}" presName="composite" presStyleCnt="0"/>
      <dgm:spPr/>
    </dgm:pt>
    <dgm:pt modelId="{2631C0D8-C530-4910-84F7-806659DA26D2}" type="pres">
      <dgm:prSet presAssocID="{AC4CAFEF-CE96-4069-8AA6-BF08182040AB}" presName="LShape" presStyleLbl="alignNode1" presStyleIdx="4" presStyleCnt="13"/>
      <dgm:spPr/>
    </dgm:pt>
    <dgm:pt modelId="{DA4E4483-0E9D-48AB-9C9D-1F550696B478}" type="pres">
      <dgm:prSet presAssocID="{AC4CAFEF-CE96-4069-8AA6-BF08182040AB}" presName="ParentText" presStyleLbl="revTx" presStyleIdx="2" presStyleCnt="7" custLinFactNeighborX="0" custLinFactNeighborY="0">
        <dgm:presLayoutVars>
          <dgm:chMax val="0"/>
          <dgm:chPref val="0"/>
          <dgm:bulletEnabled val="1"/>
        </dgm:presLayoutVars>
      </dgm:prSet>
      <dgm:spPr/>
    </dgm:pt>
    <dgm:pt modelId="{38C31C65-F0F5-442B-948F-0919CEAB9619}" type="pres">
      <dgm:prSet presAssocID="{AC4CAFEF-CE96-4069-8AA6-BF08182040AB}" presName="Triangle" presStyleLbl="alignNode1" presStyleIdx="5" presStyleCnt="13"/>
      <dgm:spPr/>
    </dgm:pt>
    <dgm:pt modelId="{E2B6308A-705D-49ED-8F65-4EB76EFA47B4}" type="pres">
      <dgm:prSet presAssocID="{2663813C-04F5-477A-ACCF-348A09EF3EF5}" presName="sibTrans" presStyleCnt="0"/>
      <dgm:spPr/>
    </dgm:pt>
    <dgm:pt modelId="{354D9E5A-D56D-4103-9AA7-6F26467B8363}" type="pres">
      <dgm:prSet presAssocID="{2663813C-04F5-477A-ACCF-348A09EF3EF5}" presName="space" presStyleCnt="0"/>
      <dgm:spPr/>
    </dgm:pt>
    <dgm:pt modelId="{251BC18E-7951-424C-B943-11CD39FBD323}" type="pres">
      <dgm:prSet presAssocID="{F677B1B1-E0FF-4C6E-9F78-F14C8AB64A7F}" presName="composite" presStyleCnt="0"/>
      <dgm:spPr/>
    </dgm:pt>
    <dgm:pt modelId="{32D6158E-3446-4FE6-B5BD-84624561ABCF}" type="pres">
      <dgm:prSet presAssocID="{F677B1B1-E0FF-4C6E-9F78-F14C8AB64A7F}" presName="LShape" presStyleLbl="alignNode1" presStyleIdx="6" presStyleCnt="13"/>
      <dgm:spPr/>
    </dgm:pt>
    <dgm:pt modelId="{3D2A0138-6464-46D6-9850-AC1434B9F950}" type="pres">
      <dgm:prSet presAssocID="{F677B1B1-E0FF-4C6E-9F78-F14C8AB64A7F}" presName="ParentText" presStyleLbl="revTx" presStyleIdx="3" presStyleCnt="7">
        <dgm:presLayoutVars>
          <dgm:chMax val="0"/>
          <dgm:chPref val="0"/>
          <dgm:bulletEnabled val="1"/>
        </dgm:presLayoutVars>
      </dgm:prSet>
      <dgm:spPr/>
    </dgm:pt>
    <dgm:pt modelId="{20EC777F-6D21-43EA-9139-C3FA751A13D7}" type="pres">
      <dgm:prSet presAssocID="{F677B1B1-E0FF-4C6E-9F78-F14C8AB64A7F}" presName="Triangle" presStyleLbl="alignNode1" presStyleIdx="7" presStyleCnt="13"/>
      <dgm:spPr/>
    </dgm:pt>
    <dgm:pt modelId="{8FE7F1C5-5C92-47F7-A8C2-C74E9E021C8A}" type="pres">
      <dgm:prSet presAssocID="{573434D4-4496-435E-A17F-04B9390E929C}" presName="sibTrans" presStyleCnt="0"/>
      <dgm:spPr/>
    </dgm:pt>
    <dgm:pt modelId="{BC6F9503-BA82-4336-84FA-897360C4C9D6}" type="pres">
      <dgm:prSet presAssocID="{573434D4-4496-435E-A17F-04B9390E929C}" presName="space" presStyleCnt="0"/>
      <dgm:spPr/>
    </dgm:pt>
    <dgm:pt modelId="{26AAF3E9-D8AE-4E45-BF31-556A7CD40BCB}" type="pres">
      <dgm:prSet presAssocID="{1C07CD8B-2C69-4673-BA3B-E78CEB1E9AAC}" presName="composite" presStyleCnt="0"/>
      <dgm:spPr/>
    </dgm:pt>
    <dgm:pt modelId="{8228574C-A28D-4B01-9062-D5F647907A25}" type="pres">
      <dgm:prSet presAssocID="{1C07CD8B-2C69-4673-BA3B-E78CEB1E9AAC}" presName="LShape" presStyleLbl="alignNode1" presStyleIdx="8" presStyleCnt="13"/>
      <dgm:spPr/>
    </dgm:pt>
    <dgm:pt modelId="{B5AB71B6-880F-4E52-B509-39B295A569E7}" type="pres">
      <dgm:prSet presAssocID="{1C07CD8B-2C69-4673-BA3B-E78CEB1E9AAC}" presName="ParentText" presStyleLbl="revTx" presStyleIdx="4" presStyleCnt="7">
        <dgm:presLayoutVars>
          <dgm:chMax val="0"/>
          <dgm:chPref val="0"/>
          <dgm:bulletEnabled val="1"/>
        </dgm:presLayoutVars>
      </dgm:prSet>
      <dgm:spPr/>
    </dgm:pt>
    <dgm:pt modelId="{050FCF0B-541F-41F4-9C15-B16FD438BA1D}" type="pres">
      <dgm:prSet presAssocID="{1C07CD8B-2C69-4673-BA3B-E78CEB1E9AAC}" presName="Triangle" presStyleLbl="alignNode1" presStyleIdx="9" presStyleCnt="13"/>
      <dgm:spPr/>
    </dgm:pt>
    <dgm:pt modelId="{09DEB019-19F6-4C18-B6C3-ECB865A8190D}" type="pres">
      <dgm:prSet presAssocID="{5C14DD68-1D33-4D46-B95C-114F63A20D33}" presName="sibTrans" presStyleCnt="0"/>
      <dgm:spPr/>
    </dgm:pt>
    <dgm:pt modelId="{B340E20A-2F77-4DC0-B172-3AFFB897653D}" type="pres">
      <dgm:prSet presAssocID="{5C14DD68-1D33-4D46-B95C-114F63A20D33}" presName="space" presStyleCnt="0"/>
      <dgm:spPr/>
    </dgm:pt>
    <dgm:pt modelId="{52522949-DC50-4D86-B782-9D8F99354912}" type="pres">
      <dgm:prSet presAssocID="{D47E2C1F-E73E-44AF-9E01-8A6C97469F65}" presName="composite" presStyleCnt="0"/>
      <dgm:spPr/>
    </dgm:pt>
    <dgm:pt modelId="{53A25675-A7AD-4751-A5AA-6661BF5E819D}" type="pres">
      <dgm:prSet presAssocID="{D47E2C1F-E73E-44AF-9E01-8A6C97469F65}" presName="LShape" presStyleLbl="alignNode1" presStyleIdx="10" presStyleCnt="13"/>
      <dgm:spPr/>
    </dgm:pt>
    <dgm:pt modelId="{BA5DB55C-7DDD-42C8-922C-8FF1AF56789C}" type="pres">
      <dgm:prSet presAssocID="{D47E2C1F-E73E-44AF-9E01-8A6C97469F65}" presName="ParentText" presStyleLbl="revTx" presStyleIdx="5" presStyleCnt="7">
        <dgm:presLayoutVars>
          <dgm:chMax val="0"/>
          <dgm:chPref val="0"/>
          <dgm:bulletEnabled val="1"/>
        </dgm:presLayoutVars>
      </dgm:prSet>
      <dgm:spPr/>
    </dgm:pt>
    <dgm:pt modelId="{B9B935C7-7941-46D5-95BB-1FE1E23734EA}" type="pres">
      <dgm:prSet presAssocID="{D47E2C1F-E73E-44AF-9E01-8A6C97469F65}" presName="Triangle" presStyleLbl="alignNode1" presStyleIdx="11" presStyleCnt="13"/>
      <dgm:spPr/>
    </dgm:pt>
    <dgm:pt modelId="{021BA13E-8B2E-4A32-A281-BF56F16AADA3}" type="pres">
      <dgm:prSet presAssocID="{AE4F90D7-9F21-4EFE-94B3-228465AA0A05}" presName="sibTrans" presStyleCnt="0"/>
      <dgm:spPr/>
    </dgm:pt>
    <dgm:pt modelId="{F90FB080-1658-4CA3-9F08-54F561AFE056}" type="pres">
      <dgm:prSet presAssocID="{AE4F90D7-9F21-4EFE-94B3-228465AA0A05}" presName="space" presStyleCnt="0"/>
      <dgm:spPr/>
    </dgm:pt>
    <dgm:pt modelId="{C48DC493-D526-405F-8C65-A25F02E753A3}" type="pres">
      <dgm:prSet presAssocID="{CD3B4ABB-4992-4684-A012-70248B0B85EC}" presName="composite" presStyleCnt="0"/>
      <dgm:spPr/>
    </dgm:pt>
    <dgm:pt modelId="{E40BAD7B-8257-46B8-8CE9-B89EF2F31BB1}" type="pres">
      <dgm:prSet presAssocID="{CD3B4ABB-4992-4684-A012-70248B0B85EC}" presName="LShape" presStyleLbl="alignNode1" presStyleIdx="12" presStyleCnt="13"/>
      <dgm:spPr/>
    </dgm:pt>
    <dgm:pt modelId="{1DB0FDB0-4A2A-457D-9F77-C7134879469F}" type="pres">
      <dgm:prSet presAssocID="{CD3B4ABB-4992-4684-A012-70248B0B85EC}" presName="ParentText" presStyleLbl="revTx" presStyleIdx="6" presStyleCnt="7">
        <dgm:presLayoutVars>
          <dgm:chMax val="0"/>
          <dgm:chPref val="0"/>
          <dgm:bulletEnabled val="1"/>
        </dgm:presLayoutVars>
      </dgm:prSet>
      <dgm:spPr/>
    </dgm:pt>
  </dgm:ptLst>
  <dgm:cxnLst>
    <dgm:cxn modelId="{B37D5605-9229-4253-AA89-41FE0CB94954}" type="presOf" srcId="{02C985F2-29B1-4E11-8AE7-7BBA0185A3CD}" destId="{99919C91-9F33-40E5-857E-47EDA943F57D}" srcOrd="0" destOrd="0" presId="urn:microsoft.com/office/officeart/2009/3/layout/StepUpProcess"/>
    <dgm:cxn modelId="{04522A14-8205-4246-ABE2-43D6F15B9E00}" srcId="{3D05D2C5-7FCD-4AF4-98BB-0D9EE0101638}" destId="{CD3B4ABB-4992-4684-A012-70248B0B85EC}" srcOrd="6" destOrd="0" parTransId="{3B69D965-8966-452E-88AE-2110E995BB56}" sibTransId="{FDC432D9-8C72-48F2-8F30-863CC38492B2}"/>
    <dgm:cxn modelId="{8EEAB91A-3B37-477F-8195-2BBB6FE7EC08}" type="presOf" srcId="{D47E2C1F-E73E-44AF-9E01-8A6C97469F65}" destId="{BA5DB55C-7DDD-42C8-922C-8FF1AF56789C}" srcOrd="0" destOrd="0" presId="urn:microsoft.com/office/officeart/2009/3/layout/StepUpProcess"/>
    <dgm:cxn modelId="{F4AEF929-F4AD-4D9F-8E45-6090D3CC597C}" srcId="{3D05D2C5-7FCD-4AF4-98BB-0D9EE0101638}" destId="{66EFC0B7-F218-4FD6-A384-DA2D1F09F820}" srcOrd="1" destOrd="0" parTransId="{1243CDD3-5EFF-4BD7-B394-B07E9263601F}" sibTransId="{5DB5CAA3-0A9E-4088-B5F1-4D0323898A2D}"/>
    <dgm:cxn modelId="{CFB57743-B1F2-4AE7-B97F-5C18794AA77E}" type="presOf" srcId="{AC4CAFEF-CE96-4069-8AA6-BF08182040AB}" destId="{DA4E4483-0E9D-48AB-9C9D-1F550696B478}" srcOrd="0" destOrd="0" presId="urn:microsoft.com/office/officeart/2009/3/layout/StepUpProcess"/>
    <dgm:cxn modelId="{25C9E64B-5493-4044-B9FE-1C9929E00A21}" type="presOf" srcId="{1C07CD8B-2C69-4673-BA3B-E78CEB1E9AAC}" destId="{B5AB71B6-880F-4E52-B509-39B295A569E7}" srcOrd="0" destOrd="0" presId="urn:microsoft.com/office/officeart/2009/3/layout/StepUpProcess"/>
    <dgm:cxn modelId="{940CBF93-AFCF-4A68-A4FC-075E5709DB4D}" type="presOf" srcId="{3D05D2C5-7FCD-4AF4-98BB-0D9EE0101638}" destId="{3F981533-9990-4693-A4AA-A54E3A4BCB77}" srcOrd="0" destOrd="0" presId="urn:microsoft.com/office/officeart/2009/3/layout/StepUpProcess"/>
    <dgm:cxn modelId="{F0055296-E4C2-4500-AF81-20747B550344}" srcId="{3D05D2C5-7FCD-4AF4-98BB-0D9EE0101638}" destId="{02C985F2-29B1-4E11-8AE7-7BBA0185A3CD}" srcOrd="0" destOrd="0" parTransId="{2ABE5789-7D49-4956-9132-06D37331378C}" sibTransId="{A25FF2A2-14A0-4E95-81D7-DFC4BA3AB99C}"/>
    <dgm:cxn modelId="{D50A539B-B532-4DA5-998D-5E8901CD200C}" type="presOf" srcId="{F677B1B1-E0FF-4C6E-9F78-F14C8AB64A7F}" destId="{3D2A0138-6464-46D6-9850-AC1434B9F950}" srcOrd="0" destOrd="0" presId="urn:microsoft.com/office/officeart/2009/3/layout/StepUpProcess"/>
    <dgm:cxn modelId="{9799BCA0-FD44-4EBE-ABD3-EC47313E94F2}" srcId="{3D05D2C5-7FCD-4AF4-98BB-0D9EE0101638}" destId="{F677B1B1-E0FF-4C6E-9F78-F14C8AB64A7F}" srcOrd="3" destOrd="0" parTransId="{612799BA-AAB7-4665-A2DF-8FD91A08A4E8}" sibTransId="{573434D4-4496-435E-A17F-04B9390E929C}"/>
    <dgm:cxn modelId="{E1C948BD-C6E6-4949-8977-2AF81E7CBBE9}" srcId="{3D05D2C5-7FCD-4AF4-98BB-0D9EE0101638}" destId="{D47E2C1F-E73E-44AF-9E01-8A6C97469F65}" srcOrd="5" destOrd="0" parTransId="{B99C3CDB-B6F4-4553-8E16-F7E23AB3F3EA}" sibTransId="{AE4F90D7-9F21-4EFE-94B3-228465AA0A05}"/>
    <dgm:cxn modelId="{EFDD28C0-DD99-43B2-949A-248D9AC5F7C6}" srcId="{3D05D2C5-7FCD-4AF4-98BB-0D9EE0101638}" destId="{1C07CD8B-2C69-4673-BA3B-E78CEB1E9AAC}" srcOrd="4" destOrd="0" parTransId="{A05753F6-7E9E-4806-ABFE-4AAEB2EB07F5}" sibTransId="{5C14DD68-1D33-4D46-B95C-114F63A20D33}"/>
    <dgm:cxn modelId="{4457B4C8-D765-4565-B8EC-FDA0CC5254DD}" type="presOf" srcId="{CD3B4ABB-4992-4684-A012-70248B0B85EC}" destId="{1DB0FDB0-4A2A-457D-9F77-C7134879469F}" srcOrd="0" destOrd="0" presId="urn:microsoft.com/office/officeart/2009/3/layout/StepUpProcess"/>
    <dgm:cxn modelId="{7BEC56D6-B5C5-45A7-9969-95F75DFE7D9B}" srcId="{3D05D2C5-7FCD-4AF4-98BB-0D9EE0101638}" destId="{AC4CAFEF-CE96-4069-8AA6-BF08182040AB}" srcOrd="2" destOrd="0" parTransId="{4DCE088F-0C0D-42E6-BD06-EFF492746D28}" sibTransId="{2663813C-04F5-477A-ACCF-348A09EF3EF5}"/>
    <dgm:cxn modelId="{006FF9FF-755E-4ACE-AB2D-DC7965909D15}" type="presOf" srcId="{66EFC0B7-F218-4FD6-A384-DA2D1F09F820}" destId="{2B4E496A-C975-4B6E-BCFA-E78820C30BC2}" srcOrd="0" destOrd="0" presId="urn:microsoft.com/office/officeart/2009/3/layout/StepUpProcess"/>
    <dgm:cxn modelId="{188320DC-660D-429F-852F-D1BC0A48BE4D}" type="presParOf" srcId="{3F981533-9990-4693-A4AA-A54E3A4BCB77}" destId="{26ABBF46-2E26-4B76-B81B-403000A28E29}" srcOrd="0" destOrd="0" presId="urn:microsoft.com/office/officeart/2009/3/layout/StepUpProcess"/>
    <dgm:cxn modelId="{78424237-B842-46AB-B046-531DFDA4EFD8}" type="presParOf" srcId="{26ABBF46-2E26-4B76-B81B-403000A28E29}" destId="{04CE4B89-2CA7-4688-A69F-B3FD26597687}" srcOrd="0" destOrd="0" presId="urn:microsoft.com/office/officeart/2009/3/layout/StepUpProcess"/>
    <dgm:cxn modelId="{07FDE040-99BB-4059-93F8-D138342D44BC}" type="presParOf" srcId="{26ABBF46-2E26-4B76-B81B-403000A28E29}" destId="{99919C91-9F33-40E5-857E-47EDA943F57D}" srcOrd="1" destOrd="0" presId="urn:microsoft.com/office/officeart/2009/3/layout/StepUpProcess"/>
    <dgm:cxn modelId="{2FBD027B-79A2-4B56-9F82-65994CE69A29}" type="presParOf" srcId="{26ABBF46-2E26-4B76-B81B-403000A28E29}" destId="{FDDAEA58-33C3-4DA5-9E2D-485AE4705F71}" srcOrd="2" destOrd="0" presId="urn:microsoft.com/office/officeart/2009/3/layout/StepUpProcess"/>
    <dgm:cxn modelId="{47B362A3-1AC7-42FD-8108-EECFE0254402}" type="presParOf" srcId="{3F981533-9990-4693-A4AA-A54E3A4BCB77}" destId="{6128A1F7-6719-4E3F-B987-CF9DAA85AD18}" srcOrd="1" destOrd="0" presId="urn:microsoft.com/office/officeart/2009/3/layout/StepUpProcess"/>
    <dgm:cxn modelId="{2E3BB4E0-D185-488E-931D-798D5731FAE4}" type="presParOf" srcId="{6128A1F7-6719-4E3F-B987-CF9DAA85AD18}" destId="{C5E95920-889D-4AE3-8F3B-BFCCC6AFC774}" srcOrd="0" destOrd="0" presId="urn:microsoft.com/office/officeart/2009/3/layout/StepUpProcess"/>
    <dgm:cxn modelId="{255F39E3-5128-4CDC-B390-032D8D65D086}" type="presParOf" srcId="{3F981533-9990-4693-A4AA-A54E3A4BCB77}" destId="{34873B4F-934F-4422-8178-92DCE2CEABA1}" srcOrd="2" destOrd="0" presId="urn:microsoft.com/office/officeart/2009/3/layout/StepUpProcess"/>
    <dgm:cxn modelId="{D4CE9568-B7EB-4D85-90CD-329F890813E6}" type="presParOf" srcId="{34873B4F-934F-4422-8178-92DCE2CEABA1}" destId="{D0515F34-366B-41CF-AAAB-4E03030DC4A6}" srcOrd="0" destOrd="0" presId="urn:microsoft.com/office/officeart/2009/3/layout/StepUpProcess"/>
    <dgm:cxn modelId="{EDAB719E-9539-4EDB-974F-3DA26EEF8D3A}" type="presParOf" srcId="{34873B4F-934F-4422-8178-92DCE2CEABA1}" destId="{2B4E496A-C975-4B6E-BCFA-E78820C30BC2}" srcOrd="1" destOrd="0" presId="urn:microsoft.com/office/officeart/2009/3/layout/StepUpProcess"/>
    <dgm:cxn modelId="{693AE0DB-E0C4-402B-AB36-2F9637FBBA9D}" type="presParOf" srcId="{34873B4F-934F-4422-8178-92DCE2CEABA1}" destId="{DF82EBC6-06FA-4601-B98A-AC7D22635942}" srcOrd="2" destOrd="0" presId="urn:microsoft.com/office/officeart/2009/3/layout/StepUpProcess"/>
    <dgm:cxn modelId="{95EEB22F-D82F-4B54-9BE4-EC05A055F713}" type="presParOf" srcId="{3F981533-9990-4693-A4AA-A54E3A4BCB77}" destId="{FE74AC04-5AC6-4060-88E3-FE40800FFDC0}" srcOrd="3" destOrd="0" presId="urn:microsoft.com/office/officeart/2009/3/layout/StepUpProcess"/>
    <dgm:cxn modelId="{81A5AF8D-6424-4CBA-AE3C-32C1A40ED35E}" type="presParOf" srcId="{FE74AC04-5AC6-4060-88E3-FE40800FFDC0}" destId="{85E415B6-D97F-4495-A486-7D563F2AD54D}" srcOrd="0" destOrd="0" presId="urn:microsoft.com/office/officeart/2009/3/layout/StepUpProcess"/>
    <dgm:cxn modelId="{C7E7DFC0-6D50-40D3-B54F-05BA15072563}" type="presParOf" srcId="{3F981533-9990-4693-A4AA-A54E3A4BCB77}" destId="{4727D74B-7764-47E3-9901-B9BB220E3B27}" srcOrd="4" destOrd="0" presId="urn:microsoft.com/office/officeart/2009/3/layout/StepUpProcess"/>
    <dgm:cxn modelId="{307D2681-54A9-4DF4-8268-2B713B90CD02}" type="presParOf" srcId="{4727D74B-7764-47E3-9901-B9BB220E3B27}" destId="{2631C0D8-C530-4910-84F7-806659DA26D2}" srcOrd="0" destOrd="0" presId="urn:microsoft.com/office/officeart/2009/3/layout/StepUpProcess"/>
    <dgm:cxn modelId="{C46AB40A-C32C-45F3-9830-3B0B6DCA61C5}" type="presParOf" srcId="{4727D74B-7764-47E3-9901-B9BB220E3B27}" destId="{DA4E4483-0E9D-48AB-9C9D-1F550696B478}" srcOrd="1" destOrd="0" presId="urn:microsoft.com/office/officeart/2009/3/layout/StepUpProcess"/>
    <dgm:cxn modelId="{97B2B104-E22D-4625-9695-CAB5DC094857}" type="presParOf" srcId="{4727D74B-7764-47E3-9901-B9BB220E3B27}" destId="{38C31C65-F0F5-442B-948F-0919CEAB9619}" srcOrd="2" destOrd="0" presId="urn:microsoft.com/office/officeart/2009/3/layout/StepUpProcess"/>
    <dgm:cxn modelId="{C5E461FC-A2A0-4AB7-A6A7-F3E33BD87184}" type="presParOf" srcId="{3F981533-9990-4693-A4AA-A54E3A4BCB77}" destId="{E2B6308A-705D-49ED-8F65-4EB76EFA47B4}" srcOrd="5" destOrd="0" presId="urn:microsoft.com/office/officeart/2009/3/layout/StepUpProcess"/>
    <dgm:cxn modelId="{AD42C6A7-5D22-460B-A813-B31D46BC73B9}" type="presParOf" srcId="{E2B6308A-705D-49ED-8F65-4EB76EFA47B4}" destId="{354D9E5A-D56D-4103-9AA7-6F26467B8363}" srcOrd="0" destOrd="0" presId="urn:microsoft.com/office/officeart/2009/3/layout/StepUpProcess"/>
    <dgm:cxn modelId="{AC9D5090-6F9A-4202-B50F-9178CD1871A2}" type="presParOf" srcId="{3F981533-9990-4693-A4AA-A54E3A4BCB77}" destId="{251BC18E-7951-424C-B943-11CD39FBD323}" srcOrd="6" destOrd="0" presId="urn:microsoft.com/office/officeart/2009/3/layout/StepUpProcess"/>
    <dgm:cxn modelId="{3A08D3F3-6DD0-4C0C-822B-A52BE838EF6E}" type="presParOf" srcId="{251BC18E-7951-424C-B943-11CD39FBD323}" destId="{32D6158E-3446-4FE6-B5BD-84624561ABCF}" srcOrd="0" destOrd="0" presId="urn:microsoft.com/office/officeart/2009/3/layout/StepUpProcess"/>
    <dgm:cxn modelId="{3A5046AF-BEFA-4590-B67E-8352D4EDBE92}" type="presParOf" srcId="{251BC18E-7951-424C-B943-11CD39FBD323}" destId="{3D2A0138-6464-46D6-9850-AC1434B9F950}" srcOrd="1" destOrd="0" presId="urn:microsoft.com/office/officeart/2009/3/layout/StepUpProcess"/>
    <dgm:cxn modelId="{696458D5-CD06-4F37-B1F3-B750DE0037A2}" type="presParOf" srcId="{251BC18E-7951-424C-B943-11CD39FBD323}" destId="{20EC777F-6D21-43EA-9139-C3FA751A13D7}" srcOrd="2" destOrd="0" presId="urn:microsoft.com/office/officeart/2009/3/layout/StepUpProcess"/>
    <dgm:cxn modelId="{9A71D978-DDBE-46CE-8251-E7ABF24BF708}" type="presParOf" srcId="{3F981533-9990-4693-A4AA-A54E3A4BCB77}" destId="{8FE7F1C5-5C92-47F7-A8C2-C74E9E021C8A}" srcOrd="7" destOrd="0" presId="urn:microsoft.com/office/officeart/2009/3/layout/StepUpProcess"/>
    <dgm:cxn modelId="{F0B10560-6EB3-4035-92C5-B3AC35C8A517}" type="presParOf" srcId="{8FE7F1C5-5C92-47F7-A8C2-C74E9E021C8A}" destId="{BC6F9503-BA82-4336-84FA-897360C4C9D6}" srcOrd="0" destOrd="0" presId="urn:microsoft.com/office/officeart/2009/3/layout/StepUpProcess"/>
    <dgm:cxn modelId="{B39A5EB5-4EC9-48F5-A606-E283D74B1207}" type="presParOf" srcId="{3F981533-9990-4693-A4AA-A54E3A4BCB77}" destId="{26AAF3E9-D8AE-4E45-BF31-556A7CD40BCB}" srcOrd="8" destOrd="0" presId="urn:microsoft.com/office/officeart/2009/3/layout/StepUpProcess"/>
    <dgm:cxn modelId="{D821D127-F800-4AA0-9839-34F2DFBA1750}" type="presParOf" srcId="{26AAF3E9-D8AE-4E45-BF31-556A7CD40BCB}" destId="{8228574C-A28D-4B01-9062-D5F647907A25}" srcOrd="0" destOrd="0" presId="urn:microsoft.com/office/officeart/2009/3/layout/StepUpProcess"/>
    <dgm:cxn modelId="{17BF7C54-6249-44DE-9195-5649E6D8AD9F}" type="presParOf" srcId="{26AAF3E9-D8AE-4E45-BF31-556A7CD40BCB}" destId="{B5AB71B6-880F-4E52-B509-39B295A569E7}" srcOrd="1" destOrd="0" presId="urn:microsoft.com/office/officeart/2009/3/layout/StepUpProcess"/>
    <dgm:cxn modelId="{1A724E60-C0E3-4062-8731-C3A1A964E4AD}" type="presParOf" srcId="{26AAF3E9-D8AE-4E45-BF31-556A7CD40BCB}" destId="{050FCF0B-541F-41F4-9C15-B16FD438BA1D}" srcOrd="2" destOrd="0" presId="urn:microsoft.com/office/officeart/2009/3/layout/StepUpProcess"/>
    <dgm:cxn modelId="{403E1B43-BA02-4E16-90BD-EF588F761673}" type="presParOf" srcId="{3F981533-9990-4693-A4AA-A54E3A4BCB77}" destId="{09DEB019-19F6-4C18-B6C3-ECB865A8190D}" srcOrd="9" destOrd="0" presId="urn:microsoft.com/office/officeart/2009/3/layout/StepUpProcess"/>
    <dgm:cxn modelId="{D68ABDE1-FD21-4166-B392-F9824B1C729D}" type="presParOf" srcId="{09DEB019-19F6-4C18-B6C3-ECB865A8190D}" destId="{B340E20A-2F77-4DC0-B172-3AFFB897653D}" srcOrd="0" destOrd="0" presId="urn:microsoft.com/office/officeart/2009/3/layout/StepUpProcess"/>
    <dgm:cxn modelId="{306375BB-F324-4801-BB43-19BB7107132D}" type="presParOf" srcId="{3F981533-9990-4693-A4AA-A54E3A4BCB77}" destId="{52522949-DC50-4D86-B782-9D8F99354912}" srcOrd="10" destOrd="0" presId="urn:microsoft.com/office/officeart/2009/3/layout/StepUpProcess"/>
    <dgm:cxn modelId="{E53BD04E-99ED-471F-83F1-AC214D672744}" type="presParOf" srcId="{52522949-DC50-4D86-B782-9D8F99354912}" destId="{53A25675-A7AD-4751-A5AA-6661BF5E819D}" srcOrd="0" destOrd="0" presId="urn:microsoft.com/office/officeart/2009/3/layout/StepUpProcess"/>
    <dgm:cxn modelId="{7AD68E01-CDE8-4311-8FE2-DD7A1547D080}" type="presParOf" srcId="{52522949-DC50-4D86-B782-9D8F99354912}" destId="{BA5DB55C-7DDD-42C8-922C-8FF1AF56789C}" srcOrd="1" destOrd="0" presId="urn:microsoft.com/office/officeart/2009/3/layout/StepUpProcess"/>
    <dgm:cxn modelId="{F3619A74-F33D-4B84-9E10-F307C4C6957B}" type="presParOf" srcId="{52522949-DC50-4D86-B782-9D8F99354912}" destId="{B9B935C7-7941-46D5-95BB-1FE1E23734EA}" srcOrd="2" destOrd="0" presId="urn:microsoft.com/office/officeart/2009/3/layout/StepUpProcess"/>
    <dgm:cxn modelId="{2EB2097E-6E35-4575-ADA1-C2991E1B8B22}" type="presParOf" srcId="{3F981533-9990-4693-A4AA-A54E3A4BCB77}" destId="{021BA13E-8B2E-4A32-A281-BF56F16AADA3}" srcOrd="11" destOrd="0" presId="urn:microsoft.com/office/officeart/2009/3/layout/StepUpProcess"/>
    <dgm:cxn modelId="{24F07BBA-DE33-4D34-9C09-2EA73D3849AD}" type="presParOf" srcId="{021BA13E-8B2E-4A32-A281-BF56F16AADA3}" destId="{F90FB080-1658-4CA3-9F08-54F561AFE056}" srcOrd="0" destOrd="0" presId="urn:microsoft.com/office/officeart/2009/3/layout/StepUpProcess"/>
    <dgm:cxn modelId="{656B484F-00EC-409D-8695-7439189D8297}" type="presParOf" srcId="{3F981533-9990-4693-A4AA-A54E3A4BCB77}" destId="{C48DC493-D526-405F-8C65-A25F02E753A3}" srcOrd="12" destOrd="0" presId="urn:microsoft.com/office/officeart/2009/3/layout/StepUpProcess"/>
    <dgm:cxn modelId="{E4769688-2883-48EE-ACB6-AA6960CF37B5}" type="presParOf" srcId="{C48DC493-D526-405F-8C65-A25F02E753A3}" destId="{E40BAD7B-8257-46B8-8CE9-B89EF2F31BB1}" srcOrd="0" destOrd="0" presId="urn:microsoft.com/office/officeart/2009/3/layout/StepUpProcess"/>
    <dgm:cxn modelId="{3232D3AF-823C-49B6-A38F-EAC1565B6EA1}" type="presParOf" srcId="{C48DC493-D526-405F-8C65-A25F02E753A3}" destId="{1DB0FDB0-4A2A-457D-9F77-C7134879469F}"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C7BA0-6E82-4C1D-A692-72307867210E}" type="doc">
      <dgm:prSet loTypeId="urn:microsoft.com/office/officeart/2005/8/layout/radial1" loCatId="cycle" qsTypeId="urn:microsoft.com/office/officeart/2005/8/quickstyle/simple1" qsCatId="simple" csTypeId="urn:microsoft.com/office/officeart/2005/8/colors/accent6_1" csCatId="accent6" phldr="1"/>
      <dgm:spPr/>
      <dgm:t>
        <a:bodyPr/>
        <a:lstStyle/>
        <a:p>
          <a:endParaRPr lang="el-GR"/>
        </a:p>
      </dgm:t>
    </dgm:pt>
    <dgm:pt modelId="{5965B0F5-7AF8-4C29-8ACA-AE05C882BDFC}">
      <dgm:prSet phldrT="[Κείμενο]" custT="1"/>
      <dgm:spPr/>
      <dgm:t>
        <a:bodyPr/>
        <a:lstStyle/>
        <a:p>
          <a:pPr algn="ctr"/>
          <a:r>
            <a:rPr lang="el-GR" sz="1100" dirty="0"/>
            <a:t>Τι</a:t>
          </a:r>
          <a:r>
            <a:rPr lang="el-GR" sz="1100" baseline="0" dirty="0"/>
            <a:t> είδους άνθρωπος είστε όταν λαμβάνετε αποφάσεις;</a:t>
          </a:r>
          <a:endParaRPr lang="el-GR" sz="1100" dirty="0">
            <a:latin typeface="Century Gothic" panose="020B0502020202020204" pitchFamily="34" charset="0"/>
          </a:endParaRPr>
        </a:p>
      </dgm:t>
    </dgm:pt>
    <dgm:pt modelId="{E5741EBB-DF7A-47C6-A78D-96DF29820DC0}" type="parTrans" cxnId="{192586F2-3EF2-487E-8F2C-F651C5BBFB07}">
      <dgm:prSet/>
      <dgm:spPr/>
      <dgm:t>
        <a:bodyPr/>
        <a:lstStyle/>
        <a:p>
          <a:pPr algn="ctr"/>
          <a:endParaRPr lang="el-GR" sz="1100">
            <a:latin typeface="Century Gothic" panose="020B0502020202020204" pitchFamily="34" charset="0"/>
          </a:endParaRPr>
        </a:p>
      </dgm:t>
    </dgm:pt>
    <dgm:pt modelId="{2D9F52DD-C8A5-4180-A808-10CA063EC5B4}" type="sibTrans" cxnId="{192586F2-3EF2-487E-8F2C-F651C5BBFB07}">
      <dgm:prSet/>
      <dgm:spPr/>
      <dgm:t>
        <a:bodyPr/>
        <a:lstStyle/>
        <a:p>
          <a:pPr algn="ctr"/>
          <a:endParaRPr lang="el-GR" sz="1100">
            <a:latin typeface="Century Gothic" panose="020B0502020202020204" pitchFamily="34" charset="0"/>
          </a:endParaRPr>
        </a:p>
      </dgm:t>
    </dgm:pt>
    <dgm:pt modelId="{9598DAB5-2770-442B-9BC9-0244D652CDAD}">
      <dgm:prSet phldrT="[Κείμενο]" custT="1"/>
      <dgm:spPr/>
      <dgm:t>
        <a:bodyPr/>
        <a:lstStyle/>
        <a:p>
          <a:pPr algn="ctr"/>
          <a:r>
            <a:rPr lang="el-GR" sz="1100" dirty="0" err="1">
              <a:latin typeface="Century Gothic" panose="020B0502020202020204" pitchFamily="34" charset="0"/>
            </a:rPr>
            <a:t>Γρήγο-ρος</a:t>
          </a:r>
          <a:endParaRPr lang="el-GR" sz="1100" dirty="0">
            <a:latin typeface="Century Gothic" panose="020B0502020202020204" pitchFamily="34" charset="0"/>
          </a:endParaRPr>
        </a:p>
      </dgm:t>
    </dgm:pt>
    <dgm:pt modelId="{3EEA1B8A-0AA5-49D0-9B5C-F9AE307402CF}" type="parTrans" cxnId="{4107D86A-42B3-400E-99C6-D5195706E81B}">
      <dgm:prSet custT="1"/>
      <dgm:spPr/>
      <dgm:t>
        <a:bodyPr/>
        <a:lstStyle/>
        <a:p>
          <a:pPr algn="ctr"/>
          <a:endParaRPr lang="el-GR" sz="1100">
            <a:latin typeface="Century Gothic" panose="020B0502020202020204" pitchFamily="34" charset="0"/>
          </a:endParaRPr>
        </a:p>
      </dgm:t>
    </dgm:pt>
    <dgm:pt modelId="{D2A49EA1-5D1D-4283-B4AA-31F86C2CAE0A}" type="sibTrans" cxnId="{4107D86A-42B3-400E-99C6-D5195706E81B}">
      <dgm:prSet/>
      <dgm:spPr/>
      <dgm:t>
        <a:bodyPr/>
        <a:lstStyle/>
        <a:p>
          <a:pPr algn="ctr"/>
          <a:endParaRPr lang="el-GR" sz="1100">
            <a:latin typeface="Century Gothic" panose="020B0502020202020204" pitchFamily="34" charset="0"/>
          </a:endParaRPr>
        </a:p>
      </dgm:t>
    </dgm:pt>
    <dgm:pt modelId="{1A097739-6D09-418C-B682-BC155F8090B6}">
      <dgm:prSet phldrT="[Κείμενο]" custT="1"/>
      <dgm:spPr/>
      <dgm:t>
        <a:bodyPr/>
        <a:lstStyle/>
        <a:p>
          <a:pPr algn="ctr"/>
          <a:r>
            <a:rPr lang="el-GR" sz="1100" dirty="0" err="1">
              <a:latin typeface="Century Gothic" panose="020B0502020202020204" pitchFamily="34" charset="0"/>
            </a:rPr>
            <a:t>Αναβλη-τικός</a:t>
          </a:r>
          <a:endParaRPr lang="el-GR" sz="1100" dirty="0">
            <a:latin typeface="Century Gothic" panose="020B0502020202020204" pitchFamily="34" charset="0"/>
          </a:endParaRPr>
        </a:p>
      </dgm:t>
    </dgm:pt>
    <dgm:pt modelId="{BADAFA25-B47B-4B19-90B9-0DF60CD289D7}" type="parTrans" cxnId="{2EDAC3A7-8853-4C39-A4A4-8D73D3C54A95}">
      <dgm:prSet custT="1"/>
      <dgm:spPr/>
      <dgm:t>
        <a:bodyPr/>
        <a:lstStyle/>
        <a:p>
          <a:pPr algn="ctr"/>
          <a:endParaRPr lang="el-GR" sz="1100">
            <a:latin typeface="Century Gothic" panose="020B0502020202020204" pitchFamily="34" charset="0"/>
          </a:endParaRPr>
        </a:p>
      </dgm:t>
    </dgm:pt>
    <dgm:pt modelId="{C222680E-DA0C-400F-9325-25752CD534F0}" type="sibTrans" cxnId="{2EDAC3A7-8853-4C39-A4A4-8D73D3C54A95}">
      <dgm:prSet/>
      <dgm:spPr/>
      <dgm:t>
        <a:bodyPr/>
        <a:lstStyle/>
        <a:p>
          <a:pPr algn="ctr"/>
          <a:endParaRPr lang="el-GR" sz="1100">
            <a:latin typeface="Century Gothic" panose="020B0502020202020204" pitchFamily="34" charset="0"/>
          </a:endParaRPr>
        </a:p>
      </dgm:t>
    </dgm:pt>
    <dgm:pt modelId="{51D302BC-2F28-4FCA-A2C9-374BD8239677}">
      <dgm:prSet phldrT="[Κείμενο]" custT="1"/>
      <dgm:spPr/>
      <dgm:t>
        <a:bodyPr/>
        <a:lstStyle/>
        <a:p>
          <a:pPr algn="ctr"/>
          <a:r>
            <a:rPr lang="el-GR" sz="1100" dirty="0" err="1">
              <a:latin typeface="Century Gothic" panose="020B0502020202020204" pitchFamily="34" charset="0"/>
            </a:rPr>
            <a:t>Πρωτό-τυπος</a:t>
          </a:r>
          <a:endParaRPr lang="el-GR" sz="1100" dirty="0">
            <a:latin typeface="Century Gothic" panose="020B0502020202020204" pitchFamily="34" charset="0"/>
          </a:endParaRPr>
        </a:p>
      </dgm:t>
    </dgm:pt>
    <dgm:pt modelId="{10BFA928-FD02-4A6C-B7E2-B12825F73DFA}" type="parTrans" cxnId="{741B385E-FAE6-4BFB-96FB-FCEB36442827}">
      <dgm:prSet custT="1"/>
      <dgm:spPr/>
      <dgm:t>
        <a:bodyPr/>
        <a:lstStyle/>
        <a:p>
          <a:pPr algn="ctr"/>
          <a:endParaRPr lang="el-GR" sz="1100">
            <a:latin typeface="Century Gothic" panose="020B0502020202020204" pitchFamily="34" charset="0"/>
          </a:endParaRPr>
        </a:p>
      </dgm:t>
    </dgm:pt>
    <dgm:pt modelId="{6977011B-D1A8-4923-B67D-33C2ECBED3F5}" type="sibTrans" cxnId="{741B385E-FAE6-4BFB-96FB-FCEB36442827}">
      <dgm:prSet/>
      <dgm:spPr/>
      <dgm:t>
        <a:bodyPr/>
        <a:lstStyle/>
        <a:p>
          <a:pPr algn="ctr"/>
          <a:endParaRPr lang="el-GR" sz="1100">
            <a:latin typeface="Century Gothic" panose="020B0502020202020204" pitchFamily="34" charset="0"/>
          </a:endParaRPr>
        </a:p>
      </dgm:t>
    </dgm:pt>
    <dgm:pt modelId="{17EC3724-E0E8-4430-A1A6-1B21FEC1ADC7}">
      <dgm:prSet phldrT="[Κείμενο]" custT="1"/>
      <dgm:spPr/>
      <dgm:t>
        <a:bodyPr/>
        <a:lstStyle/>
        <a:p>
          <a:pPr algn="ctr"/>
          <a:r>
            <a:rPr lang="el-GR" sz="1100" dirty="0" err="1">
              <a:latin typeface="Century Gothic" panose="020B0502020202020204" pitchFamily="34" charset="0"/>
            </a:rPr>
            <a:t>Ευχαρι-στεί</a:t>
          </a:r>
          <a:r>
            <a:rPr lang="el-GR" sz="1100" dirty="0">
              <a:latin typeface="Century Gothic" panose="020B0502020202020204" pitchFamily="34" charset="0"/>
            </a:rPr>
            <a:t> τους άλλους</a:t>
          </a:r>
        </a:p>
      </dgm:t>
    </dgm:pt>
    <dgm:pt modelId="{288225CC-E263-4734-B8CE-E9FB6BB16A88}" type="parTrans" cxnId="{80AB23AA-84D7-41E8-BA41-59E6197CF80E}">
      <dgm:prSet custT="1"/>
      <dgm:spPr/>
      <dgm:t>
        <a:bodyPr/>
        <a:lstStyle/>
        <a:p>
          <a:pPr algn="ctr"/>
          <a:endParaRPr lang="el-GR" sz="1100">
            <a:latin typeface="Century Gothic" panose="020B0502020202020204" pitchFamily="34" charset="0"/>
          </a:endParaRPr>
        </a:p>
      </dgm:t>
    </dgm:pt>
    <dgm:pt modelId="{515CB6D2-0085-4CB8-8163-B0C56D912A5E}" type="sibTrans" cxnId="{80AB23AA-84D7-41E8-BA41-59E6197CF80E}">
      <dgm:prSet/>
      <dgm:spPr/>
      <dgm:t>
        <a:bodyPr/>
        <a:lstStyle/>
        <a:p>
          <a:pPr algn="ctr"/>
          <a:endParaRPr lang="el-GR" sz="1100">
            <a:latin typeface="Century Gothic" panose="020B0502020202020204" pitchFamily="34" charset="0"/>
          </a:endParaRPr>
        </a:p>
      </dgm:t>
    </dgm:pt>
    <dgm:pt modelId="{CF15DE1C-074D-41B7-AD87-EE79BB49E9E1}">
      <dgm:prSet custT="1"/>
      <dgm:spPr/>
      <dgm:t>
        <a:bodyPr/>
        <a:lstStyle/>
        <a:p>
          <a:pPr algn="ctr"/>
          <a:r>
            <a:rPr lang="el-GR" sz="1100" dirty="0">
              <a:latin typeface="Century Gothic" panose="020B0502020202020204" pitchFamily="34" charset="0"/>
            </a:rPr>
            <a:t>Μισεί τα ρίσκα</a:t>
          </a:r>
        </a:p>
      </dgm:t>
    </dgm:pt>
    <dgm:pt modelId="{C49DF382-1284-4C17-88D1-D8582DB69E0B}" type="parTrans" cxnId="{72EAFA52-45C0-4D8F-991B-9280A0B7F19C}">
      <dgm:prSet custT="1"/>
      <dgm:spPr/>
      <dgm:t>
        <a:bodyPr/>
        <a:lstStyle/>
        <a:p>
          <a:pPr algn="ctr"/>
          <a:endParaRPr lang="el-GR" sz="1100">
            <a:latin typeface="Century Gothic" panose="020B0502020202020204" pitchFamily="34" charset="0"/>
          </a:endParaRPr>
        </a:p>
      </dgm:t>
    </dgm:pt>
    <dgm:pt modelId="{33B07CC5-3585-4A4B-931A-0134569874B2}" type="sibTrans" cxnId="{72EAFA52-45C0-4D8F-991B-9280A0B7F19C}">
      <dgm:prSet/>
      <dgm:spPr/>
      <dgm:t>
        <a:bodyPr/>
        <a:lstStyle/>
        <a:p>
          <a:pPr algn="ctr"/>
          <a:endParaRPr lang="el-GR" sz="1100">
            <a:latin typeface="Century Gothic" panose="020B0502020202020204" pitchFamily="34" charset="0"/>
          </a:endParaRPr>
        </a:p>
      </dgm:t>
    </dgm:pt>
    <dgm:pt modelId="{E9FE8C8F-CE14-44BC-BC26-1989AE8C7C25}">
      <dgm:prSet custT="1"/>
      <dgm:spPr/>
      <dgm:t>
        <a:bodyPr/>
        <a:lstStyle/>
        <a:p>
          <a:pPr algn="ctr"/>
          <a:r>
            <a:rPr lang="el-GR" sz="1100" dirty="0" err="1">
              <a:latin typeface="Century Gothic" panose="020B0502020202020204" pitchFamily="34" charset="0"/>
            </a:rPr>
            <a:t>Προσε-κτικός</a:t>
          </a:r>
          <a:endParaRPr lang="el-GR" sz="1100" dirty="0">
            <a:latin typeface="Century Gothic" panose="020B0502020202020204" pitchFamily="34" charset="0"/>
          </a:endParaRPr>
        </a:p>
      </dgm:t>
    </dgm:pt>
    <dgm:pt modelId="{F3059148-93AD-4D8B-A171-D705268BB158}" type="parTrans" cxnId="{1A101716-C327-482E-948D-D0AD207B5FDA}">
      <dgm:prSet custT="1"/>
      <dgm:spPr/>
      <dgm:t>
        <a:bodyPr/>
        <a:lstStyle/>
        <a:p>
          <a:pPr algn="ctr"/>
          <a:endParaRPr lang="el-GR" sz="1100">
            <a:latin typeface="Century Gothic" panose="020B0502020202020204" pitchFamily="34" charset="0"/>
          </a:endParaRPr>
        </a:p>
      </dgm:t>
    </dgm:pt>
    <dgm:pt modelId="{4FC5D1C4-C5FA-4DC3-801B-FE66862EA935}" type="sibTrans" cxnId="{1A101716-C327-482E-948D-D0AD207B5FDA}">
      <dgm:prSet/>
      <dgm:spPr/>
      <dgm:t>
        <a:bodyPr/>
        <a:lstStyle/>
        <a:p>
          <a:pPr algn="ctr"/>
          <a:endParaRPr lang="el-GR" sz="1100">
            <a:latin typeface="Century Gothic" panose="020B0502020202020204" pitchFamily="34" charset="0"/>
          </a:endParaRPr>
        </a:p>
      </dgm:t>
    </dgm:pt>
    <dgm:pt modelId="{D4BA776C-7C81-4A9E-825D-DDD855944AC2}">
      <dgm:prSet custT="1"/>
      <dgm:spPr/>
      <dgm:t>
        <a:bodyPr/>
        <a:lstStyle/>
        <a:p>
          <a:r>
            <a:rPr lang="el-GR" sz="1100" dirty="0" err="1">
              <a:latin typeface="Century Gothic" panose="020B0502020202020204" pitchFamily="34" charset="0"/>
            </a:rPr>
            <a:t>Μετανιω</a:t>
          </a:r>
          <a:r>
            <a:rPr lang="el-GR" sz="1100" dirty="0">
              <a:latin typeface="Century Gothic" panose="020B0502020202020204" pitchFamily="34" charset="0"/>
            </a:rPr>
            <a:t>-μένος</a:t>
          </a:r>
        </a:p>
      </dgm:t>
    </dgm:pt>
    <dgm:pt modelId="{43BB35BE-0AD1-4047-B0F3-E285F4ADA25E}" type="sibTrans" cxnId="{9D31B3D2-22FB-4F56-A521-F2934E8D76AF}">
      <dgm:prSet/>
      <dgm:spPr/>
      <dgm:t>
        <a:bodyPr/>
        <a:lstStyle/>
        <a:p>
          <a:endParaRPr lang="el-GR" sz="1100">
            <a:latin typeface="Century Gothic" panose="020B0502020202020204" pitchFamily="34" charset="0"/>
          </a:endParaRPr>
        </a:p>
      </dgm:t>
    </dgm:pt>
    <dgm:pt modelId="{62C142BB-5DF8-4E2B-884C-CF7D4B9B32F4}" type="parTrans" cxnId="{9D31B3D2-22FB-4F56-A521-F2934E8D76AF}">
      <dgm:prSet custT="1"/>
      <dgm:spPr/>
      <dgm:t>
        <a:bodyPr/>
        <a:lstStyle/>
        <a:p>
          <a:endParaRPr lang="el-GR" sz="1100">
            <a:latin typeface="Century Gothic" panose="020B0502020202020204" pitchFamily="34" charset="0"/>
          </a:endParaRPr>
        </a:p>
      </dgm:t>
    </dgm:pt>
    <dgm:pt modelId="{E8DBCF13-6B8A-4827-90B4-8AFE4C0D5887}">
      <dgm:prSet custT="1"/>
      <dgm:spPr/>
      <dgm:t>
        <a:bodyPr/>
        <a:lstStyle/>
        <a:p>
          <a:r>
            <a:rPr lang="el-GR" sz="1100" dirty="0" err="1">
              <a:latin typeface="Century Gothic" panose="020B0502020202020204" pitchFamily="34" charset="0"/>
            </a:rPr>
            <a:t>Ενστικτώ-δης</a:t>
          </a:r>
          <a:endParaRPr lang="el-GR" sz="1100" dirty="0">
            <a:latin typeface="Century Gothic" panose="020B0502020202020204" pitchFamily="34" charset="0"/>
          </a:endParaRPr>
        </a:p>
      </dgm:t>
    </dgm:pt>
    <dgm:pt modelId="{BA060457-9D3D-4F55-BA88-0F49B6B6F1C7}" type="parTrans" cxnId="{A8B321B8-D316-4DE3-B999-4659F6112A4D}">
      <dgm:prSet custT="1"/>
      <dgm:spPr/>
      <dgm:t>
        <a:bodyPr/>
        <a:lstStyle/>
        <a:p>
          <a:endParaRPr lang="el-GR" sz="1100">
            <a:latin typeface="Century Gothic" panose="020B0502020202020204" pitchFamily="34" charset="0"/>
          </a:endParaRPr>
        </a:p>
      </dgm:t>
    </dgm:pt>
    <dgm:pt modelId="{E56E8FEF-0FA1-4454-B73D-258EB0CC1B3E}" type="sibTrans" cxnId="{A8B321B8-D316-4DE3-B999-4659F6112A4D}">
      <dgm:prSet/>
      <dgm:spPr/>
      <dgm:t>
        <a:bodyPr/>
        <a:lstStyle/>
        <a:p>
          <a:endParaRPr lang="el-GR" sz="1100">
            <a:latin typeface="Century Gothic" panose="020B0502020202020204" pitchFamily="34" charset="0"/>
          </a:endParaRPr>
        </a:p>
      </dgm:t>
    </dgm:pt>
    <dgm:pt modelId="{D2955037-0C27-4717-A8F7-4CD60A1DE4AE}">
      <dgm:prSet custT="1"/>
      <dgm:spPr/>
      <dgm:t>
        <a:bodyPr/>
        <a:lstStyle/>
        <a:p>
          <a:r>
            <a:rPr lang="en-US" sz="1100" dirty="0">
              <a:latin typeface="Century Gothic" panose="020B0502020202020204" pitchFamily="34" charset="0"/>
            </a:rPr>
            <a:t>«</a:t>
          </a:r>
          <a:r>
            <a:rPr lang="el-GR" sz="1100" dirty="0">
              <a:latin typeface="Century Gothic" panose="020B0502020202020204" pitchFamily="34" charset="0"/>
            </a:rPr>
            <a:t>Δίνει πάσα» στους άλλους</a:t>
          </a:r>
        </a:p>
      </dgm:t>
    </dgm:pt>
    <dgm:pt modelId="{DB4C32A7-0E71-440E-834C-6E0910E546F1}" type="parTrans" cxnId="{B93C4490-0C3B-4CBE-AC93-735CE39ED606}">
      <dgm:prSet custT="1"/>
      <dgm:spPr/>
      <dgm:t>
        <a:bodyPr/>
        <a:lstStyle/>
        <a:p>
          <a:endParaRPr lang="el-GR" sz="1100">
            <a:latin typeface="Century Gothic" panose="020B0502020202020204" pitchFamily="34" charset="0"/>
          </a:endParaRPr>
        </a:p>
      </dgm:t>
    </dgm:pt>
    <dgm:pt modelId="{06576A3D-3FC5-4E9A-B2C0-FB00652A327A}" type="sibTrans" cxnId="{B93C4490-0C3B-4CBE-AC93-735CE39ED606}">
      <dgm:prSet/>
      <dgm:spPr/>
      <dgm:t>
        <a:bodyPr/>
        <a:lstStyle/>
        <a:p>
          <a:endParaRPr lang="el-GR" sz="1100">
            <a:latin typeface="Century Gothic" panose="020B0502020202020204" pitchFamily="34" charset="0"/>
          </a:endParaRPr>
        </a:p>
      </dgm:t>
    </dgm:pt>
    <dgm:pt modelId="{49FAE720-07D6-48A7-8389-D0104DA22631}" type="pres">
      <dgm:prSet presAssocID="{3B1C7BA0-6E82-4C1D-A692-72307867210E}" presName="cycle" presStyleCnt="0">
        <dgm:presLayoutVars>
          <dgm:chMax val="1"/>
          <dgm:dir/>
          <dgm:animLvl val="ctr"/>
          <dgm:resizeHandles val="exact"/>
        </dgm:presLayoutVars>
      </dgm:prSet>
      <dgm:spPr/>
    </dgm:pt>
    <dgm:pt modelId="{A43BFCE6-3C29-46D4-999A-7C4F3F1F3467}" type="pres">
      <dgm:prSet presAssocID="{5965B0F5-7AF8-4C29-8ACA-AE05C882BDFC}" presName="centerShape" presStyleLbl="node0" presStyleIdx="0" presStyleCnt="1"/>
      <dgm:spPr/>
    </dgm:pt>
    <dgm:pt modelId="{FF5D1241-FD58-472C-82E3-F199D86C96AE}" type="pres">
      <dgm:prSet presAssocID="{3EEA1B8A-0AA5-49D0-9B5C-F9AE307402CF}" presName="Name9" presStyleLbl="parChTrans1D2" presStyleIdx="0" presStyleCnt="9"/>
      <dgm:spPr/>
    </dgm:pt>
    <dgm:pt modelId="{BAFE4292-4963-4ADF-89D6-400DE5E9DDC0}" type="pres">
      <dgm:prSet presAssocID="{3EEA1B8A-0AA5-49D0-9B5C-F9AE307402CF}" presName="connTx" presStyleLbl="parChTrans1D2" presStyleIdx="0" presStyleCnt="9"/>
      <dgm:spPr/>
    </dgm:pt>
    <dgm:pt modelId="{F03F7F6D-8E6E-436F-A705-592CE5CD5219}" type="pres">
      <dgm:prSet presAssocID="{9598DAB5-2770-442B-9BC9-0244D652CDAD}" presName="node" presStyleLbl="node1" presStyleIdx="0" presStyleCnt="9">
        <dgm:presLayoutVars>
          <dgm:bulletEnabled val="1"/>
        </dgm:presLayoutVars>
      </dgm:prSet>
      <dgm:spPr/>
    </dgm:pt>
    <dgm:pt modelId="{D8BE534F-9180-4830-A353-E97DADEB15CB}" type="pres">
      <dgm:prSet presAssocID="{BADAFA25-B47B-4B19-90B9-0DF60CD289D7}" presName="Name9" presStyleLbl="parChTrans1D2" presStyleIdx="1" presStyleCnt="9"/>
      <dgm:spPr/>
    </dgm:pt>
    <dgm:pt modelId="{4633A491-0AD3-4901-A90C-BFCF10576396}" type="pres">
      <dgm:prSet presAssocID="{BADAFA25-B47B-4B19-90B9-0DF60CD289D7}" presName="connTx" presStyleLbl="parChTrans1D2" presStyleIdx="1" presStyleCnt="9"/>
      <dgm:spPr/>
    </dgm:pt>
    <dgm:pt modelId="{54E16BC8-662A-4A0C-B299-6E8B2BD240D9}" type="pres">
      <dgm:prSet presAssocID="{1A097739-6D09-418C-B682-BC155F8090B6}" presName="node" presStyleLbl="node1" presStyleIdx="1" presStyleCnt="9">
        <dgm:presLayoutVars>
          <dgm:bulletEnabled val="1"/>
        </dgm:presLayoutVars>
      </dgm:prSet>
      <dgm:spPr/>
    </dgm:pt>
    <dgm:pt modelId="{2DD9D00D-43C1-4A04-A5EA-AB145215C90D}" type="pres">
      <dgm:prSet presAssocID="{F3059148-93AD-4D8B-A171-D705268BB158}" presName="Name9" presStyleLbl="parChTrans1D2" presStyleIdx="2" presStyleCnt="9"/>
      <dgm:spPr/>
    </dgm:pt>
    <dgm:pt modelId="{7D4E1BB8-4ED2-4E9B-9ED3-7A59BD0C9DC3}" type="pres">
      <dgm:prSet presAssocID="{F3059148-93AD-4D8B-A171-D705268BB158}" presName="connTx" presStyleLbl="parChTrans1D2" presStyleIdx="2" presStyleCnt="9"/>
      <dgm:spPr/>
    </dgm:pt>
    <dgm:pt modelId="{2A66DC44-1FA2-4979-BDE0-58164FC38E38}" type="pres">
      <dgm:prSet presAssocID="{E9FE8C8F-CE14-44BC-BC26-1989AE8C7C25}" presName="node" presStyleLbl="node1" presStyleIdx="2" presStyleCnt="9">
        <dgm:presLayoutVars>
          <dgm:bulletEnabled val="1"/>
        </dgm:presLayoutVars>
      </dgm:prSet>
      <dgm:spPr/>
    </dgm:pt>
    <dgm:pt modelId="{C1ECAF0C-0EC7-4080-9E00-841AD485284B}" type="pres">
      <dgm:prSet presAssocID="{BA060457-9D3D-4F55-BA88-0F49B6B6F1C7}" presName="Name9" presStyleLbl="parChTrans1D2" presStyleIdx="3" presStyleCnt="9"/>
      <dgm:spPr/>
    </dgm:pt>
    <dgm:pt modelId="{D52AFDFA-15FD-4D09-8CAF-B275F39035B2}" type="pres">
      <dgm:prSet presAssocID="{BA060457-9D3D-4F55-BA88-0F49B6B6F1C7}" presName="connTx" presStyleLbl="parChTrans1D2" presStyleIdx="3" presStyleCnt="9"/>
      <dgm:spPr/>
    </dgm:pt>
    <dgm:pt modelId="{C6ACBF0C-B426-4D6D-B13D-B0FD57AC7FF7}" type="pres">
      <dgm:prSet presAssocID="{E8DBCF13-6B8A-4827-90B4-8AFE4C0D5887}" presName="node" presStyleLbl="node1" presStyleIdx="3" presStyleCnt="9">
        <dgm:presLayoutVars>
          <dgm:bulletEnabled val="1"/>
        </dgm:presLayoutVars>
      </dgm:prSet>
      <dgm:spPr/>
    </dgm:pt>
    <dgm:pt modelId="{86A18D33-5505-40BB-8FC5-7443B74016B9}" type="pres">
      <dgm:prSet presAssocID="{C49DF382-1284-4C17-88D1-D8582DB69E0B}" presName="Name9" presStyleLbl="parChTrans1D2" presStyleIdx="4" presStyleCnt="9"/>
      <dgm:spPr/>
    </dgm:pt>
    <dgm:pt modelId="{AB6F7582-06BA-496F-9CBC-09E65766AC71}" type="pres">
      <dgm:prSet presAssocID="{C49DF382-1284-4C17-88D1-D8582DB69E0B}" presName="connTx" presStyleLbl="parChTrans1D2" presStyleIdx="4" presStyleCnt="9"/>
      <dgm:spPr/>
    </dgm:pt>
    <dgm:pt modelId="{139EE503-5BB5-4062-A9B1-A6732789EBD8}" type="pres">
      <dgm:prSet presAssocID="{CF15DE1C-074D-41B7-AD87-EE79BB49E9E1}" presName="node" presStyleLbl="node1" presStyleIdx="4" presStyleCnt="9">
        <dgm:presLayoutVars>
          <dgm:bulletEnabled val="1"/>
        </dgm:presLayoutVars>
      </dgm:prSet>
      <dgm:spPr/>
    </dgm:pt>
    <dgm:pt modelId="{B32C72F7-1C3E-46D8-A76E-C7A724D643DE}" type="pres">
      <dgm:prSet presAssocID="{10BFA928-FD02-4A6C-B7E2-B12825F73DFA}" presName="Name9" presStyleLbl="parChTrans1D2" presStyleIdx="5" presStyleCnt="9"/>
      <dgm:spPr/>
    </dgm:pt>
    <dgm:pt modelId="{16A2C2F2-7D5A-4FAD-A99D-8915AF1C4765}" type="pres">
      <dgm:prSet presAssocID="{10BFA928-FD02-4A6C-B7E2-B12825F73DFA}" presName="connTx" presStyleLbl="parChTrans1D2" presStyleIdx="5" presStyleCnt="9"/>
      <dgm:spPr/>
    </dgm:pt>
    <dgm:pt modelId="{9D0C93EB-F5BC-4A15-87A7-2B49B19CA088}" type="pres">
      <dgm:prSet presAssocID="{51D302BC-2F28-4FCA-A2C9-374BD8239677}" presName="node" presStyleLbl="node1" presStyleIdx="5" presStyleCnt="9">
        <dgm:presLayoutVars>
          <dgm:bulletEnabled val="1"/>
        </dgm:presLayoutVars>
      </dgm:prSet>
      <dgm:spPr/>
    </dgm:pt>
    <dgm:pt modelId="{CF50FD65-21A0-485C-B2C4-75E252168285}" type="pres">
      <dgm:prSet presAssocID="{62C142BB-5DF8-4E2B-884C-CF7D4B9B32F4}" presName="Name9" presStyleLbl="parChTrans1D2" presStyleIdx="6" presStyleCnt="9"/>
      <dgm:spPr/>
    </dgm:pt>
    <dgm:pt modelId="{340DE905-02C3-4CF4-B6AC-CD81A09B2D4F}" type="pres">
      <dgm:prSet presAssocID="{62C142BB-5DF8-4E2B-884C-CF7D4B9B32F4}" presName="connTx" presStyleLbl="parChTrans1D2" presStyleIdx="6" presStyleCnt="9"/>
      <dgm:spPr/>
    </dgm:pt>
    <dgm:pt modelId="{A53A351E-5DEE-4524-8B78-E21495C61E05}" type="pres">
      <dgm:prSet presAssocID="{D4BA776C-7C81-4A9E-825D-DDD855944AC2}" presName="node" presStyleLbl="node1" presStyleIdx="6" presStyleCnt="9">
        <dgm:presLayoutVars>
          <dgm:bulletEnabled val="1"/>
        </dgm:presLayoutVars>
      </dgm:prSet>
      <dgm:spPr/>
    </dgm:pt>
    <dgm:pt modelId="{8B0224D1-68B6-4857-8051-2D4685485338}" type="pres">
      <dgm:prSet presAssocID="{288225CC-E263-4734-B8CE-E9FB6BB16A88}" presName="Name9" presStyleLbl="parChTrans1D2" presStyleIdx="7" presStyleCnt="9"/>
      <dgm:spPr/>
    </dgm:pt>
    <dgm:pt modelId="{7D5B02E5-7106-4E08-A468-BE6EDED974A9}" type="pres">
      <dgm:prSet presAssocID="{288225CC-E263-4734-B8CE-E9FB6BB16A88}" presName="connTx" presStyleLbl="parChTrans1D2" presStyleIdx="7" presStyleCnt="9"/>
      <dgm:spPr/>
    </dgm:pt>
    <dgm:pt modelId="{7918D210-A82D-418C-A8D8-877179003B15}" type="pres">
      <dgm:prSet presAssocID="{17EC3724-E0E8-4430-A1A6-1B21FEC1ADC7}" presName="node" presStyleLbl="node1" presStyleIdx="7" presStyleCnt="9">
        <dgm:presLayoutVars>
          <dgm:bulletEnabled val="1"/>
        </dgm:presLayoutVars>
      </dgm:prSet>
      <dgm:spPr/>
    </dgm:pt>
    <dgm:pt modelId="{105BED07-CE11-4EB9-B7FF-979120F04D3E}" type="pres">
      <dgm:prSet presAssocID="{DB4C32A7-0E71-440E-834C-6E0910E546F1}" presName="Name9" presStyleLbl="parChTrans1D2" presStyleIdx="8" presStyleCnt="9"/>
      <dgm:spPr/>
    </dgm:pt>
    <dgm:pt modelId="{D1973772-4BDD-4188-8D30-67E85111FB5A}" type="pres">
      <dgm:prSet presAssocID="{DB4C32A7-0E71-440E-834C-6E0910E546F1}" presName="connTx" presStyleLbl="parChTrans1D2" presStyleIdx="8" presStyleCnt="9"/>
      <dgm:spPr/>
    </dgm:pt>
    <dgm:pt modelId="{632CC012-956F-4698-96D6-799E7943564C}" type="pres">
      <dgm:prSet presAssocID="{D2955037-0C27-4717-A8F7-4CD60A1DE4AE}" presName="node" presStyleLbl="node1" presStyleIdx="8" presStyleCnt="9">
        <dgm:presLayoutVars>
          <dgm:bulletEnabled val="1"/>
        </dgm:presLayoutVars>
      </dgm:prSet>
      <dgm:spPr/>
    </dgm:pt>
  </dgm:ptLst>
  <dgm:cxnLst>
    <dgm:cxn modelId="{9FC84D03-C24B-473F-9CC2-6329D28B0DEC}" type="presOf" srcId="{BA060457-9D3D-4F55-BA88-0F49B6B6F1C7}" destId="{C1ECAF0C-0EC7-4080-9E00-841AD485284B}" srcOrd="0" destOrd="0" presId="urn:microsoft.com/office/officeart/2005/8/layout/radial1"/>
    <dgm:cxn modelId="{593F3306-BEF1-4BA2-96F1-EB1E7D1286BF}" type="presOf" srcId="{17EC3724-E0E8-4430-A1A6-1B21FEC1ADC7}" destId="{7918D210-A82D-418C-A8D8-877179003B15}" srcOrd="0" destOrd="0" presId="urn:microsoft.com/office/officeart/2005/8/layout/radial1"/>
    <dgm:cxn modelId="{6AD0890F-8D53-4ECB-9DB8-006F0D2146B2}" type="presOf" srcId="{DB4C32A7-0E71-440E-834C-6E0910E546F1}" destId="{105BED07-CE11-4EB9-B7FF-979120F04D3E}" srcOrd="0" destOrd="0" presId="urn:microsoft.com/office/officeart/2005/8/layout/radial1"/>
    <dgm:cxn modelId="{FE154C12-EC1E-4128-A827-08788967314C}" type="presOf" srcId="{BADAFA25-B47B-4B19-90B9-0DF60CD289D7}" destId="{D8BE534F-9180-4830-A353-E97DADEB15CB}" srcOrd="0" destOrd="0" presId="urn:microsoft.com/office/officeart/2005/8/layout/radial1"/>
    <dgm:cxn modelId="{1A101716-C327-482E-948D-D0AD207B5FDA}" srcId="{5965B0F5-7AF8-4C29-8ACA-AE05C882BDFC}" destId="{E9FE8C8F-CE14-44BC-BC26-1989AE8C7C25}" srcOrd="2" destOrd="0" parTransId="{F3059148-93AD-4D8B-A171-D705268BB158}" sibTransId="{4FC5D1C4-C5FA-4DC3-801B-FE66862EA935}"/>
    <dgm:cxn modelId="{ECE02F1B-407A-4E61-911A-99D4A6329774}" type="presOf" srcId="{3B1C7BA0-6E82-4C1D-A692-72307867210E}" destId="{49FAE720-07D6-48A7-8389-D0104DA22631}" srcOrd="0" destOrd="0" presId="urn:microsoft.com/office/officeart/2005/8/layout/radial1"/>
    <dgm:cxn modelId="{BFCDDC1D-0D84-41B0-ACCE-4982ABA12765}" type="presOf" srcId="{D4BA776C-7C81-4A9E-825D-DDD855944AC2}" destId="{A53A351E-5DEE-4524-8B78-E21495C61E05}" srcOrd="0" destOrd="0" presId="urn:microsoft.com/office/officeart/2005/8/layout/radial1"/>
    <dgm:cxn modelId="{C9105B2D-553A-4A0A-8026-F839C00E5F51}" type="presOf" srcId="{D2955037-0C27-4717-A8F7-4CD60A1DE4AE}" destId="{632CC012-956F-4698-96D6-799E7943564C}" srcOrd="0" destOrd="0" presId="urn:microsoft.com/office/officeart/2005/8/layout/radial1"/>
    <dgm:cxn modelId="{741B385E-FAE6-4BFB-96FB-FCEB36442827}" srcId="{5965B0F5-7AF8-4C29-8ACA-AE05C882BDFC}" destId="{51D302BC-2F28-4FCA-A2C9-374BD8239677}" srcOrd="5" destOrd="0" parTransId="{10BFA928-FD02-4A6C-B7E2-B12825F73DFA}" sibTransId="{6977011B-D1A8-4923-B67D-33C2ECBED3F5}"/>
    <dgm:cxn modelId="{3DA7DD5E-B537-44C2-A0D2-964AD7BC912D}" type="presOf" srcId="{3EEA1B8A-0AA5-49D0-9B5C-F9AE307402CF}" destId="{BAFE4292-4963-4ADF-89D6-400DE5E9DDC0}" srcOrd="1" destOrd="0" presId="urn:microsoft.com/office/officeart/2005/8/layout/radial1"/>
    <dgm:cxn modelId="{C477F345-FC02-4420-BAE2-8FAF20D39BDE}" type="presOf" srcId="{E8DBCF13-6B8A-4827-90B4-8AFE4C0D5887}" destId="{C6ACBF0C-B426-4D6D-B13D-B0FD57AC7FF7}" srcOrd="0" destOrd="0" presId="urn:microsoft.com/office/officeart/2005/8/layout/radial1"/>
    <dgm:cxn modelId="{4107D86A-42B3-400E-99C6-D5195706E81B}" srcId="{5965B0F5-7AF8-4C29-8ACA-AE05C882BDFC}" destId="{9598DAB5-2770-442B-9BC9-0244D652CDAD}" srcOrd="0" destOrd="0" parTransId="{3EEA1B8A-0AA5-49D0-9B5C-F9AE307402CF}" sibTransId="{D2A49EA1-5D1D-4283-B4AA-31F86C2CAE0A}"/>
    <dgm:cxn modelId="{E14B866E-BC63-4594-A08F-596ACE44DC91}" type="presOf" srcId="{288225CC-E263-4734-B8CE-E9FB6BB16A88}" destId="{8B0224D1-68B6-4857-8051-2D4685485338}" srcOrd="0" destOrd="0" presId="urn:microsoft.com/office/officeart/2005/8/layout/radial1"/>
    <dgm:cxn modelId="{D24D904F-52C9-4F6F-8DBA-9ECC0258DAC9}" type="presOf" srcId="{10BFA928-FD02-4A6C-B7E2-B12825F73DFA}" destId="{16A2C2F2-7D5A-4FAD-A99D-8915AF1C4765}" srcOrd="1" destOrd="0" presId="urn:microsoft.com/office/officeart/2005/8/layout/radial1"/>
    <dgm:cxn modelId="{72EAFA52-45C0-4D8F-991B-9280A0B7F19C}" srcId="{5965B0F5-7AF8-4C29-8ACA-AE05C882BDFC}" destId="{CF15DE1C-074D-41B7-AD87-EE79BB49E9E1}" srcOrd="4" destOrd="0" parTransId="{C49DF382-1284-4C17-88D1-D8582DB69E0B}" sibTransId="{33B07CC5-3585-4A4B-931A-0134569874B2}"/>
    <dgm:cxn modelId="{AF798974-0A54-40C1-8902-6E1D4E4F78D9}" type="presOf" srcId="{62C142BB-5DF8-4E2B-884C-CF7D4B9B32F4}" destId="{340DE905-02C3-4CF4-B6AC-CD81A09B2D4F}" srcOrd="1" destOrd="0" presId="urn:microsoft.com/office/officeart/2005/8/layout/radial1"/>
    <dgm:cxn modelId="{69F34277-711A-4E5A-8E86-E858134742EE}" type="presOf" srcId="{C49DF382-1284-4C17-88D1-D8582DB69E0B}" destId="{86A18D33-5505-40BB-8FC5-7443B74016B9}" srcOrd="0" destOrd="0" presId="urn:microsoft.com/office/officeart/2005/8/layout/radial1"/>
    <dgm:cxn modelId="{17A9A279-17AB-4EB6-A04A-AB62528856EC}" type="presOf" srcId="{288225CC-E263-4734-B8CE-E9FB6BB16A88}" destId="{7D5B02E5-7106-4E08-A468-BE6EDED974A9}" srcOrd="1" destOrd="0" presId="urn:microsoft.com/office/officeart/2005/8/layout/radial1"/>
    <dgm:cxn modelId="{B194418C-5927-4933-BF70-A1BDFB52A291}" type="presOf" srcId="{BADAFA25-B47B-4B19-90B9-0DF60CD289D7}" destId="{4633A491-0AD3-4901-A90C-BFCF10576396}" srcOrd="1" destOrd="0" presId="urn:microsoft.com/office/officeart/2005/8/layout/radial1"/>
    <dgm:cxn modelId="{B93C4490-0C3B-4CBE-AC93-735CE39ED606}" srcId="{5965B0F5-7AF8-4C29-8ACA-AE05C882BDFC}" destId="{D2955037-0C27-4717-A8F7-4CD60A1DE4AE}" srcOrd="8" destOrd="0" parTransId="{DB4C32A7-0E71-440E-834C-6E0910E546F1}" sibTransId="{06576A3D-3FC5-4E9A-B2C0-FB00652A327A}"/>
    <dgm:cxn modelId="{2169AE98-D2C4-42C9-B8EB-765CE6107B45}" type="presOf" srcId="{C49DF382-1284-4C17-88D1-D8582DB69E0B}" destId="{AB6F7582-06BA-496F-9CBC-09E65766AC71}" srcOrd="1" destOrd="0" presId="urn:microsoft.com/office/officeart/2005/8/layout/radial1"/>
    <dgm:cxn modelId="{4DB792A3-046A-475C-BBD9-527F620FE64C}" type="presOf" srcId="{62C142BB-5DF8-4E2B-884C-CF7D4B9B32F4}" destId="{CF50FD65-21A0-485C-B2C4-75E252168285}" srcOrd="0" destOrd="0" presId="urn:microsoft.com/office/officeart/2005/8/layout/radial1"/>
    <dgm:cxn modelId="{73E7F6A4-A13C-4F98-8EE2-1B30E4F531C0}" type="presOf" srcId="{E9FE8C8F-CE14-44BC-BC26-1989AE8C7C25}" destId="{2A66DC44-1FA2-4979-BDE0-58164FC38E38}" srcOrd="0" destOrd="0" presId="urn:microsoft.com/office/officeart/2005/8/layout/radial1"/>
    <dgm:cxn modelId="{2EDAC3A7-8853-4C39-A4A4-8D73D3C54A95}" srcId="{5965B0F5-7AF8-4C29-8ACA-AE05C882BDFC}" destId="{1A097739-6D09-418C-B682-BC155F8090B6}" srcOrd="1" destOrd="0" parTransId="{BADAFA25-B47B-4B19-90B9-0DF60CD289D7}" sibTransId="{C222680E-DA0C-400F-9325-25752CD534F0}"/>
    <dgm:cxn modelId="{80AB23AA-84D7-41E8-BA41-59E6197CF80E}" srcId="{5965B0F5-7AF8-4C29-8ACA-AE05C882BDFC}" destId="{17EC3724-E0E8-4430-A1A6-1B21FEC1ADC7}" srcOrd="7" destOrd="0" parTransId="{288225CC-E263-4734-B8CE-E9FB6BB16A88}" sibTransId="{515CB6D2-0085-4CB8-8163-B0C56D912A5E}"/>
    <dgm:cxn modelId="{F3BEFEAC-7452-408A-A52C-3F880B7A4601}" type="presOf" srcId="{DB4C32A7-0E71-440E-834C-6E0910E546F1}" destId="{D1973772-4BDD-4188-8D30-67E85111FB5A}" srcOrd="1" destOrd="0" presId="urn:microsoft.com/office/officeart/2005/8/layout/radial1"/>
    <dgm:cxn modelId="{6B7E2CB2-4DC8-4650-9352-5880535B8322}" type="presOf" srcId="{9598DAB5-2770-442B-9BC9-0244D652CDAD}" destId="{F03F7F6D-8E6E-436F-A705-592CE5CD5219}" srcOrd="0" destOrd="0" presId="urn:microsoft.com/office/officeart/2005/8/layout/radial1"/>
    <dgm:cxn modelId="{A8B321B8-D316-4DE3-B999-4659F6112A4D}" srcId="{5965B0F5-7AF8-4C29-8ACA-AE05C882BDFC}" destId="{E8DBCF13-6B8A-4827-90B4-8AFE4C0D5887}" srcOrd="3" destOrd="0" parTransId="{BA060457-9D3D-4F55-BA88-0F49B6B6F1C7}" sibTransId="{E56E8FEF-0FA1-4454-B73D-258EB0CC1B3E}"/>
    <dgm:cxn modelId="{527551CF-3F70-4690-89E6-7F03EF895850}" type="presOf" srcId="{51D302BC-2F28-4FCA-A2C9-374BD8239677}" destId="{9D0C93EB-F5BC-4A15-87A7-2B49B19CA088}" srcOrd="0" destOrd="0" presId="urn:microsoft.com/office/officeart/2005/8/layout/radial1"/>
    <dgm:cxn modelId="{9D31B3D2-22FB-4F56-A521-F2934E8D76AF}" srcId="{5965B0F5-7AF8-4C29-8ACA-AE05C882BDFC}" destId="{D4BA776C-7C81-4A9E-825D-DDD855944AC2}" srcOrd="6" destOrd="0" parTransId="{62C142BB-5DF8-4E2B-884C-CF7D4B9B32F4}" sibTransId="{43BB35BE-0AD1-4047-B0F3-E285F4ADA25E}"/>
    <dgm:cxn modelId="{00AAE4D3-15DC-4C3F-BA27-D1441A1102D4}" type="presOf" srcId="{5965B0F5-7AF8-4C29-8ACA-AE05C882BDFC}" destId="{A43BFCE6-3C29-46D4-999A-7C4F3F1F3467}" srcOrd="0" destOrd="0" presId="urn:microsoft.com/office/officeart/2005/8/layout/radial1"/>
    <dgm:cxn modelId="{51EAB9DA-CD0F-4C6E-92EB-B8760245FE11}" type="presOf" srcId="{3EEA1B8A-0AA5-49D0-9B5C-F9AE307402CF}" destId="{FF5D1241-FD58-472C-82E3-F199D86C96AE}" srcOrd="0" destOrd="0" presId="urn:microsoft.com/office/officeart/2005/8/layout/radial1"/>
    <dgm:cxn modelId="{9ACBD3DD-D659-4D79-808E-CDA475ED6390}" type="presOf" srcId="{10BFA928-FD02-4A6C-B7E2-B12825F73DFA}" destId="{B32C72F7-1C3E-46D8-A76E-C7A724D643DE}" srcOrd="0" destOrd="0" presId="urn:microsoft.com/office/officeart/2005/8/layout/radial1"/>
    <dgm:cxn modelId="{B08B22E6-2EF6-4C6E-8F87-A10BB6259D39}" type="presOf" srcId="{1A097739-6D09-418C-B682-BC155F8090B6}" destId="{54E16BC8-662A-4A0C-B299-6E8B2BD240D9}" srcOrd="0" destOrd="0" presId="urn:microsoft.com/office/officeart/2005/8/layout/radial1"/>
    <dgm:cxn modelId="{3B44E5E9-E94A-4F69-BF93-4239B3A2988E}" type="presOf" srcId="{BA060457-9D3D-4F55-BA88-0F49B6B6F1C7}" destId="{D52AFDFA-15FD-4D09-8CAF-B275F39035B2}" srcOrd="1" destOrd="0" presId="urn:microsoft.com/office/officeart/2005/8/layout/radial1"/>
    <dgm:cxn modelId="{58FA5EEA-7317-4659-BFA9-0D6B6B961763}" type="presOf" srcId="{F3059148-93AD-4D8B-A171-D705268BB158}" destId="{2DD9D00D-43C1-4A04-A5EA-AB145215C90D}" srcOrd="0" destOrd="0" presId="urn:microsoft.com/office/officeart/2005/8/layout/radial1"/>
    <dgm:cxn modelId="{192586F2-3EF2-487E-8F2C-F651C5BBFB07}" srcId="{3B1C7BA0-6E82-4C1D-A692-72307867210E}" destId="{5965B0F5-7AF8-4C29-8ACA-AE05C882BDFC}" srcOrd="0" destOrd="0" parTransId="{E5741EBB-DF7A-47C6-A78D-96DF29820DC0}" sibTransId="{2D9F52DD-C8A5-4180-A808-10CA063EC5B4}"/>
    <dgm:cxn modelId="{1580E6F6-171B-4DD5-B422-2EE92347921E}" type="presOf" srcId="{F3059148-93AD-4D8B-A171-D705268BB158}" destId="{7D4E1BB8-4ED2-4E9B-9ED3-7A59BD0C9DC3}" srcOrd="1" destOrd="0" presId="urn:microsoft.com/office/officeart/2005/8/layout/radial1"/>
    <dgm:cxn modelId="{2CBDC9FF-41AE-47DB-9E67-C46F8D5092C8}" type="presOf" srcId="{CF15DE1C-074D-41B7-AD87-EE79BB49E9E1}" destId="{139EE503-5BB5-4062-A9B1-A6732789EBD8}" srcOrd="0" destOrd="0" presId="urn:microsoft.com/office/officeart/2005/8/layout/radial1"/>
    <dgm:cxn modelId="{125314E4-0CFA-44E9-B61C-DDACF9B400A0}" type="presParOf" srcId="{49FAE720-07D6-48A7-8389-D0104DA22631}" destId="{A43BFCE6-3C29-46D4-999A-7C4F3F1F3467}" srcOrd="0" destOrd="0" presId="urn:microsoft.com/office/officeart/2005/8/layout/radial1"/>
    <dgm:cxn modelId="{191CB429-7326-4C88-9313-C31ECA1C4210}" type="presParOf" srcId="{49FAE720-07D6-48A7-8389-D0104DA22631}" destId="{FF5D1241-FD58-472C-82E3-F199D86C96AE}" srcOrd="1" destOrd="0" presId="urn:microsoft.com/office/officeart/2005/8/layout/radial1"/>
    <dgm:cxn modelId="{B5324C9D-C6CD-4C94-918D-2B28A58F593D}" type="presParOf" srcId="{FF5D1241-FD58-472C-82E3-F199D86C96AE}" destId="{BAFE4292-4963-4ADF-89D6-400DE5E9DDC0}" srcOrd="0" destOrd="0" presId="urn:microsoft.com/office/officeart/2005/8/layout/radial1"/>
    <dgm:cxn modelId="{3242527D-B760-4093-86D5-1036D51F104E}" type="presParOf" srcId="{49FAE720-07D6-48A7-8389-D0104DA22631}" destId="{F03F7F6D-8E6E-436F-A705-592CE5CD5219}" srcOrd="2" destOrd="0" presId="urn:microsoft.com/office/officeart/2005/8/layout/radial1"/>
    <dgm:cxn modelId="{2B3C4F65-1B4B-459F-A0D8-E2CFCAB65E45}" type="presParOf" srcId="{49FAE720-07D6-48A7-8389-D0104DA22631}" destId="{D8BE534F-9180-4830-A353-E97DADEB15CB}" srcOrd="3" destOrd="0" presId="urn:microsoft.com/office/officeart/2005/8/layout/radial1"/>
    <dgm:cxn modelId="{7C51CC76-9283-4242-AF29-C541611FBBED}" type="presParOf" srcId="{D8BE534F-9180-4830-A353-E97DADEB15CB}" destId="{4633A491-0AD3-4901-A90C-BFCF10576396}" srcOrd="0" destOrd="0" presId="urn:microsoft.com/office/officeart/2005/8/layout/radial1"/>
    <dgm:cxn modelId="{2037B291-5672-4FFF-ABCB-85B40EA48EEE}" type="presParOf" srcId="{49FAE720-07D6-48A7-8389-D0104DA22631}" destId="{54E16BC8-662A-4A0C-B299-6E8B2BD240D9}" srcOrd="4" destOrd="0" presId="urn:microsoft.com/office/officeart/2005/8/layout/radial1"/>
    <dgm:cxn modelId="{AE74BD59-3769-42D2-978C-786B8EA373F3}" type="presParOf" srcId="{49FAE720-07D6-48A7-8389-D0104DA22631}" destId="{2DD9D00D-43C1-4A04-A5EA-AB145215C90D}" srcOrd="5" destOrd="0" presId="urn:microsoft.com/office/officeart/2005/8/layout/radial1"/>
    <dgm:cxn modelId="{3AE049A6-6DBF-4F46-B0CE-5AFE7468942A}" type="presParOf" srcId="{2DD9D00D-43C1-4A04-A5EA-AB145215C90D}" destId="{7D4E1BB8-4ED2-4E9B-9ED3-7A59BD0C9DC3}" srcOrd="0" destOrd="0" presId="urn:microsoft.com/office/officeart/2005/8/layout/radial1"/>
    <dgm:cxn modelId="{C9DC3C78-5CC3-40A7-8D46-600A08F7FFA3}" type="presParOf" srcId="{49FAE720-07D6-48A7-8389-D0104DA22631}" destId="{2A66DC44-1FA2-4979-BDE0-58164FC38E38}" srcOrd="6" destOrd="0" presId="urn:microsoft.com/office/officeart/2005/8/layout/radial1"/>
    <dgm:cxn modelId="{EE745726-4210-4AA5-958B-0EA9E7656306}" type="presParOf" srcId="{49FAE720-07D6-48A7-8389-D0104DA22631}" destId="{C1ECAF0C-0EC7-4080-9E00-841AD485284B}" srcOrd="7" destOrd="0" presId="urn:microsoft.com/office/officeart/2005/8/layout/radial1"/>
    <dgm:cxn modelId="{A8FE7621-38E5-4A46-89AA-6FD88295F143}" type="presParOf" srcId="{C1ECAF0C-0EC7-4080-9E00-841AD485284B}" destId="{D52AFDFA-15FD-4D09-8CAF-B275F39035B2}" srcOrd="0" destOrd="0" presId="urn:microsoft.com/office/officeart/2005/8/layout/radial1"/>
    <dgm:cxn modelId="{08A4F130-B4DE-4AB7-8704-1C54A2693D86}" type="presParOf" srcId="{49FAE720-07D6-48A7-8389-D0104DA22631}" destId="{C6ACBF0C-B426-4D6D-B13D-B0FD57AC7FF7}" srcOrd="8" destOrd="0" presId="urn:microsoft.com/office/officeart/2005/8/layout/radial1"/>
    <dgm:cxn modelId="{62A7C67C-7ED7-4474-8E45-33E677026210}" type="presParOf" srcId="{49FAE720-07D6-48A7-8389-D0104DA22631}" destId="{86A18D33-5505-40BB-8FC5-7443B74016B9}" srcOrd="9" destOrd="0" presId="urn:microsoft.com/office/officeart/2005/8/layout/radial1"/>
    <dgm:cxn modelId="{523A0D81-664A-4F4E-AC20-C3762FAF146E}" type="presParOf" srcId="{86A18D33-5505-40BB-8FC5-7443B74016B9}" destId="{AB6F7582-06BA-496F-9CBC-09E65766AC71}" srcOrd="0" destOrd="0" presId="urn:microsoft.com/office/officeart/2005/8/layout/radial1"/>
    <dgm:cxn modelId="{A472B55C-99E5-4D2F-8AD3-9A171CB2BAFA}" type="presParOf" srcId="{49FAE720-07D6-48A7-8389-D0104DA22631}" destId="{139EE503-5BB5-4062-A9B1-A6732789EBD8}" srcOrd="10" destOrd="0" presId="urn:microsoft.com/office/officeart/2005/8/layout/radial1"/>
    <dgm:cxn modelId="{666EF191-6A13-4462-B235-54FD733A1635}" type="presParOf" srcId="{49FAE720-07D6-48A7-8389-D0104DA22631}" destId="{B32C72F7-1C3E-46D8-A76E-C7A724D643DE}" srcOrd="11" destOrd="0" presId="urn:microsoft.com/office/officeart/2005/8/layout/radial1"/>
    <dgm:cxn modelId="{0CDC5629-7E4D-433A-BE17-779A81DB5AED}" type="presParOf" srcId="{B32C72F7-1C3E-46D8-A76E-C7A724D643DE}" destId="{16A2C2F2-7D5A-4FAD-A99D-8915AF1C4765}" srcOrd="0" destOrd="0" presId="urn:microsoft.com/office/officeart/2005/8/layout/radial1"/>
    <dgm:cxn modelId="{1ED56E75-BB6F-4C24-95F6-52DADEAEF61F}" type="presParOf" srcId="{49FAE720-07D6-48A7-8389-D0104DA22631}" destId="{9D0C93EB-F5BC-4A15-87A7-2B49B19CA088}" srcOrd="12" destOrd="0" presId="urn:microsoft.com/office/officeart/2005/8/layout/radial1"/>
    <dgm:cxn modelId="{37110B16-D853-43AD-AD9F-2FB30BBA43E1}" type="presParOf" srcId="{49FAE720-07D6-48A7-8389-D0104DA22631}" destId="{CF50FD65-21A0-485C-B2C4-75E252168285}" srcOrd="13" destOrd="0" presId="urn:microsoft.com/office/officeart/2005/8/layout/radial1"/>
    <dgm:cxn modelId="{21EEE3C0-9366-4B94-85A7-C040CA515F62}" type="presParOf" srcId="{CF50FD65-21A0-485C-B2C4-75E252168285}" destId="{340DE905-02C3-4CF4-B6AC-CD81A09B2D4F}" srcOrd="0" destOrd="0" presId="urn:microsoft.com/office/officeart/2005/8/layout/radial1"/>
    <dgm:cxn modelId="{78020DD9-FD09-41F7-8EE7-DD7E7EA9FEC7}" type="presParOf" srcId="{49FAE720-07D6-48A7-8389-D0104DA22631}" destId="{A53A351E-5DEE-4524-8B78-E21495C61E05}" srcOrd="14" destOrd="0" presId="urn:microsoft.com/office/officeart/2005/8/layout/radial1"/>
    <dgm:cxn modelId="{2112987B-6F7F-4590-8B92-F633BAE77BD4}" type="presParOf" srcId="{49FAE720-07D6-48A7-8389-D0104DA22631}" destId="{8B0224D1-68B6-4857-8051-2D4685485338}" srcOrd="15" destOrd="0" presId="urn:microsoft.com/office/officeart/2005/8/layout/radial1"/>
    <dgm:cxn modelId="{75D9A0BE-366B-4A6A-A6F9-EAB54566D3C7}" type="presParOf" srcId="{8B0224D1-68B6-4857-8051-2D4685485338}" destId="{7D5B02E5-7106-4E08-A468-BE6EDED974A9}" srcOrd="0" destOrd="0" presId="urn:microsoft.com/office/officeart/2005/8/layout/radial1"/>
    <dgm:cxn modelId="{15B10391-81FC-4DA3-84FB-1CD339FFD67F}" type="presParOf" srcId="{49FAE720-07D6-48A7-8389-D0104DA22631}" destId="{7918D210-A82D-418C-A8D8-877179003B15}" srcOrd="16" destOrd="0" presId="urn:microsoft.com/office/officeart/2005/8/layout/radial1"/>
    <dgm:cxn modelId="{B17E0AC1-E963-4079-9DBE-3F20AB0FF686}" type="presParOf" srcId="{49FAE720-07D6-48A7-8389-D0104DA22631}" destId="{105BED07-CE11-4EB9-B7FF-979120F04D3E}" srcOrd="17" destOrd="0" presId="urn:microsoft.com/office/officeart/2005/8/layout/radial1"/>
    <dgm:cxn modelId="{11737AB9-80E5-41C4-A45E-A655080676D4}" type="presParOf" srcId="{105BED07-CE11-4EB9-B7FF-979120F04D3E}" destId="{D1973772-4BDD-4188-8D30-67E85111FB5A}" srcOrd="0" destOrd="0" presId="urn:microsoft.com/office/officeart/2005/8/layout/radial1"/>
    <dgm:cxn modelId="{F6A2CFDA-F7B8-43BD-A452-8A0F9464A8CB}" type="presParOf" srcId="{49FAE720-07D6-48A7-8389-D0104DA22631}" destId="{632CC012-956F-4698-96D6-799E7943564C}" srcOrd="18"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E4B89-2CA7-4688-A69F-B3FD26597687}">
      <dsp:nvSpPr>
        <dsp:cNvPr id="0" name=""/>
        <dsp:cNvSpPr/>
      </dsp:nvSpPr>
      <dsp:spPr>
        <a:xfrm rot="5400000">
          <a:off x="180283" y="1358577"/>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19C91-9F33-40E5-857E-47EDA943F57D}">
      <dsp:nvSpPr>
        <dsp:cNvPr id="0" name=""/>
        <dsp:cNvSpPr/>
      </dsp:nvSpPr>
      <dsp:spPr>
        <a:xfrm>
          <a:off x="90985" y="1500304"/>
          <a:ext cx="803639" cy="952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1: </a:t>
          </a:r>
          <a:r>
            <a:rPr lang="el-GR" sz="1200" b="1" i="0" kern="1200" dirty="0">
              <a:latin typeface="Century Gothic" panose="020B0502020202020204" pitchFamily="34" charset="0"/>
            </a:rPr>
            <a:t>Προσδιορισμός της από-</a:t>
          </a:r>
          <a:r>
            <a:rPr lang="el-GR" sz="1200" b="1" i="0" kern="1200" dirty="0" err="1">
              <a:latin typeface="Century Gothic" panose="020B0502020202020204" pitchFamily="34" charset="0"/>
            </a:rPr>
            <a:t>φασης</a:t>
          </a:r>
          <a:endParaRPr lang="el-GR" sz="1200" b="1" kern="1200" dirty="0">
            <a:latin typeface="Century Gothic" panose="020B0502020202020204" pitchFamily="34" charset="0"/>
          </a:endParaRPr>
        </a:p>
      </dsp:txBody>
      <dsp:txXfrm>
        <a:off x="90985" y="1500304"/>
        <a:ext cx="803639" cy="952913"/>
      </dsp:txXfrm>
    </dsp:sp>
    <dsp:sp modelId="{FDDAEA58-33C3-4DA5-9E2D-485AE4705F71}">
      <dsp:nvSpPr>
        <dsp:cNvPr id="0" name=""/>
        <dsp:cNvSpPr/>
      </dsp:nvSpPr>
      <dsp:spPr>
        <a:xfrm>
          <a:off x="742995" y="1293042"/>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15F34-366B-41CF-AAAB-4E03030DC4A6}">
      <dsp:nvSpPr>
        <dsp:cNvPr id="0" name=""/>
        <dsp:cNvSpPr/>
      </dsp:nvSpPr>
      <dsp:spPr>
        <a:xfrm rot="5400000">
          <a:off x="1164095" y="1115132"/>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E496A-C975-4B6E-BCFA-E78820C30BC2}">
      <dsp:nvSpPr>
        <dsp:cNvPr id="0" name=""/>
        <dsp:cNvSpPr/>
      </dsp:nvSpPr>
      <dsp:spPr>
        <a:xfrm>
          <a:off x="1074797" y="1381097"/>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2:</a:t>
          </a:r>
          <a:r>
            <a:rPr lang="el-GR" sz="1200" b="1" i="0" kern="1200" dirty="0" err="1">
              <a:latin typeface="Century Gothic" panose="020B0502020202020204" pitchFamily="34" charset="0"/>
            </a:rPr>
            <a:t>Συλ</a:t>
          </a:r>
          <a:r>
            <a:rPr lang="el-GR" sz="1200" b="1" i="0" kern="1200" dirty="0">
              <a:latin typeface="Century Gothic" panose="020B0502020202020204" pitchFamily="34" charset="0"/>
            </a:rPr>
            <a:t>-λογή σχετικών </a:t>
          </a:r>
          <a:r>
            <a:rPr lang="el-GR" sz="1200" b="1" i="0" kern="1200" dirty="0" err="1">
              <a:latin typeface="Century Gothic" panose="020B0502020202020204" pitchFamily="34" charset="0"/>
            </a:rPr>
            <a:t>πληρο-φοριών</a:t>
          </a:r>
          <a:endParaRPr lang="el-GR" sz="1200" b="1" kern="1200" dirty="0">
            <a:latin typeface="Century Gothic" panose="020B0502020202020204" pitchFamily="34" charset="0"/>
          </a:endParaRPr>
        </a:p>
      </dsp:txBody>
      <dsp:txXfrm>
        <a:off x="1074797" y="1381097"/>
        <a:ext cx="803639" cy="704437"/>
      </dsp:txXfrm>
    </dsp:sp>
    <dsp:sp modelId="{DF82EBC6-06FA-4601-B98A-AC7D22635942}">
      <dsp:nvSpPr>
        <dsp:cNvPr id="0" name=""/>
        <dsp:cNvSpPr/>
      </dsp:nvSpPr>
      <dsp:spPr>
        <a:xfrm>
          <a:off x="1726807" y="1049597"/>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1C0D8-C530-4910-84F7-806659DA26D2}">
      <dsp:nvSpPr>
        <dsp:cNvPr id="0" name=""/>
        <dsp:cNvSpPr/>
      </dsp:nvSpPr>
      <dsp:spPr>
        <a:xfrm rot="5400000">
          <a:off x="2147907" y="871686"/>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E4483-0E9D-48AB-9C9D-1F550696B478}">
      <dsp:nvSpPr>
        <dsp:cNvPr id="0" name=""/>
        <dsp:cNvSpPr/>
      </dsp:nvSpPr>
      <dsp:spPr>
        <a:xfrm>
          <a:off x="2058609" y="1137652"/>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3:</a:t>
          </a:r>
          <a:r>
            <a:rPr lang="el-GR" sz="1200" b="1" i="0" kern="1200" dirty="0">
              <a:latin typeface="Century Gothic" panose="020B0502020202020204" pitchFamily="34" charset="0"/>
            </a:rPr>
            <a:t>Προ-</a:t>
          </a:r>
          <a:r>
            <a:rPr lang="el-GR" sz="1200" b="1" i="0" kern="1200" dirty="0" err="1">
              <a:latin typeface="Century Gothic" panose="020B0502020202020204" pitchFamily="34" charset="0"/>
            </a:rPr>
            <a:t>σδιορι</a:t>
          </a:r>
          <a:r>
            <a:rPr lang="el-GR" sz="1200" b="1" i="0" kern="1200" dirty="0">
              <a:latin typeface="Century Gothic" panose="020B0502020202020204" pitchFamily="34" charset="0"/>
            </a:rPr>
            <a:t>-</a:t>
          </a:r>
          <a:r>
            <a:rPr lang="el-GR" sz="1200" b="1" i="0" kern="1200" dirty="0" err="1">
              <a:latin typeface="Century Gothic" panose="020B0502020202020204" pitchFamily="34" charset="0"/>
            </a:rPr>
            <a:t>σμός</a:t>
          </a:r>
          <a:r>
            <a:rPr lang="el-GR" sz="1200" b="1" i="0" kern="1200" dirty="0">
              <a:latin typeface="Century Gothic" panose="020B0502020202020204" pitchFamily="34" charset="0"/>
            </a:rPr>
            <a:t> των </a:t>
          </a:r>
          <a:r>
            <a:rPr lang="el-GR" sz="1200" b="1" i="0" kern="1200" dirty="0" err="1">
              <a:latin typeface="Century Gothic" panose="020B0502020202020204" pitchFamily="34" charset="0"/>
            </a:rPr>
            <a:t>εναλ-λακτικών</a:t>
          </a:r>
          <a:endParaRPr lang="el-GR" sz="1200" b="1" kern="1200" dirty="0">
            <a:latin typeface="Century Gothic" panose="020B0502020202020204" pitchFamily="34" charset="0"/>
          </a:endParaRPr>
        </a:p>
      </dsp:txBody>
      <dsp:txXfrm>
        <a:off x="2058609" y="1137652"/>
        <a:ext cx="803639" cy="704437"/>
      </dsp:txXfrm>
    </dsp:sp>
    <dsp:sp modelId="{38C31C65-F0F5-442B-948F-0919CEAB9619}">
      <dsp:nvSpPr>
        <dsp:cNvPr id="0" name=""/>
        <dsp:cNvSpPr/>
      </dsp:nvSpPr>
      <dsp:spPr>
        <a:xfrm>
          <a:off x="2710619" y="806152"/>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6158E-3446-4FE6-B5BD-84624561ABCF}">
      <dsp:nvSpPr>
        <dsp:cNvPr id="0" name=""/>
        <dsp:cNvSpPr/>
      </dsp:nvSpPr>
      <dsp:spPr>
        <a:xfrm rot="5400000">
          <a:off x="3131719" y="628241"/>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A0138-6464-46D6-9850-AC1434B9F950}">
      <dsp:nvSpPr>
        <dsp:cNvPr id="0" name=""/>
        <dsp:cNvSpPr/>
      </dsp:nvSpPr>
      <dsp:spPr>
        <a:xfrm>
          <a:off x="3042421" y="894207"/>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4:</a:t>
          </a:r>
          <a:r>
            <a:rPr lang="el-GR" sz="1200" b="1" i="0" kern="1200" dirty="0">
              <a:latin typeface="Century Gothic" panose="020B0502020202020204" pitchFamily="34" charset="0"/>
            </a:rPr>
            <a:t>Εξέταση των </a:t>
          </a:r>
          <a:r>
            <a:rPr lang="el-GR" sz="1200" b="1" i="0" kern="1200" dirty="0" err="1">
              <a:latin typeface="Century Gothic" panose="020B0502020202020204" pitchFamily="34" charset="0"/>
            </a:rPr>
            <a:t>δεδο-μένων</a:t>
          </a:r>
          <a:endParaRPr lang="el-GR" sz="1200" b="1" kern="1200" dirty="0">
            <a:latin typeface="Century Gothic" panose="020B0502020202020204" pitchFamily="34" charset="0"/>
          </a:endParaRPr>
        </a:p>
      </dsp:txBody>
      <dsp:txXfrm>
        <a:off x="3042421" y="894207"/>
        <a:ext cx="803639" cy="704437"/>
      </dsp:txXfrm>
    </dsp:sp>
    <dsp:sp modelId="{20EC777F-6D21-43EA-9139-C3FA751A13D7}">
      <dsp:nvSpPr>
        <dsp:cNvPr id="0" name=""/>
        <dsp:cNvSpPr/>
      </dsp:nvSpPr>
      <dsp:spPr>
        <a:xfrm>
          <a:off x="3694431" y="562707"/>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8574C-A28D-4B01-9062-D5F647907A25}">
      <dsp:nvSpPr>
        <dsp:cNvPr id="0" name=""/>
        <dsp:cNvSpPr/>
      </dsp:nvSpPr>
      <dsp:spPr>
        <a:xfrm rot="5400000">
          <a:off x="4115531" y="384796"/>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B71B6-880F-4E52-B509-39B295A569E7}">
      <dsp:nvSpPr>
        <dsp:cNvPr id="0" name=""/>
        <dsp:cNvSpPr/>
      </dsp:nvSpPr>
      <dsp:spPr>
        <a:xfrm>
          <a:off x="4026233" y="650761"/>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5: </a:t>
          </a:r>
          <a:r>
            <a:rPr lang="el-GR" sz="1200" b="1" i="0" kern="1200" dirty="0">
              <a:latin typeface="Century Gothic" panose="020B0502020202020204" pitchFamily="34" charset="0"/>
            </a:rPr>
            <a:t>Επιλογή μεταξύ των </a:t>
          </a:r>
          <a:r>
            <a:rPr lang="el-GR" sz="1200" b="1" i="0" kern="1200" dirty="0" err="1">
              <a:latin typeface="Century Gothic" panose="020B0502020202020204" pitchFamily="34" charset="0"/>
            </a:rPr>
            <a:t>εναλ-λακτικών</a:t>
          </a:r>
          <a:endParaRPr lang="el-GR" sz="1200" b="1" kern="1200" dirty="0">
            <a:latin typeface="Century Gothic" panose="020B0502020202020204" pitchFamily="34" charset="0"/>
          </a:endParaRPr>
        </a:p>
      </dsp:txBody>
      <dsp:txXfrm>
        <a:off x="4026233" y="650761"/>
        <a:ext cx="803639" cy="704437"/>
      </dsp:txXfrm>
    </dsp:sp>
    <dsp:sp modelId="{050FCF0B-541F-41F4-9C15-B16FD438BA1D}">
      <dsp:nvSpPr>
        <dsp:cNvPr id="0" name=""/>
        <dsp:cNvSpPr/>
      </dsp:nvSpPr>
      <dsp:spPr>
        <a:xfrm>
          <a:off x="4678243" y="319261"/>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25675-A7AD-4751-A5AA-6661BF5E819D}">
      <dsp:nvSpPr>
        <dsp:cNvPr id="0" name=""/>
        <dsp:cNvSpPr/>
      </dsp:nvSpPr>
      <dsp:spPr>
        <a:xfrm rot="5400000">
          <a:off x="5099343" y="141351"/>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DB55C-7DDD-42C8-922C-8FF1AF56789C}">
      <dsp:nvSpPr>
        <dsp:cNvPr id="0" name=""/>
        <dsp:cNvSpPr/>
      </dsp:nvSpPr>
      <dsp:spPr>
        <a:xfrm>
          <a:off x="5010045" y="407316"/>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6: </a:t>
          </a:r>
          <a:r>
            <a:rPr lang="el-GR" sz="1200" b="1" i="0" kern="1200" dirty="0">
              <a:latin typeface="Century Gothic" panose="020B0502020202020204" pitchFamily="34" charset="0"/>
            </a:rPr>
            <a:t>Δράση</a:t>
          </a:r>
          <a:endParaRPr lang="el-GR" sz="1200" b="1" kern="1200" dirty="0">
            <a:latin typeface="Century Gothic" panose="020B0502020202020204" pitchFamily="34" charset="0"/>
          </a:endParaRPr>
        </a:p>
      </dsp:txBody>
      <dsp:txXfrm>
        <a:off x="5010045" y="407316"/>
        <a:ext cx="803639" cy="704437"/>
      </dsp:txXfrm>
    </dsp:sp>
    <dsp:sp modelId="{B9B935C7-7941-46D5-95BB-1FE1E23734EA}">
      <dsp:nvSpPr>
        <dsp:cNvPr id="0" name=""/>
        <dsp:cNvSpPr/>
      </dsp:nvSpPr>
      <dsp:spPr>
        <a:xfrm>
          <a:off x="5662055" y="75816"/>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BAD7B-8257-46B8-8CE9-B89EF2F31BB1}">
      <dsp:nvSpPr>
        <dsp:cNvPr id="0" name=""/>
        <dsp:cNvSpPr/>
      </dsp:nvSpPr>
      <dsp:spPr>
        <a:xfrm rot="5400000">
          <a:off x="6083155" y="-102094"/>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0FDB0-4A2A-457D-9F77-C7134879469F}">
      <dsp:nvSpPr>
        <dsp:cNvPr id="0" name=""/>
        <dsp:cNvSpPr/>
      </dsp:nvSpPr>
      <dsp:spPr>
        <a:xfrm>
          <a:off x="5993857" y="163871"/>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7: </a:t>
          </a:r>
          <a:r>
            <a:rPr lang="el-GR" sz="1200" b="1" i="0" kern="1200" dirty="0">
              <a:latin typeface="Century Gothic" panose="020B0502020202020204" pitchFamily="34" charset="0"/>
            </a:rPr>
            <a:t>Αξιολόγηση της από-</a:t>
          </a:r>
          <a:r>
            <a:rPr lang="el-GR" sz="1200" b="1" i="0" kern="1200" dirty="0" err="1">
              <a:latin typeface="Century Gothic" panose="020B0502020202020204" pitchFamily="34" charset="0"/>
            </a:rPr>
            <a:t>φασης</a:t>
          </a:r>
          <a:endParaRPr lang="el-GR" sz="1200" b="1" kern="1200" dirty="0">
            <a:latin typeface="Century Gothic" panose="020B0502020202020204" pitchFamily="34" charset="0"/>
          </a:endParaRPr>
        </a:p>
      </dsp:txBody>
      <dsp:txXfrm>
        <a:off x="5993857" y="163871"/>
        <a:ext cx="803639" cy="704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BFCE6-3C29-46D4-999A-7C4F3F1F3467}">
      <dsp:nvSpPr>
        <dsp:cNvPr id="0" name=""/>
        <dsp:cNvSpPr/>
      </dsp:nvSpPr>
      <dsp:spPr>
        <a:xfrm>
          <a:off x="2774878" y="185206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a:t>Τι</a:t>
          </a:r>
          <a:r>
            <a:rPr lang="el-GR" sz="1100" kern="1200" baseline="0" dirty="0"/>
            <a:t> είδους άνθρωπος είστε όταν λαμβάνετε αποφάσεις;</a:t>
          </a:r>
          <a:endParaRPr lang="el-GR" sz="1100" kern="1200" dirty="0">
            <a:latin typeface="Century Gothic" panose="020B0502020202020204" pitchFamily="34" charset="0"/>
          </a:endParaRPr>
        </a:p>
      </dsp:txBody>
      <dsp:txXfrm>
        <a:off x="2916064" y="1993254"/>
        <a:ext cx="681704" cy="681704"/>
      </dsp:txXfrm>
    </dsp:sp>
    <dsp:sp modelId="{FF5D1241-FD58-472C-82E3-F199D86C96AE}">
      <dsp:nvSpPr>
        <dsp:cNvPr id="0" name=""/>
        <dsp:cNvSpPr/>
      </dsp:nvSpPr>
      <dsp:spPr>
        <a:xfrm rot="16200000">
          <a:off x="2821565" y="1403397"/>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235148" y="1394950"/>
        <a:ext cx="43535" cy="43535"/>
      </dsp:txXfrm>
    </dsp:sp>
    <dsp:sp modelId="{F03F7F6D-8E6E-436F-A705-592CE5CD5219}">
      <dsp:nvSpPr>
        <dsp:cNvPr id="0" name=""/>
        <dsp:cNvSpPr/>
      </dsp:nvSpPr>
      <dsp:spPr>
        <a:xfrm>
          <a:off x="2774878" y="17289"/>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err="1">
              <a:latin typeface="Century Gothic" panose="020B0502020202020204" pitchFamily="34" charset="0"/>
            </a:rPr>
            <a:t>Γρήγο-ρος</a:t>
          </a:r>
          <a:endParaRPr lang="el-GR" sz="1100" kern="1200" dirty="0">
            <a:latin typeface="Century Gothic" panose="020B0502020202020204" pitchFamily="34" charset="0"/>
          </a:endParaRPr>
        </a:p>
      </dsp:txBody>
      <dsp:txXfrm>
        <a:off x="2916064" y="158475"/>
        <a:ext cx="681704" cy="681704"/>
      </dsp:txXfrm>
    </dsp:sp>
    <dsp:sp modelId="{D8BE534F-9180-4830-A353-E97DADEB15CB}">
      <dsp:nvSpPr>
        <dsp:cNvPr id="0" name=""/>
        <dsp:cNvSpPr/>
      </dsp:nvSpPr>
      <dsp:spPr>
        <a:xfrm rot="18600000">
          <a:off x="3411251" y="1618025"/>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824835" y="1609578"/>
        <a:ext cx="43535" cy="43535"/>
      </dsp:txXfrm>
    </dsp:sp>
    <dsp:sp modelId="{54E16BC8-662A-4A0C-B299-6E8B2BD240D9}">
      <dsp:nvSpPr>
        <dsp:cNvPr id="0" name=""/>
        <dsp:cNvSpPr/>
      </dsp:nvSpPr>
      <dsp:spPr>
        <a:xfrm>
          <a:off x="3954251" y="446546"/>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err="1">
              <a:latin typeface="Century Gothic" panose="020B0502020202020204" pitchFamily="34" charset="0"/>
            </a:rPr>
            <a:t>Αναβλη-τικός</a:t>
          </a:r>
          <a:endParaRPr lang="el-GR" sz="1100" kern="1200" dirty="0">
            <a:latin typeface="Century Gothic" panose="020B0502020202020204" pitchFamily="34" charset="0"/>
          </a:endParaRPr>
        </a:p>
      </dsp:txBody>
      <dsp:txXfrm>
        <a:off x="4095437" y="587732"/>
        <a:ext cx="681704" cy="681704"/>
      </dsp:txXfrm>
    </dsp:sp>
    <dsp:sp modelId="{2DD9D00D-43C1-4A04-A5EA-AB145215C90D}">
      <dsp:nvSpPr>
        <dsp:cNvPr id="0" name=""/>
        <dsp:cNvSpPr/>
      </dsp:nvSpPr>
      <dsp:spPr>
        <a:xfrm rot="21000000">
          <a:off x="3725017" y="2161483"/>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4138601" y="2153036"/>
        <a:ext cx="43535" cy="43535"/>
      </dsp:txXfrm>
    </dsp:sp>
    <dsp:sp modelId="{2A66DC44-1FA2-4979-BDE0-58164FC38E38}">
      <dsp:nvSpPr>
        <dsp:cNvPr id="0" name=""/>
        <dsp:cNvSpPr/>
      </dsp:nvSpPr>
      <dsp:spPr>
        <a:xfrm>
          <a:off x="4581782" y="1533462"/>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err="1">
              <a:latin typeface="Century Gothic" panose="020B0502020202020204" pitchFamily="34" charset="0"/>
            </a:rPr>
            <a:t>Προσε-κτικός</a:t>
          </a:r>
          <a:endParaRPr lang="el-GR" sz="1100" kern="1200" dirty="0">
            <a:latin typeface="Century Gothic" panose="020B0502020202020204" pitchFamily="34" charset="0"/>
          </a:endParaRPr>
        </a:p>
      </dsp:txBody>
      <dsp:txXfrm>
        <a:off x="4722968" y="1674648"/>
        <a:ext cx="681704" cy="681704"/>
      </dsp:txXfrm>
    </dsp:sp>
    <dsp:sp modelId="{C1ECAF0C-0EC7-4080-9E00-841AD485284B}">
      <dsp:nvSpPr>
        <dsp:cNvPr id="0" name=""/>
        <dsp:cNvSpPr/>
      </dsp:nvSpPr>
      <dsp:spPr>
        <a:xfrm rot="1800000">
          <a:off x="3616047" y="277948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4029631" y="2771034"/>
        <a:ext cx="43535" cy="43535"/>
      </dsp:txXfrm>
    </dsp:sp>
    <dsp:sp modelId="{C6ACBF0C-B426-4D6D-B13D-B0FD57AC7FF7}">
      <dsp:nvSpPr>
        <dsp:cNvPr id="0" name=""/>
        <dsp:cNvSpPr/>
      </dsp:nvSpPr>
      <dsp:spPr>
        <a:xfrm>
          <a:off x="4363843" y="276945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err="1">
              <a:latin typeface="Century Gothic" panose="020B0502020202020204" pitchFamily="34" charset="0"/>
            </a:rPr>
            <a:t>Ενστικτώ-δης</a:t>
          </a:r>
          <a:endParaRPr lang="el-GR" sz="1100" kern="1200" dirty="0">
            <a:latin typeface="Century Gothic" panose="020B0502020202020204" pitchFamily="34" charset="0"/>
          </a:endParaRPr>
        </a:p>
      </dsp:txBody>
      <dsp:txXfrm>
        <a:off x="4505029" y="2910644"/>
        <a:ext cx="681704" cy="681704"/>
      </dsp:txXfrm>
    </dsp:sp>
    <dsp:sp modelId="{86A18D33-5505-40BB-8FC5-7443B74016B9}">
      <dsp:nvSpPr>
        <dsp:cNvPr id="0" name=""/>
        <dsp:cNvSpPr/>
      </dsp:nvSpPr>
      <dsp:spPr>
        <a:xfrm rot="4200000">
          <a:off x="3135331" y="318285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548914" y="3174404"/>
        <a:ext cx="43535" cy="43535"/>
      </dsp:txXfrm>
    </dsp:sp>
    <dsp:sp modelId="{139EE503-5BB5-4062-A9B1-A6732789EBD8}">
      <dsp:nvSpPr>
        <dsp:cNvPr id="0" name=""/>
        <dsp:cNvSpPr/>
      </dsp:nvSpPr>
      <dsp:spPr>
        <a:xfrm>
          <a:off x="3402409" y="3576197"/>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Century Gothic" panose="020B0502020202020204" pitchFamily="34" charset="0"/>
            </a:rPr>
            <a:t>Μισεί τα ρίσκα</a:t>
          </a:r>
        </a:p>
      </dsp:txBody>
      <dsp:txXfrm>
        <a:off x="3543595" y="3717383"/>
        <a:ext cx="681704" cy="681704"/>
      </dsp:txXfrm>
    </dsp:sp>
    <dsp:sp modelId="{B32C72F7-1C3E-46D8-A76E-C7A724D643DE}">
      <dsp:nvSpPr>
        <dsp:cNvPr id="0" name=""/>
        <dsp:cNvSpPr/>
      </dsp:nvSpPr>
      <dsp:spPr>
        <a:xfrm rot="6600000">
          <a:off x="2507799" y="318285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921383" y="3174404"/>
        <a:ext cx="43535" cy="43535"/>
      </dsp:txXfrm>
    </dsp:sp>
    <dsp:sp modelId="{9D0C93EB-F5BC-4A15-87A7-2B49B19CA088}">
      <dsp:nvSpPr>
        <dsp:cNvPr id="0" name=""/>
        <dsp:cNvSpPr/>
      </dsp:nvSpPr>
      <dsp:spPr>
        <a:xfrm>
          <a:off x="2147346" y="3576197"/>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err="1">
              <a:latin typeface="Century Gothic" panose="020B0502020202020204" pitchFamily="34" charset="0"/>
            </a:rPr>
            <a:t>Πρωτό-τυπος</a:t>
          </a:r>
          <a:endParaRPr lang="el-GR" sz="1100" kern="1200" dirty="0">
            <a:latin typeface="Century Gothic" panose="020B0502020202020204" pitchFamily="34" charset="0"/>
          </a:endParaRPr>
        </a:p>
      </dsp:txBody>
      <dsp:txXfrm>
        <a:off x="2288532" y="3717383"/>
        <a:ext cx="681704" cy="681704"/>
      </dsp:txXfrm>
    </dsp:sp>
    <dsp:sp modelId="{CF50FD65-21A0-485C-B2C4-75E252168285}">
      <dsp:nvSpPr>
        <dsp:cNvPr id="0" name=""/>
        <dsp:cNvSpPr/>
      </dsp:nvSpPr>
      <dsp:spPr>
        <a:xfrm rot="9000000">
          <a:off x="2027082" y="277948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440666" y="2771034"/>
        <a:ext cx="43535" cy="43535"/>
      </dsp:txXfrm>
    </dsp:sp>
    <dsp:sp modelId="{A53A351E-5DEE-4524-8B78-E21495C61E05}">
      <dsp:nvSpPr>
        <dsp:cNvPr id="0" name=""/>
        <dsp:cNvSpPr/>
      </dsp:nvSpPr>
      <dsp:spPr>
        <a:xfrm>
          <a:off x="1185912" y="276945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err="1">
              <a:latin typeface="Century Gothic" panose="020B0502020202020204" pitchFamily="34" charset="0"/>
            </a:rPr>
            <a:t>Μετανιω</a:t>
          </a:r>
          <a:r>
            <a:rPr lang="el-GR" sz="1100" kern="1200" dirty="0">
              <a:latin typeface="Century Gothic" panose="020B0502020202020204" pitchFamily="34" charset="0"/>
            </a:rPr>
            <a:t>-μένος</a:t>
          </a:r>
        </a:p>
      </dsp:txBody>
      <dsp:txXfrm>
        <a:off x="1327098" y="2910644"/>
        <a:ext cx="681704" cy="681704"/>
      </dsp:txXfrm>
    </dsp:sp>
    <dsp:sp modelId="{8B0224D1-68B6-4857-8051-2D4685485338}">
      <dsp:nvSpPr>
        <dsp:cNvPr id="0" name=""/>
        <dsp:cNvSpPr/>
      </dsp:nvSpPr>
      <dsp:spPr>
        <a:xfrm rot="11400000">
          <a:off x="1918112" y="2161483"/>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331696" y="2153036"/>
        <a:ext cx="43535" cy="43535"/>
      </dsp:txXfrm>
    </dsp:sp>
    <dsp:sp modelId="{7918D210-A82D-418C-A8D8-877179003B15}">
      <dsp:nvSpPr>
        <dsp:cNvPr id="0" name=""/>
        <dsp:cNvSpPr/>
      </dsp:nvSpPr>
      <dsp:spPr>
        <a:xfrm>
          <a:off x="967973" y="1533462"/>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kern="1200" dirty="0" err="1">
              <a:latin typeface="Century Gothic" panose="020B0502020202020204" pitchFamily="34" charset="0"/>
            </a:rPr>
            <a:t>Ευχαρι-στεί</a:t>
          </a:r>
          <a:r>
            <a:rPr lang="el-GR" sz="1100" kern="1200" dirty="0">
              <a:latin typeface="Century Gothic" panose="020B0502020202020204" pitchFamily="34" charset="0"/>
            </a:rPr>
            <a:t> τους άλλους</a:t>
          </a:r>
        </a:p>
      </dsp:txBody>
      <dsp:txXfrm>
        <a:off x="1109159" y="1674648"/>
        <a:ext cx="681704" cy="681704"/>
      </dsp:txXfrm>
    </dsp:sp>
    <dsp:sp modelId="{105BED07-CE11-4EB9-B7FF-979120F04D3E}">
      <dsp:nvSpPr>
        <dsp:cNvPr id="0" name=""/>
        <dsp:cNvSpPr/>
      </dsp:nvSpPr>
      <dsp:spPr>
        <a:xfrm rot="13800000">
          <a:off x="2231878" y="1618025"/>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645462" y="1609578"/>
        <a:ext cx="43535" cy="43535"/>
      </dsp:txXfrm>
    </dsp:sp>
    <dsp:sp modelId="{632CC012-956F-4698-96D6-799E7943564C}">
      <dsp:nvSpPr>
        <dsp:cNvPr id="0" name=""/>
        <dsp:cNvSpPr/>
      </dsp:nvSpPr>
      <dsp:spPr>
        <a:xfrm>
          <a:off x="1595504" y="446546"/>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a:t>
          </a:r>
          <a:r>
            <a:rPr lang="el-GR" sz="1100" kern="1200" dirty="0">
              <a:latin typeface="Century Gothic" panose="020B0502020202020204" pitchFamily="34" charset="0"/>
            </a:rPr>
            <a:t>Δίνει πάσα» στους άλλους</a:t>
          </a:r>
        </a:p>
      </dsp:txBody>
      <dsp:txXfrm>
        <a:off x="1736690" y="587732"/>
        <a:ext cx="681704" cy="68170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222977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11864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230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29812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EF88C31-8E23-3844-ACA8-78D70AA94D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36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4"/>
          <p:cNvSpPr>
            <a:spLocks noGrp="1"/>
          </p:cNvSpPr>
          <p:nvPr>
            <p:ph type="dt" sz="half" idx="10"/>
          </p:nvPr>
        </p:nvSpPr>
        <p:spPr/>
        <p:txBody>
          <a:bodyPr/>
          <a:lstStyle/>
          <a:p>
            <a:fld id="{BEF88C31-8E23-3844-ACA8-78D70AA94D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13428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BEF88C31-8E23-3844-ACA8-78D70AA94D0C}"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31287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BEF88C31-8E23-3844-ACA8-78D70AA94D0C}"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32500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8C31-8E23-3844-ACA8-78D70AA94D0C}"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860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15257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pPr/>
              <a:t>‹#›</a:t>
            </a:fld>
            <a:endParaRPr lang="en-US"/>
          </a:p>
        </p:txBody>
      </p:sp>
    </p:spTree>
    <p:extLst>
      <p:ext uri="{BB962C8B-B14F-4D97-AF65-F5344CB8AC3E}">
        <p14:creationId xmlns:p14="http://schemas.microsoft.com/office/powerpoint/2010/main" val="22950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88C31-8E23-3844-ACA8-78D70AA94D0C}" type="datetimeFigureOut">
              <a:rPr lang="en-US" smtClean="0"/>
              <a:pPr/>
              <a:t>8/31/2021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60C4-A91E-5B43-8F1A-DF43210BE89F}" type="slidenum">
              <a:rPr lang="en-US" smtClean="0"/>
              <a:pPr/>
              <a:t>‹#›</a:t>
            </a:fld>
            <a:endParaRPr lang="en-US"/>
          </a:p>
        </p:txBody>
      </p:sp>
    </p:spTree>
    <p:extLst>
      <p:ext uri="{BB962C8B-B14F-4D97-AF65-F5344CB8AC3E}">
        <p14:creationId xmlns:p14="http://schemas.microsoft.com/office/powerpoint/2010/main" val="23720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hyperlink" Target="https://www.umassd.edu/fycm/decision-making/process/" TargetMode="Externa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tomorrowsuccess.com/calculatedrisks.html" TargetMode="Externa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QuickStyle" Target="../diagrams/quickStyle2.xml"/><Relationship Id="rId5" Type="http://schemas.openxmlformats.org/officeDocument/2006/relationships/image" Target="../media/image5.pn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c73Q8oQmwzo?feature=oembed" TargetMode="Externa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s://ec.europa.eu/growth/smes/supporting-entrepreneurship/erasmus-young-entrepreneurs_en" TargetMode="External"/><Relationship Id="rId13" Type="http://schemas.openxmlformats.org/officeDocument/2006/relationships/hyperlink" Target="https://www.forbes.com/sites/natalierobehmed/2013/11/12/100-best-websites-for-entrepreneurs/" TargetMode="Externa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hyperlink" Target="https://www.investopedia.com/risk-management-4689652" TargetMode="External"/><Relationship Id="rId2" Type="http://schemas.openxmlformats.org/officeDocument/2006/relationships/image" Target="../media/image2.jpeg"/><Relationship Id="rId16" Type="http://schemas.openxmlformats.org/officeDocument/2006/relationships/hyperlink" Target="https://www.selfregenerate.eu/"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hacktheentrepreneur.com/entrepreneurial-mindset/" TargetMode="External"/><Relationship Id="rId5" Type="http://schemas.openxmlformats.org/officeDocument/2006/relationships/image" Target="../media/image5.png"/><Relationship Id="rId15" Type="http://schemas.openxmlformats.org/officeDocument/2006/relationships/hyperlink" Target="https://soundofbusiness.eu/" TargetMode="External"/><Relationship Id="rId10" Type="http://schemas.openxmlformats.org/officeDocument/2006/relationships/hyperlink" Target="https://www.lifehack.org/768345/how-to-take-calculated-risk" TargetMode="External"/><Relationship Id="rId4" Type="http://schemas.openxmlformats.org/officeDocument/2006/relationships/image" Target="../media/image3.png"/><Relationship Id="rId9" Type="http://schemas.openxmlformats.org/officeDocument/2006/relationships/hyperlink" Target="https://ec.europa.eu/growth/smes/supporting-entrepreneurship_en" TargetMode="External"/><Relationship Id="rId14" Type="http://schemas.openxmlformats.org/officeDocument/2006/relationships/hyperlink" Target="http://trend.credinfo.eu/"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MINY_FUNDO_VERD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372" t="13155" r="37054" b="10530"/>
          <a:stretch/>
        </p:blipFill>
        <p:spPr>
          <a:xfrm>
            <a:off x="152400" y="106680"/>
            <a:ext cx="6705600" cy="6651928"/>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25890" y="106680"/>
            <a:ext cx="1981201" cy="6651928"/>
          </a:xfrm>
          <a:prstGeom prst="rect">
            <a:avLst/>
          </a:prstGeom>
        </p:spPr>
      </p:pic>
      <p:sp>
        <p:nvSpPr>
          <p:cNvPr id="3" name="Subtitle 2"/>
          <p:cNvSpPr>
            <a:spLocks noGrp="1"/>
          </p:cNvSpPr>
          <p:nvPr>
            <p:ph type="subTitle" idx="1"/>
          </p:nvPr>
        </p:nvSpPr>
        <p:spPr>
          <a:xfrm>
            <a:off x="7025890" y="731622"/>
            <a:ext cx="1981201" cy="3552870"/>
          </a:xfrm>
        </p:spPr>
        <p:txBody>
          <a:bodyPr>
            <a:normAutofit/>
          </a:bodyPr>
          <a:lstStyle/>
          <a:p>
            <a:pPr algn="l"/>
            <a:r>
              <a:rPr lang="el-GR" sz="1600" b="1" dirty="0">
                <a:latin typeface="Century Gothic"/>
                <a:cs typeface="Century Gothic"/>
              </a:rPr>
              <a:t>3.1 Τι σημαίνει να έχεις επιχειρηματικό πνεύμα/σκέψη;</a:t>
            </a:r>
          </a:p>
          <a:p>
            <a:pPr algn="l"/>
            <a:endParaRPr lang="el-GR" sz="1600" b="1" dirty="0">
              <a:latin typeface="Century Gothic"/>
              <a:cs typeface="Century Gothic"/>
            </a:endParaRPr>
          </a:p>
          <a:p>
            <a:pPr algn="l"/>
            <a:r>
              <a:rPr lang="el-GR" sz="1600" b="1" dirty="0">
                <a:latin typeface="Century Gothic"/>
                <a:cs typeface="Century Gothic"/>
              </a:rPr>
              <a:t>Πώς λαμβάνεις οικονομικά ασφαλείς αποφάσεις; </a:t>
            </a:r>
            <a:endParaRPr lang="en-US" sz="1600" b="1" dirty="0">
              <a:latin typeface="Century Gothic"/>
              <a:cs typeface="Century Gothic"/>
            </a:endParaRPr>
          </a:p>
        </p:txBody>
      </p:sp>
      <p:sp>
        <p:nvSpPr>
          <p:cNvPr id="9" name="Title 8"/>
          <p:cNvSpPr>
            <a:spLocks noGrp="1"/>
          </p:cNvSpPr>
          <p:nvPr>
            <p:ph type="ctrTitle"/>
          </p:nvPr>
        </p:nvSpPr>
        <p:spPr>
          <a:xfrm>
            <a:off x="226447" y="306578"/>
            <a:ext cx="5961311" cy="2243350"/>
          </a:xfrm>
        </p:spPr>
        <p:txBody>
          <a:bodyPr/>
          <a:lstStyle/>
          <a:p>
            <a:r>
              <a:rPr lang="el-GR" b="1" dirty="0">
                <a:solidFill>
                  <a:schemeClr val="tx1">
                    <a:lumMod val="75000"/>
                    <a:lumOff val="25000"/>
                  </a:schemeClr>
                </a:solidFill>
                <a:latin typeface="Century Gothic"/>
                <a:cs typeface="Century Gothic"/>
              </a:rPr>
              <a:t>Ενότητα 3 ΕΠΙΧΕΙΡΗΜΑΤΙΚΟ ΠΝΕΥΜΑ</a:t>
            </a:r>
            <a:endParaRPr lang="en-US" b="1" dirty="0">
              <a:solidFill>
                <a:schemeClr val="tx1">
                  <a:lumMod val="75000"/>
                  <a:lumOff val="25000"/>
                </a:schemeClr>
              </a:solidFill>
              <a:latin typeface="Century Gothic"/>
              <a:cs typeface="Century Gothic"/>
            </a:endParaRPr>
          </a:p>
        </p:txBody>
      </p:sp>
      <p:pic>
        <p:nvPicPr>
          <p:cNvPr id="10" name="Picture 9"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66" y="5748914"/>
            <a:ext cx="1706538" cy="347907"/>
          </a:xfrm>
          <a:prstGeom prst="rect">
            <a:avLst/>
          </a:prstGeom>
        </p:spPr>
      </p:pic>
      <p:sp>
        <p:nvSpPr>
          <p:cNvPr id="13" name="Rectangle 12"/>
          <p:cNvSpPr/>
          <p:nvPr/>
        </p:nvSpPr>
        <p:spPr>
          <a:xfrm>
            <a:off x="310737" y="6158510"/>
            <a:ext cx="3476181" cy="369332"/>
          </a:xfrm>
          <a:prstGeom prst="rect">
            <a:avLst/>
          </a:prstGeom>
        </p:spPr>
        <p:txBody>
          <a:bodyPr wrap="square">
            <a:spAutoFit/>
          </a:bodyPr>
          <a:lstStyle/>
          <a:p>
            <a:pPr algn="just"/>
            <a:r>
              <a:rPr lang="en-GB" sz="600" dirty="0">
                <a:solidFill>
                  <a:srgbClr val="FFFFFF"/>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rgbClr val="FFFFFF"/>
              </a:solidFill>
            </a:endParaRPr>
          </a:p>
        </p:txBody>
      </p:sp>
      <p:sp>
        <p:nvSpPr>
          <p:cNvPr id="14" name="TextBox 13"/>
          <p:cNvSpPr txBox="1"/>
          <p:nvPr/>
        </p:nvSpPr>
        <p:spPr>
          <a:xfrm>
            <a:off x="7013257" y="4846321"/>
            <a:ext cx="2006600" cy="1508105"/>
          </a:xfrm>
          <a:prstGeom prst="rect">
            <a:avLst/>
          </a:prstGeom>
          <a:noFill/>
        </p:spPr>
        <p:txBody>
          <a:bodyPr wrap="square" rtlCol="0">
            <a:spAutoFit/>
          </a:bodyPr>
          <a:lstStyle/>
          <a:p>
            <a:r>
              <a:rPr lang="el-GR" sz="1150" dirty="0">
                <a:solidFill>
                  <a:schemeClr val="tx1">
                    <a:lumMod val="75000"/>
                    <a:lumOff val="25000"/>
                  </a:schemeClr>
                </a:solidFill>
                <a:latin typeface="Century Gothic"/>
                <a:cs typeface="Century Gothic"/>
              </a:rPr>
              <a:t>Ταξίδι για την αύξηση των τεχνικών της συναισθηματικής νοημοσύνης, της ψηφιακής ευαισθητοποίησης και του επιχειρηματικού πνεύματος/τρόπου ζωής</a:t>
            </a:r>
            <a:endParaRPr lang="en-US" sz="1150" dirty="0">
              <a:solidFill>
                <a:schemeClr val="tx1">
                  <a:lumMod val="75000"/>
                  <a:lumOff val="25000"/>
                </a:schemeClr>
              </a:solidFill>
              <a:latin typeface="Century Gothic"/>
              <a:cs typeface="Century Gothic"/>
            </a:endParaRPr>
          </a:p>
        </p:txBody>
      </p:sp>
      <p:pic>
        <p:nvPicPr>
          <p:cNvPr id="17" name="Picture 16" descr="JIMINY_LOGO_GREEN_CRIC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8" y="4284492"/>
            <a:ext cx="2788892" cy="2243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2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2145999"/>
          </a:xfrm>
        </p:spPr>
        <p:txBody>
          <a:bodyPr>
            <a:normAutofit/>
          </a:bodyPr>
          <a:lstStyle/>
          <a:p>
            <a:pPr algn="l"/>
            <a:r>
              <a:rPr lang="el-GR" sz="2800" dirty="0"/>
              <a:t>Το να έχεις επιχειρηματική σκέψη σημαίνει πολλά περισσότερα από την ίδρυση και τη λειτουργία μιας επιτυχημένης επιχείρησης!</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2637183"/>
            <a:ext cx="6036397" cy="3488980"/>
          </a:xfrm>
        </p:spPr>
        <p:txBody>
          <a:bodyPr>
            <a:normAutofit fontScale="92500" lnSpcReduction="10000"/>
          </a:bodyPr>
          <a:lstStyle/>
          <a:p>
            <a:r>
              <a:rPr lang="el-GR" sz="2400" dirty="0"/>
              <a:t>Η επιχειρηματική νοοτροπία ή στάση, προσέγγιση, διάθεση ή «φιλοσοφία» έχει να κάνει με έναν συγκεκριμένο τρόπο σκέψης και ζωής</a:t>
            </a:r>
          </a:p>
          <a:p>
            <a:r>
              <a:rPr lang="el-GR" sz="2400" dirty="0"/>
              <a:t>Έχει να κάνει με την πίστη στον εαυτό μας, την αναζήτηση κινήτρων, την ενθάρρυνση της δημιουργικότητάς μας, τη βελτίωση των ικανοτήτων μας, την αντιμετώπιση προκλήσεων, τη λήψη ρίσκων, τη δόμηση σχέσεων, την εύρεση λύσεων και την αποδοχή της ευθύνης των πράξεων μας.</a:t>
            </a:r>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223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l-GR" sz="2800" dirty="0">
                <a:solidFill>
                  <a:schemeClr val="tx1">
                    <a:lumMod val="65000"/>
                    <a:lumOff val="35000"/>
                  </a:schemeClr>
                </a:solidFill>
                <a:latin typeface="Century Gothic"/>
                <a:cs typeface="Century Gothic"/>
              </a:rPr>
              <a:t>Γιατί η επιχειρηματική σκέψη είναι σημαντική;</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6036398" cy="4525963"/>
          </a:xfrm>
        </p:spPr>
        <p:txBody>
          <a:bodyPr>
            <a:normAutofit/>
          </a:bodyPr>
          <a:lstStyle/>
          <a:p>
            <a:r>
              <a:rPr lang="el-GR" sz="2400" dirty="0"/>
              <a:t>Ένας άνθρωπος με επιχειρηματικό τρόπο σκέψης έχει τη δυνατότητα να αντιμετωπίζει τις ανάγκες, τα προβλήματα και τις προκλήσεις ως ευκαιρίες</a:t>
            </a:r>
          </a:p>
          <a:p>
            <a:r>
              <a:rPr lang="el-GR" sz="2400" dirty="0"/>
              <a:t>Ένας υπάλληλος με επιχειρηματικό τρόπο σκέψης λέγεται και «εσωτερικός επιχειρηματίας» ή «</a:t>
            </a:r>
            <a:r>
              <a:rPr lang="el-GR" sz="2400" dirty="0" err="1"/>
              <a:t>ενδοεταιρικός</a:t>
            </a:r>
            <a:r>
              <a:rPr lang="el-GR" sz="2400" dirty="0"/>
              <a:t> επιχειρηματίας». Λέγεται ότι αυτοί οι άνθρωποι είναι από τους πιο εκτιμημένους και επιθυμητούς υπαλλήλους.</a:t>
            </a:r>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10804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673432"/>
          </a:xfrm>
        </p:spPr>
        <p:txBody>
          <a:bodyPr>
            <a:normAutofit/>
          </a:bodyPr>
          <a:lstStyle/>
          <a:p>
            <a:pPr algn="l"/>
            <a:r>
              <a:rPr lang="el-GR" sz="2800" dirty="0">
                <a:solidFill>
                  <a:schemeClr val="tx1">
                    <a:lumMod val="65000"/>
                    <a:lumOff val="35000"/>
                  </a:schemeClr>
                </a:solidFill>
                <a:latin typeface="Century Gothic"/>
                <a:cs typeface="Century Gothic"/>
              </a:rPr>
              <a:t>Ποια είναι τα βασικά χαρακτηριστικά της επιχειρηματικής νοοτροπίας;</a:t>
            </a:r>
            <a:endParaRPr lang="en-GB" sz="28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CCD9770D-2784-4B02-88B1-00824C707E5B}"/>
              </a:ext>
            </a:extLst>
          </p:cNvPr>
          <p:cNvPicPr>
            <a:picLocks noChangeAspect="1"/>
          </p:cNvPicPr>
          <p:nvPr/>
        </p:nvPicPr>
        <p:blipFill rotWithShape="1">
          <a:blip r:embed="rId8"/>
          <a:srcRect l="23295" t="9653" r="25410" b="10177"/>
          <a:stretch/>
        </p:blipFill>
        <p:spPr>
          <a:xfrm>
            <a:off x="2247399" y="2501977"/>
            <a:ext cx="2460067" cy="3223143"/>
          </a:xfrm>
          <a:prstGeom prst="rect">
            <a:avLst/>
          </a:prstGeom>
        </p:spPr>
      </p:pic>
    </p:spTree>
    <p:extLst>
      <p:ext uri="{BB962C8B-B14F-4D97-AF65-F5344CB8AC3E}">
        <p14:creationId xmlns:p14="http://schemas.microsoft.com/office/powerpoint/2010/main" val="191971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l-GR" dirty="0">
                <a:solidFill>
                  <a:schemeClr val="tx1">
                    <a:lumMod val="65000"/>
                    <a:lumOff val="35000"/>
                  </a:schemeClr>
                </a:solidFill>
                <a:latin typeface="Century Gothic"/>
                <a:cs typeface="Century Gothic"/>
              </a:rPr>
              <a:t>Πρακτική Άσκηση</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el-GR" sz="3200" b="1" i="1" dirty="0"/>
              <a:t>Άσκηση</a:t>
            </a:r>
            <a:r>
              <a:rPr lang="en-GB" sz="3200" b="1" i="1" dirty="0"/>
              <a:t>:</a:t>
            </a:r>
            <a:r>
              <a:rPr lang="en-GB" sz="3200" i="1" dirty="0"/>
              <a:t> </a:t>
            </a:r>
          </a:p>
          <a:p>
            <a:pPr algn="ctr"/>
            <a:endParaRPr lang="en-GB" sz="3200" i="1" dirty="0"/>
          </a:p>
          <a:p>
            <a:pPr algn="ctr"/>
            <a:r>
              <a:rPr lang="en-GB" sz="3200" i="1" dirty="0"/>
              <a:t>“</a:t>
            </a:r>
            <a:r>
              <a:rPr lang="el-GR" sz="3200" i="1" dirty="0"/>
              <a:t>Η επιχειρηματική νοοτροπία στην πράξη</a:t>
            </a:r>
            <a:r>
              <a:rPr lang="en-GB" sz="3200" i="1" dirty="0"/>
              <a:t>” </a:t>
            </a:r>
          </a:p>
        </p:txBody>
      </p:sp>
    </p:spTree>
    <p:extLst>
      <p:ext uri="{BB962C8B-B14F-4D97-AF65-F5344CB8AC3E}">
        <p14:creationId xmlns:p14="http://schemas.microsoft.com/office/powerpoint/2010/main" val="65865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l-GR" dirty="0">
                <a:solidFill>
                  <a:schemeClr val="tx1">
                    <a:lumMod val="65000"/>
                    <a:lumOff val="35000"/>
                  </a:schemeClr>
                </a:solidFill>
                <a:latin typeface="Century Gothic"/>
                <a:cs typeface="Century Gothic"/>
              </a:rPr>
              <a:t>Επιχειρηματική Λήψη Αποφάσεων</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Διάγραμμα 13">
            <a:extLst>
              <a:ext uri="{FF2B5EF4-FFF2-40B4-BE49-F238E27FC236}">
                <a16:creationId xmlns:a16="http://schemas.microsoft.com/office/drawing/2014/main" id="{A8EADA51-9662-4338-8D5E-B83E0C38B296}"/>
              </a:ext>
            </a:extLst>
          </p:cNvPr>
          <p:cNvGraphicFramePr/>
          <p:nvPr>
            <p:extLst>
              <p:ext uri="{D42A27DB-BD31-4B8C-83A1-F6EECF244321}">
                <p14:modId xmlns:p14="http://schemas.microsoft.com/office/powerpoint/2010/main" val="2951817451"/>
              </p:ext>
            </p:extLst>
          </p:nvPr>
        </p:nvGraphicFramePr>
        <p:xfrm>
          <a:off x="152400" y="2345635"/>
          <a:ext cx="6800181" cy="25287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42B5F8A4-5E44-498A-A3DC-DE1D722EF7DA}"/>
              </a:ext>
            </a:extLst>
          </p:cNvPr>
          <p:cNvSpPr txBox="1"/>
          <p:nvPr/>
        </p:nvSpPr>
        <p:spPr>
          <a:xfrm>
            <a:off x="2251044" y="5002517"/>
            <a:ext cx="4572000" cy="646331"/>
          </a:xfrm>
          <a:prstGeom prst="rect">
            <a:avLst/>
          </a:prstGeom>
          <a:noFill/>
        </p:spPr>
        <p:txBody>
          <a:bodyPr wrap="square">
            <a:spAutoFit/>
          </a:bodyPr>
          <a:lstStyle/>
          <a:p>
            <a:pPr algn="r"/>
            <a:r>
              <a:rPr lang="el-GR" sz="1200" b="1" dirty="0"/>
              <a:t>Εφτά βήματα προς την αποτελεσματική λήψη αποφάσεων </a:t>
            </a:r>
          </a:p>
          <a:p>
            <a:pPr algn="r"/>
            <a:r>
              <a:rPr lang="el-GR" sz="1200" dirty="0"/>
              <a:t>Πηγή: Πανεπιστήμιο Μασαχουσέτης </a:t>
            </a:r>
            <a:br>
              <a:rPr lang="en-US" sz="1200" dirty="0">
                <a:effectLst/>
                <a:latin typeface="Century Gothic" panose="020B0502020202020204" pitchFamily="34" charset="0"/>
                <a:ea typeface="Calibri" panose="020F0502020204030204" pitchFamily="34" charset="0"/>
                <a:cs typeface="Arial" panose="020B0604020202020204" pitchFamily="34" charset="0"/>
              </a:rPr>
            </a:br>
            <a:r>
              <a:rPr lang="en-US" sz="12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3"/>
              </a:rPr>
              <a:t>https://www.umassd.edu/fycm/decision-making/process</a:t>
            </a:r>
            <a:endParaRPr lang="el-GR" sz="1200" dirty="0">
              <a:latin typeface="Century Gothic" panose="020B0502020202020204" pitchFamily="34" charset="0"/>
            </a:endParaRPr>
          </a:p>
        </p:txBody>
      </p:sp>
    </p:spTree>
    <p:extLst>
      <p:ext uri="{BB962C8B-B14F-4D97-AF65-F5344CB8AC3E}">
        <p14:creationId xmlns:p14="http://schemas.microsoft.com/office/powerpoint/2010/main" val="378029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772606"/>
          </a:xfrm>
        </p:spPr>
        <p:txBody>
          <a:bodyPr>
            <a:normAutofit/>
          </a:bodyPr>
          <a:lstStyle/>
          <a:p>
            <a:pPr algn="l"/>
            <a:r>
              <a:rPr lang="el-GR" sz="2800" dirty="0">
                <a:solidFill>
                  <a:schemeClr val="tx1">
                    <a:lumMod val="65000"/>
                    <a:lumOff val="35000"/>
                  </a:schemeClr>
                </a:solidFill>
                <a:latin typeface="Century Gothic"/>
                <a:cs typeface="Century Gothic"/>
              </a:rPr>
              <a:t>Επιχειρηματική Λήψη Αποφάσεων</a:t>
            </a:r>
            <a:endParaRPr lang="en-US" sz="28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5" name="TextBox 14">
            <a:extLst>
              <a:ext uri="{FF2B5EF4-FFF2-40B4-BE49-F238E27FC236}">
                <a16:creationId xmlns:a16="http://schemas.microsoft.com/office/drawing/2014/main" id="{42B5F8A4-5E44-498A-A3DC-DE1D722EF7DA}"/>
              </a:ext>
            </a:extLst>
          </p:cNvPr>
          <p:cNvSpPr txBox="1"/>
          <p:nvPr/>
        </p:nvSpPr>
        <p:spPr>
          <a:xfrm>
            <a:off x="5110184" y="4123578"/>
            <a:ext cx="1712893" cy="2123658"/>
          </a:xfrm>
          <a:prstGeom prst="rect">
            <a:avLst/>
          </a:prstGeom>
          <a:noFill/>
        </p:spPr>
        <p:txBody>
          <a:bodyPr wrap="square">
            <a:spAutoFit/>
          </a:bodyPr>
          <a:lstStyle/>
          <a:p>
            <a:r>
              <a:rPr lang="el-GR" sz="1200" b="1" dirty="0"/>
              <a:t>Τύποι αρμόδιων λήψης αποφάσεων</a:t>
            </a:r>
            <a:endParaRPr lang="el-GR" sz="1200" dirty="0"/>
          </a:p>
          <a:p>
            <a:pPr algn="r"/>
            <a:r>
              <a:rPr lang="el-GR" sz="1200" dirty="0">
                <a:latin typeface="Century Gothic" panose="020B0502020202020204" pitchFamily="34" charset="0"/>
                <a:ea typeface="Calibri" panose="020F0502020204030204" pitchFamily="34" charset="0"/>
                <a:cs typeface="Arial" panose="020B0604020202020204" pitchFamily="34" charset="0"/>
              </a:rPr>
              <a:t>Βασισμένο στο </a:t>
            </a:r>
            <a:r>
              <a:rPr lang="en-GB" sz="1200" dirty="0" err="1">
                <a:effectLst/>
                <a:latin typeface="Century Gothic" panose="020B0502020202020204" pitchFamily="34" charset="0"/>
                <a:ea typeface="Calibri" panose="020F0502020204030204" pitchFamily="34" charset="0"/>
                <a:cs typeface="Arial" panose="020B0604020202020204" pitchFamily="34" charset="0"/>
              </a:rPr>
              <a:t>Zamler</a:t>
            </a:r>
            <a:r>
              <a:rPr lang="en-GB" sz="1200" dirty="0">
                <a:effectLst/>
                <a:latin typeface="Century Gothic" panose="020B0502020202020204" pitchFamily="34" charset="0"/>
                <a:ea typeface="Calibri" panose="020F0502020204030204" pitchFamily="34" charset="0"/>
                <a:cs typeface="Arial" panose="020B0604020202020204" pitchFamily="34" charset="0"/>
              </a:rPr>
              <a:t>, G. (2020), “The Ability to Take Calculated Risks”, </a:t>
            </a:r>
          </a:p>
          <a:p>
            <a:pPr algn="r"/>
            <a:r>
              <a:rPr lang="en-GB" sz="1200" dirty="0">
                <a:effectLst/>
                <a:latin typeface="Century Gothic" panose="020B0502020202020204" pitchFamily="34" charset="0"/>
                <a:ea typeface="Calibri" panose="020F0502020204030204" pitchFamily="34" charset="0"/>
                <a:cs typeface="Arial" panose="020B0604020202020204" pitchFamily="34" charset="0"/>
              </a:rPr>
              <a:t>Entrepreneurship for Kids™,  </a:t>
            </a:r>
            <a:r>
              <a:rPr lang="en-GB" sz="1200" dirty="0">
                <a:effectLst/>
                <a:latin typeface="Century Gothic" panose="020B0502020202020204" pitchFamily="34" charset="0"/>
                <a:ea typeface="Calibri" panose="020F0502020204030204" pitchFamily="34" charset="0"/>
                <a:cs typeface="Arial" panose="020B0604020202020204" pitchFamily="34" charset="0"/>
                <a:hlinkClick r:id="rId8"/>
              </a:rPr>
              <a:t>https://www.tomorrowsuccess.com/calculatedrisks.html</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p>
        </p:txBody>
      </p:sp>
      <p:graphicFrame>
        <p:nvGraphicFramePr>
          <p:cNvPr id="22" name="Διάγραμμα 21">
            <a:extLst>
              <a:ext uri="{FF2B5EF4-FFF2-40B4-BE49-F238E27FC236}">
                <a16:creationId xmlns:a16="http://schemas.microsoft.com/office/drawing/2014/main" id="{F4833693-B0D6-44FA-B9CD-CDBC56325EB1}"/>
              </a:ext>
            </a:extLst>
          </p:cNvPr>
          <p:cNvGraphicFramePr/>
          <p:nvPr>
            <p:extLst>
              <p:ext uri="{D42A27DB-BD31-4B8C-83A1-F6EECF244321}">
                <p14:modId xmlns:p14="http://schemas.microsoft.com/office/powerpoint/2010/main" val="898415613"/>
              </p:ext>
            </p:extLst>
          </p:nvPr>
        </p:nvGraphicFramePr>
        <p:xfrm>
          <a:off x="-391331" y="1142717"/>
          <a:ext cx="6513833" cy="4557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2021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l-GR" dirty="0">
                <a:solidFill>
                  <a:schemeClr val="tx1">
                    <a:lumMod val="65000"/>
                    <a:lumOff val="35000"/>
                  </a:schemeClr>
                </a:solidFill>
                <a:latin typeface="Century Gothic"/>
                <a:cs typeface="Century Gothic"/>
              </a:rPr>
              <a:t>Πρακτική Άσκηση</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1569660"/>
          </a:xfrm>
          <a:prstGeom prst="rect">
            <a:avLst/>
          </a:prstGeom>
          <a:noFill/>
        </p:spPr>
        <p:txBody>
          <a:bodyPr wrap="square" rtlCol="0">
            <a:spAutoFit/>
          </a:bodyPr>
          <a:lstStyle/>
          <a:p>
            <a:pPr algn="ctr"/>
            <a:r>
              <a:rPr lang="el-GR" sz="3200" b="1" i="1" dirty="0"/>
              <a:t>Άσκηση</a:t>
            </a:r>
            <a:r>
              <a:rPr lang="en-GB" sz="3200" b="1" i="1" dirty="0"/>
              <a:t>:</a:t>
            </a:r>
            <a:r>
              <a:rPr lang="en-GB" sz="3200" i="1" dirty="0"/>
              <a:t> </a:t>
            </a:r>
          </a:p>
          <a:p>
            <a:pPr algn="ctr"/>
            <a:endParaRPr lang="en-GB" sz="3200" i="1" dirty="0"/>
          </a:p>
          <a:p>
            <a:pPr algn="ctr"/>
            <a:r>
              <a:rPr lang="el-GR" sz="3200" i="1" dirty="0"/>
              <a:t>Πώς λαμβάνουμε αποφάσεις;</a:t>
            </a:r>
            <a:endParaRPr lang="en-GB" sz="3200" i="1" dirty="0"/>
          </a:p>
        </p:txBody>
      </p:sp>
    </p:spTree>
    <p:extLst>
      <p:ext uri="{BB962C8B-B14F-4D97-AF65-F5344CB8AC3E}">
        <p14:creationId xmlns:p14="http://schemas.microsoft.com/office/powerpoint/2010/main" val="228135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l-GR" dirty="0">
                <a:solidFill>
                  <a:schemeClr val="tx1">
                    <a:lumMod val="65000"/>
                    <a:lumOff val="35000"/>
                  </a:schemeClr>
                </a:solidFill>
                <a:latin typeface="Century Gothic"/>
                <a:cs typeface="Century Gothic"/>
              </a:rPr>
              <a:t>Διαφορετικοί Τύποι Επιχειρηματιών</a:t>
            </a:r>
            <a:endParaRPr lang="en-US"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5939969" cy="4525963"/>
          </a:xfrm>
        </p:spPr>
        <p:txBody>
          <a:bodyPr>
            <a:normAutofit/>
          </a:bodyPr>
          <a:lstStyle/>
          <a:p>
            <a:r>
              <a:rPr lang="el-GR" sz="2400" b="1" dirty="0"/>
              <a:t>Νεωτεριστές</a:t>
            </a:r>
          </a:p>
          <a:p>
            <a:r>
              <a:rPr lang="el-GR" sz="2400" b="1" dirty="0"/>
              <a:t>Δραστήριοι</a:t>
            </a:r>
          </a:p>
          <a:p>
            <a:r>
              <a:rPr lang="el-GR" sz="2400" b="1" dirty="0"/>
              <a:t>Μιμητές</a:t>
            </a:r>
          </a:p>
          <a:p>
            <a:r>
              <a:rPr lang="el-GR" sz="2400" b="1" dirty="0"/>
              <a:t>Ερευνητές</a:t>
            </a:r>
          </a:p>
          <a:p>
            <a:r>
              <a:rPr lang="el-GR" sz="2400" b="1" dirty="0"/>
              <a:t>Αγοραστές </a:t>
            </a:r>
          </a:p>
          <a:p>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027" name="Εικόνα 21">
            <a:extLst>
              <a:ext uri="{FF2B5EF4-FFF2-40B4-BE49-F238E27FC236}">
                <a16:creationId xmlns:a16="http://schemas.microsoft.com/office/drawing/2014/main" id="{D898B988-C8E7-4C3D-9DBB-9C9B0C9A19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799" y="1297755"/>
            <a:ext cx="1399940" cy="19628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Εικόνα 22">
            <a:extLst>
              <a:ext uri="{FF2B5EF4-FFF2-40B4-BE49-F238E27FC236}">
                <a16:creationId xmlns:a16="http://schemas.microsoft.com/office/drawing/2014/main" id="{725EA55B-2CCC-4006-B0B0-670BFE4C65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7925" y="4134383"/>
            <a:ext cx="1363788" cy="1811599"/>
          </a:xfrm>
          <a:prstGeom prst="rect">
            <a:avLst/>
          </a:prstGeom>
          <a:noFill/>
          <a:extLst>
            <a:ext uri="{909E8E84-426E-40DD-AFC4-6F175D3DCCD1}">
              <a14:hiddenFill xmlns:a14="http://schemas.microsoft.com/office/drawing/2010/main">
                <a:solidFill>
                  <a:srgbClr val="FFFFFF"/>
                </a:solidFill>
              </a14:hiddenFill>
            </a:ext>
          </a:extLst>
        </p:spPr>
      </p:pic>
      <p:pic>
        <p:nvPicPr>
          <p:cNvPr id="1025" name="Εικόνα 23">
            <a:extLst>
              <a:ext uri="{FF2B5EF4-FFF2-40B4-BE49-F238E27FC236}">
                <a16:creationId xmlns:a16="http://schemas.microsoft.com/office/drawing/2014/main" id="{880277A7-133B-4735-9619-4CFB54D8897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1609"/>
          <a:stretch/>
        </p:blipFill>
        <p:spPr bwMode="auto">
          <a:xfrm>
            <a:off x="3918642" y="3335279"/>
            <a:ext cx="1399940" cy="18596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00A642A6-A0B8-413B-93A0-289BBCC57B6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5">
            <a:extLst>
              <a:ext uri="{FF2B5EF4-FFF2-40B4-BE49-F238E27FC236}">
                <a16:creationId xmlns:a16="http://schemas.microsoft.com/office/drawing/2014/main" id="{C73014DA-51C7-4F2E-AEEE-6C7FC78F8411}"/>
              </a:ext>
            </a:extLst>
          </p:cNvPr>
          <p:cNvSpPr>
            <a:spLocks noChangeArrowheads="1"/>
          </p:cNvSpPr>
          <p:nvPr/>
        </p:nvSpPr>
        <p:spPr bwMode="auto">
          <a:xfrm>
            <a:off x="0" y="805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Jeff Bezos, Oprah Winfrey, Giorgio Armani</a:t>
            </a:r>
            <a:br>
              <a:rPr kumimoji="0" lang="en-US" altLang="el-GR"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US" altLang="el-G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Source: Wikipedia.org </a:t>
            </a:r>
            <a:endParaRPr kumimoji="0" lang="en-US" altLang="el-GR"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96A4C325-F1FD-4B04-952D-357E029E4243}"/>
              </a:ext>
            </a:extLst>
          </p:cNvPr>
          <p:cNvSpPr txBox="1"/>
          <p:nvPr/>
        </p:nvSpPr>
        <p:spPr>
          <a:xfrm>
            <a:off x="3554071" y="5536647"/>
            <a:ext cx="1775698" cy="623248"/>
          </a:xfrm>
          <a:prstGeom prst="rect">
            <a:avLst/>
          </a:prstGeom>
          <a:noFill/>
        </p:spPr>
        <p:txBody>
          <a:bodyPr wrap="square">
            <a:spAutoFit/>
          </a:bodyPr>
          <a:lstStyle/>
          <a:p>
            <a:pPr algn="ctr">
              <a:lnSpc>
                <a:spcPct val="115000"/>
              </a:lnSpc>
              <a:spcBef>
                <a:spcPts val="600"/>
              </a:spcBef>
              <a:spcAft>
                <a:spcPts val="600"/>
              </a:spcAft>
            </a:pPr>
            <a:r>
              <a:rPr lang="en-US" sz="1000" b="1" dirty="0">
                <a:effectLst/>
                <a:latin typeface="Century Gothic" panose="020B0502020202020204" pitchFamily="34" charset="0"/>
                <a:ea typeface="Calibri" panose="020F0502020204030204" pitchFamily="34" charset="0"/>
                <a:cs typeface="Arial" panose="020B0604020202020204" pitchFamily="34" charset="0"/>
              </a:rPr>
              <a:t>Jeff Bezos, Giorgio Armani, Oprah Winfrey</a:t>
            </a:r>
            <a:br>
              <a:rPr lang="en-US" sz="1000" b="1" dirty="0">
                <a:effectLst/>
                <a:latin typeface="Century Gothic" panose="020B0502020202020204" pitchFamily="34" charset="0"/>
                <a:ea typeface="Calibri" panose="020F0502020204030204" pitchFamily="34" charset="0"/>
                <a:cs typeface="Arial" panose="020B0604020202020204" pitchFamily="34" charset="0"/>
              </a:rPr>
            </a:br>
            <a:r>
              <a:rPr lang="el-GR" sz="1000" dirty="0">
                <a:latin typeface="Century Gothic" panose="020B0502020202020204" pitchFamily="34" charset="0"/>
                <a:ea typeface="Calibri" panose="020F0502020204030204" pitchFamily="34" charset="0"/>
                <a:cs typeface="Arial" panose="020B0604020202020204" pitchFamily="34" charset="0"/>
              </a:rPr>
              <a:t>Πηγή</a:t>
            </a:r>
            <a:r>
              <a:rPr lang="en-US" sz="1000" dirty="0">
                <a:effectLst/>
                <a:latin typeface="Century Gothic" panose="020B0502020202020204" pitchFamily="34" charset="0"/>
                <a:ea typeface="Calibri" panose="020F0502020204030204" pitchFamily="34" charset="0"/>
                <a:cs typeface="Arial" panose="020B0604020202020204" pitchFamily="34" charset="0"/>
              </a:rPr>
              <a:t>: Wikipedia.org </a:t>
            </a:r>
            <a:endParaRPr lang="el-GR" sz="10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98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1514405"/>
          </a:xfrm>
        </p:spPr>
        <p:txBody>
          <a:bodyPr>
            <a:noAutofit/>
          </a:bodyPr>
          <a:lstStyle/>
          <a:p>
            <a:pPr algn="l"/>
            <a:r>
              <a:rPr lang="en-GB" sz="2400" dirty="0">
                <a:solidFill>
                  <a:schemeClr val="tx1">
                    <a:lumMod val="65000"/>
                    <a:lumOff val="35000"/>
                  </a:schemeClr>
                </a:solidFill>
                <a:latin typeface="Century Gothic"/>
                <a:cs typeface="Century Gothic"/>
              </a:rPr>
              <a:t>TED </a:t>
            </a:r>
            <a:r>
              <a:rPr lang="el-GR" sz="2400" dirty="0">
                <a:solidFill>
                  <a:schemeClr val="tx1">
                    <a:lumMod val="65000"/>
                    <a:lumOff val="35000"/>
                  </a:schemeClr>
                </a:solidFill>
                <a:latin typeface="Century Gothic"/>
                <a:cs typeface="Century Gothic"/>
              </a:rPr>
              <a:t>Ομιλίες</a:t>
            </a:r>
            <a:r>
              <a:rPr lang="en-US" sz="2400" dirty="0">
                <a:solidFill>
                  <a:schemeClr val="tx1">
                    <a:lumMod val="65000"/>
                    <a:lumOff val="35000"/>
                  </a:schemeClr>
                </a:solidFill>
                <a:latin typeface="Century Gothic"/>
                <a:cs typeface="Century Gothic"/>
              </a:rPr>
              <a:t>:</a:t>
            </a:r>
            <a:r>
              <a:rPr lang="el-GR" sz="2400" dirty="0">
                <a:solidFill>
                  <a:schemeClr val="tx1">
                    <a:lumMod val="65000"/>
                    <a:lumOff val="35000"/>
                  </a:schemeClr>
                </a:solidFill>
                <a:latin typeface="Century Gothic"/>
                <a:cs typeface="Century Gothic"/>
              </a:rPr>
              <a:t> Πώς η βαρεμάρα μπορεί να οδηγήσει στις πιο λαμπρές σου ιδέες</a:t>
            </a:r>
            <a:r>
              <a:rPr lang="en-GB" sz="2400" dirty="0">
                <a:solidFill>
                  <a:schemeClr val="tx1">
                    <a:lumMod val="65000"/>
                    <a:lumOff val="35000"/>
                  </a:schemeClr>
                </a:solidFill>
                <a:latin typeface="Century Gothic"/>
                <a:cs typeface="Century Gothic"/>
              </a:rPr>
              <a:t>, </a:t>
            </a:r>
            <a:br>
              <a:rPr lang="el-GR" sz="2400" dirty="0">
                <a:solidFill>
                  <a:schemeClr val="tx1">
                    <a:lumMod val="65000"/>
                    <a:lumOff val="35000"/>
                  </a:schemeClr>
                </a:solidFill>
                <a:latin typeface="Century Gothic"/>
                <a:cs typeface="Century Gothic"/>
              </a:rPr>
            </a:br>
            <a:r>
              <a:rPr lang="el-GR" sz="2400" dirty="0">
                <a:solidFill>
                  <a:schemeClr val="tx1">
                    <a:lumMod val="65000"/>
                    <a:lumOff val="35000"/>
                  </a:schemeClr>
                </a:solidFill>
                <a:latin typeface="Century Gothic"/>
                <a:cs typeface="Century Gothic"/>
              </a:rPr>
              <a:t>της </a:t>
            </a:r>
            <a:r>
              <a:rPr lang="en-GB" sz="2400" dirty="0" err="1">
                <a:solidFill>
                  <a:schemeClr val="tx1">
                    <a:lumMod val="65000"/>
                    <a:lumOff val="35000"/>
                  </a:schemeClr>
                </a:solidFill>
                <a:latin typeface="Century Gothic"/>
                <a:cs typeface="Century Gothic"/>
              </a:rPr>
              <a:t>Manoush</a:t>
            </a:r>
            <a:r>
              <a:rPr lang="en-GB" sz="2400" dirty="0">
                <a:solidFill>
                  <a:schemeClr val="tx1">
                    <a:lumMod val="65000"/>
                    <a:lumOff val="35000"/>
                  </a:schemeClr>
                </a:solidFill>
                <a:latin typeface="Century Gothic"/>
                <a:cs typeface="Century Gothic"/>
              </a:rPr>
              <a:t> </a:t>
            </a:r>
            <a:r>
              <a:rPr lang="en-GB" sz="2400" dirty="0" err="1">
                <a:solidFill>
                  <a:schemeClr val="tx1">
                    <a:lumMod val="65000"/>
                    <a:lumOff val="35000"/>
                  </a:schemeClr>
                </a:solidFill>
                <a:latin typeface="Century Gothic"/>
                <a:cs typeface="Century Gothic"/>
              </a:rPr>
              <a:t>Zomorodi</a:t>
            </a:r>
            <a:br>
              <a:rPr lang="en-GB" sz="2800" dirty="0">
                <a:solidFill>
                  <a:schemeClr val="tx1">
                    <a:lumMod val="65000"/>
                    <a:lumOff val="35000"/>
                  </a:schemeClr>
                </a:solidFill>
                <a:latin typeface="Century Gothic"/>
                <a:cs typeface="Century Gothic"/>
              </a:rPr>
            </a:br>
            <a:endParaRPr lang="en-US" sz="2800" dirty="0">
              <a:solidFill>
                <a:schemeClr val="tx1">
                  <a:lumMod val="65000"/>
                  <a:lumOff val="35000"/>
                </a:schemeClr>
              </a:solidFill>
              <a:latin typeface="Century Gothic"/>
              <a:cs typeface="Century Gothic"/>
            </a:endParaRPr>
          </a:p>
        </p:txBody>
      </p:sp>
      <p:pic>
        <p:nvPicPr>
          <p:cNvPr id="4" name="Ηλεκτρονικά πολυμέσα 3">
            <a:hlinkClick r:id="" action="ppaction://media"/>
            <a:extLst>
              <a:ext uri="{FF2B5EF4-FFF2-40B4-BE49-F238E27FC236}">
                <a16:creationId xmlns:a16="http://schemas.microsoft.com/office/drawing/2014/main" id="{FB1D2557-F0BF-4416-A707-3877A2FD4976}"/>
              </a:ext>
            </a:extLst>
          </p:cNvPr>
          <p:cNvPicPr>
            <a:picLocks noGrp="1" noRot="1" noChangeAspect="1"/>
          </p:cNvPicPr>
          <p:nvPr>
            <p:ph idx="1"/>
            <a:videoFile r:link="rId1"/>
          </p:nvPr>
        </p:nvPicPr>
        <p:blipFill>
          <a:blip r:embed="rId8"/>
          <a:stretch>
            <a:fillRect/>
          </a:stretch>
        </p:blipFill>
        <p:spPr>
          <a:xfrm>
            <a:off x="490382" y="2332921"/>
            <a:ext cx="6003216" cy="3391448"/>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TextBox 13">
            <a:extLst>
              <a:ext uri="{FF2B5EF4-FFF2-40B4-BE49-F238E27FC236}">
                <a16:creationId xmlns:a16="http://schemas.microsoft.com/office/drawing/2014/main" id="{903916DB-4262-45B8-B479-61A6153675E3}"/>
              </a:ext>
            </a:extLst>
          </p:cNvPr>
          <p:cNvSpPr txBox="1"/>
          <p:nvPr/>
        </p:nvSpPr>
        <p:spPr>
          <a:xfrm>
            <a:off x="412749" y="1568846"/>
            <a:ext cx="4572000" cy="369332"/>
          </a:xfrm>
          <a:prstGeom prst="rect">
            <a:avLst/>
          </a:prstGeom>
          <a:noFill/>
        </p:spPr>
        <p:txBody>
          <a:bodyPr wrap="square">
            <a:spAutoFit/>
          </a:bodyPr>
          <a:lstStyle/>
          <a:p>
            <a:r>
              <a:rPr lang="en-GB" sz="1800" dirty="0">
                <a:solidFill>
                  <a:schemeClr val="tx1">
                    <a:lumMod val="65000"/>
                    <a:lumOff val="35000"/>
                  </a:schemeClr>
                </a:solidFill>
                <a:latin typeface="Century Gothic"/>
                <a:cs typeface="Century Gothic"/>
              </a:rPr>
              <a:t>(</a:t>
            </a:r>
            <a:r>
              <a:rPr lang="el-GR" sz="1800" dirty="0">
                <a:solidFill>
                  <a:schemeClr val="tx1">
                    <a:lumMod val="65000"/>
                    <a:lumOff val="35000"/>
                  </a:schemeClr>
                </a:solidFill>
                <a:latin typeface="Century Gothic"/>
                <a:cs typeface="Century Gothic"/>
              </a:rPr>
              <a:t>υπότιτλοι σε </a:t>
            </a:r>
            <a:r>
              <a:rPr lang="en-GB" sz="1800" dirty="0">
                <a:solidFill>
                  <a:schemeClr val="tx1">
                    <a:lumMod val="65000"/>
                    <a:lumOff val="35000"/>
                  </a:schemeClr>
                </a:solidFill>
                <a:latin typeface="Century Gothic"/>
                <a:cs typeface="Century Gothic"/>
              </a:rPr>
              <a:t>23</a:t>
            </a:r>
            <a:r>
              <a:rPr lang="el-GR" sz="1800" dirty="0">
                <a:solidFill>
                  <a:schemeClr val="tx1">
                    <a:lumMod val="65000"/>
                    <a:lumOff val="35000"/>
                  </a:schemeClr>
                </a:solidFill>
                <a:latin typeface="Century Gothic"/>
                <a:cs typeface="Century Gothic"/>
              </a:rPr>
              <a:t> γλώσσες</a:t>
            </a:r>
            <a:r>
              <a:rPr lang="en-GB" sz="1800" dirty="0">
                <a:solidFill>
                  <a:schemeClr val="tx1">
                    <a:lumMod val="65000"/>
                    <a:lumOff val="35000"/>
                  </a:schemeClr>
                </a:solidFill>
                <a:latin typeface="Century Gothic"/>
                <a:cs typeface="Century Gothic"/>
              </a:rPr>
              <a:t>, 16</a:t>
            </a:r>
            <a:r>
              <a:rPr lang="el-GR" sz="1800" dirty="0">
                <a:solidFill>
                  <a:schemeClr val="tx1">
                    <a:lumMod val="65000"/>
                    <a:lumOff val="35000"/>
                  </a:schemeClr>
                </a:solidFill>
                <a:latin typeface="Century Gothic"/>
                <a:cs typeface="Century Gothic"/>
              </a:rPr>
              <a:t> λεπτά</a:t>
            </a:r>
            <a:r>
              <a:rPr lang="en-GB" sz="1800" dirty="0">
                <a:solidFill>
                  <a:schemeClr val="tx1">
                    <a:lumMod val="65000"/>
                    <a:lumOff val="35000"/>
                  </a:schemeClr>
                </a:solidFill>
                <a:latin typeface="Century Gothic"/>
                <a:cs typeface="Century Gothic"/>
              </a:rPr>
              <a:t>)</a:t>
            </a:r>
            <a:endParaRPr lang="el-GR" dirty="0"/>
          </a:p>
        </p:txBody>
      </p:sp>
    </p:spTree>
    <p:extLst>
      <p:ext uri="{BB962C8B-B14F-4D97-AF65-F5344CB8AC3E}">
        <p14:creationId xmlns:p14="http://schemas.microsoft.com/office/powerpoint/2010/main" val="25637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l-GR" dirty="0">
                <a:solidFill>
                  <a:schemeClr val="tx1">
                    <a:lumMod val="65000"/>
                    <a:lumOff val="35000"/>
                  </a:schemeClr>
                </a:solidFill>
                <a:latin typeface="Century Gothic"/>
                <a:cs typeface="Century Gothic"/>
              </a:rPr>
              <a:t>Πρακτική Άσκηση</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el-GR" sz="3200" b="1" i="1" dirty="0"/>
              <a:t>Άσκηση</a:t>
            </a:r>
            <a:r>
              <a:rPr lang="en-GB" sz="3200" b="1" i="1" dirty="0"/>
              <a:t>:</a:t>
            </a:r>
            <a:r>
              <a:rPr lang="en-GB" sz="3200" i="1" dirty="0"/>
              <a:t> </a:t>
            </a:r>
          </a:p>
          <a:p>
            <a:pPr algn="ctr"/>
            <a:endParaRPr lang="en-GB" sz="3200" i="1" dirty="0"/>
          </a:p>
          <a:p>
            <a:pPr algn="ctr"/>
            <a:r>
              <a:rPr lang="en-GB" sz="3200" i="1" dirty="0"/>
              <a:t>“</a:t>
            </a:r>
            <a:r>
              <a:rPr lang="el-GR" sz="3200" i="1" dirty="0"/>
              <a:t>Παίρνοντας μαθήματα από πετυχημένους επιχειρηματίες</a:t>
            </a:r>
            <a:r>
              <a:rPr lang="en-GB" sz="3200" i="1" dirty="0"/>
              <a:t>” </a:t>
            </a:r>
          </a:p>
        </p:txBody>
      </p:sp>
    </p:spTree>
    <p:extLst>
      <p:ext uri="{BB962C8B-B14F-4D97-AF65-F5344CB8AC3E}">
        <p14:creationId xmlns:p14="http://schemas.microsoft.com/office/powerpoint/2010/main" val="185318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l-GR" sz="3200" dirty="0">
                <a:solidFill>
                  <a:schemeClr val="tx1">
                    <a:lumMod val="65000"/>
                    <a:lumOff val="35000"/>
                  </a:schemeClr>
                </a:solidFill>
                <a:latin typeface="Century Gothic"/>
                <a:cs typeface="Century Gothic"/>
              </a:rPr>
              <a:t>Σχέδιο μαθήματος</a:t>
            </a:r>
            <a:endParaRPr lang="en-US" sz="3200" dirty="0">
              <a:solidFill>
                <a:schemeClr val="tx1">
                  <a:lumMod val="65000"/>
                  <a:lumOff val="35000"/>
                </a:schemeClr>
              </a:solidFill>
              <a:latin typeface="Century Gothic"/>
              <a:cs typeface="Century Gothic"/>
            </a:endParaRPr>
          </a:p>
        </p:txBody>
      </p:sp>
      <p:graphicFrame>
        <p:nvGraphicFramePr>
          <p:cNvPr id="4" name="Tabla 6">
            <a:extLst>
              <a:ext uri="{FF2B5EF4-FFF2-40B4-BE49-F238E27FC236}">
                <a16:creationId xmlns:a16="http://schemas.microsoft.com/office/drawing/2014/main" id="{2E1A4DA2-822B-4FB5-8954-E32DCF409139}"/>
              </a:ext>
            </a:extLst>
          </p:cNvPr>
          <p:cNvGraphicFramePr>
            <a:graphicFrameLocks noGrp="1"/>
          </p:cNvGraphicFramePr>
          <p:nvPr>
            <p:ph idx="1"/>
            <p:extLst>
              <p:ext uri="{D42A27DB-BD31-4B8C-83A1-F6EECF244321}">
                <p14:modId xmlns:p14="http://schemas.microsoft.com/office/powerpoint/2010/main" val="1648352099"/>
              </p:ext>
            </p:extLst>
          </p:nvPr>
        </p:nvGraphicFramePr>
        <p:xfrm>
          <a:off x="457199" y="1710133"/>
          <a:ext cx="5939970" cy="3672840"/>
        </p:xfrm>
        <a:graphic>
          <a:graphicData uri="http://schemas.openxmlformats.org/drawingml/2006/table">
            <a:tbl>
              <a:tblPr firstRow="1" bandRow="1">
                <a:tableStyleId>{F5AB1C69-6EDB-4FF4-983F-18BD219EF322}</a:tableStyleId>
              </a:tblPr>
              <a:tblGrid>
                <a:gridCol w="1994453">
                  <a:extLst>
                    <a:ext uri="{9D8B030D-6E8A-4147-A177-3AD203B41FA5}">
                      <a16:colId xmlns:a16="http://schemas.microsoft.com/office/drawing/2014/main" val="1134344328"/>
                    </a:ext>
                  </a:extLst>
                </a:gridCol>
                <a:gridCol w="3945517">
                  <a:extLst>
                    <a:ext uri="{9D8B030D-6E8A-4147-A177-3AD203B41FA5}">
                      <a16:colId xmlns:a16="http://schemas.microsoft.com/office/drawing/2014/main" val="481777847"/>
                    </a:ext>
                  </a:extLst>
                </a:gridCol>
              </a:tblGrid>
              <a:tr h="370840">
                <a:tc>
                  <a:txBody>
                    <a:bodyPr/>
                    <a:lstStyle/>
                    <a:p>
                      <a:r>
                        <a:rPr lang="el-GR" dirty="0"/>
                        <a:t>Διάρκεια</a:t>
                      </a:r>
                      <a:endParaRPr lang="en-GB" dirty="0"/>
                    </a:p>
                  </a:txBody>
                  <a:tcPr>
                    <a:solidFill>
                      <a:srgbClr val="779D53"/>
                    </a:solidFill>
                  </a:tcPr>
                </a:tc>
                <a:tc>
                  <a:txBody>
                    <a:bodyPr/>
                    <a:lstStyle/>
                    <a:p>
                      <a:r>
                        <a:rPr lang="el-GR" dirty="0"/>
                        <a:t>Δραστηριότητα</a:t>
                      </a:r>
                      <a:endParaRPr lang="en-GB" dirty="0"/>
                    </a:p>
                  </a:txBody>
                  <a:tcPr>
                    <a:solidFill>
                      <a:srgbClr val="779D53"/>
                    </a:solidFill>
                  </a:tcPr>
                </a:tc>
                <a:extLst>
                  <a:ext uri="{0D108BD9-81ED-4DB2-BD59-A6C34878D82A}">
                    <a16:rowId xmlns:a16="http://schemas.microsoft.com/office/drawing/2014/main" val="2876179679"/>
                  </a:ext>
                </a:extLst>
              </a:tr>
              <a:tr h="370840">
                <a:tc>
                  <a:txBody>
                    <a:bodyPr/>
                    <a:lstStyle/>
                    <a:p>
                      <a:r>
                        <a:rPr lang="en-US" sz="1800" kern="1200" dirty="0">
                          <a:solidFill>
                            <a:schemeClr val="dk1"/>
                          </a:solidFill>
                          <a:effectLst/>
                        </a:rPr>
                        <a:t>45</a:t>
                      </a:r>
                      <a:r>
                        <a:rPr lang="el-GR" sz="1800" kern="1200" baseline="0" dirty="0">
                          <a:solidFill>
                            <a:schemeClr val="dk1"/>
                          </a:solidFill>
                          <a:effectLst/>
                        </a:rPr>
                        <a:t> λεπτά</a:t>
                      </a:r>
                      <a:endParaRPr lang="en-GB" dirty="0"/>
                    </a:p>
                  </a:txBody>
                  <a:tcPr/>
                </a:tc>
                <a:tc>
                  <a:txBody>
                    <a:bodyPr/>
                    <a:lstStyle/>
                    <a:p>
                      <a:r>
                        <a:rPr lang="el-GR" dirty="0"/>
                        <a:t>Καλωσόρισμα</a:t>
                      </a:r>
                      <a:r>
                        <a:rPr lang="el-GR" baseline="0" dirty="0"/>
                        <a:t> και Εισαγωγή στην ενότητα</a:t>
                      </a:r>
                      <a:endParaRPr lang="en-GB" dirty="0"/>
                    </a:p>
                  </a:txBody>
                  <a:tcPr/>
                </a:tc>
                <a:extLst>
                  <a:ext uri="{0D108BD9-81ED-4DB2-BD59-A6C34878D82A}">
                    <a16:rowId xmlns:a16="http://schemas.microsoft.com/office/drawing/2014/main" val="2771988341"/>
                  </a:ext>
                </a:extLst>
              </a:tr>
              <a:tr h="370840">
                <a:tc>
                  <a:txBody>
                    <a:bodyPr/>
                    <a:lstStyle/>
                    <a:p>
                      <a:r>
                        <a:rPr lang="en-GB" dirty="0"/>
                        <a:t>15</a:t>
                      </a:r>
                      <a:r>
                        <a:rPr lang="el-GR" baseline="0" dirty="0"/>
                        <a:t> λεπτά</a:t>
                      </a:r>
                      <a:endParaRPr lang="en-GB" dirty="0"/>
                    </a:p>
                  </a:txBody>
                  <a:tcPr/>
                </a:tc>
                <a:tc>
                  <a:txBody>
                    <a:bodyPr/>
                    <a:lstStyle/>
                    <a:p>
                      <a:r>
                        <a:rPr lang="el-GR" dirty="0"/>
                        <a:t>Αρχικό</a:t>
                      </a:r>
                      <a:r>
                        <a:rPr lang="el-GR" baseline="0" dirty="0"/>
                        <a:t> Τεστ</a:t>
                      </a:r>
                      <a:endParaRPr lang="en-GB" dirty="0"/>
                    </a:p>
                  </a:txBody>
                  <a:tcPr/>
                </a:tc>
                <a:extLst>
                  <a:ext uri="{0D108BD9-81ED-4DB2-BD59-A6C34878D82A}">
                    <a16:rowId xmlns:a16="http://schemas.microsoft.com/office/drawing/2014/main" val="2739203438"/>
                  </a:ext>
                </a:extLst>
              </a:tr>
              <a:tr h="370840">
                <a:tc>
                  <a:txBody>
                    <a:bodyPr/>
                    <a:lstStyle/>
                    <a:p>
                      <a:r>
                        <a:rPr lang="en-GB" dirty="0"/>
                        <a:t>45</a:t>
                      </a:r>
                      <a:r>
                        <a:rPr lang="el-GR" baseline="0" dirty="0"/>
                        <a:t> λεπτά</a:t>
                      </a:r>
                      <a:endParaRPr lang="en-GB" dirty="0"/>
                    </a:p>
                  </a:txBody>
                  <a:tcPr/>
                </a:tc>
                <a:tc>
                  <a:txBody>
                    <a:bodyPr/>
                    <a:lstStyle/>
                    <a:p>
                      <a:r>
                        <a:rPr lang="el-GR" sz="1800" kern="1200" dirty="0">
                          <a:solidFill>
                            <a:schemeClr val="dk1"/>
                          </a:solidFill>
                          <a:effectLst/>
                          <a:latin typeface="+mn-lt"/>
                          <a:ea typeface="+mn-ea"/>
                          <a:cs typeface="+mn-cs"/>
                        </a:rPr>
                        <a:t>Επισκόπηση του επιχειρηματικού πνεύματος και νοοτροπίας</a:t>
                      </a:r>
                    </a:p>
                  </a:txBody>
                  <a:tcPr/>
                </a:tc>
                <a:extLst>
                  <a:ext uri="{0D108BD9-81ED-4DB2-BD59-A6C34878D82A}">
                    <a16:rowId xmlns:a16="http://schemas.microsoft.com/office/drawing/2014/main" val="3220304785"/>
                  </a:ext>
                </a:extLst>
              </a:tr>
              <a:tr h="370840">
                <a:tc>
                  <a:txBody>
                    <a:bodyPr/>
                    <a:lstStyle/>
                    <a:p>
                      <a:r>
                        <a:rPr lang="en-GB" dirty="0"/>
                        <a:t>45</a:t>
                      </a:r>
                      <a:r>
                        <a:rPr lang="el-GR" baseline="0" dirty="0"/>
                        <a:t> λεπτά</a:t>
                      </a:r>
                      <a:endParaRPr lang="en-GB" dirty="0"/>
                    </a:p>
                  </a:txBody>
                  <a:tcPr/>
                </a:tc>
                <a:tc>
                  <a:txBody>
                    <a:bodyPr/>
                    <a:lstStyle/>
                    <a:p>
                      <a:r>
                        <a:rPr lang="el-GR" sz="1800" kern="1200" dirty="0">
                          <a:solidFill>
                            <a:schemeClr val="dk1"/>
                          </a:solidFill>
                          <a:effectLst/>
                          <a:latin typeface="+mn-lt"/>
                          <a:ea typeface="+mn-ea"/>
                          <a:cs typeface="+mn-cs"/>
                        </a:rPr>
                        <a:t>Επιχειρηματική</a:t>
                      </a:r>
                      <a:r>
                        <a:rPr lang="el-GR" sz="1800" kern="1200" baseline="0" dirty="0">
                          <a:solidFill>
                            <a:schemeClr val="dk1"/>
                          </a:solidFill>
                          <a:effectLst/>
                          <a:latin typeface="+mn-lt"/>
                          <a:ea typeface="+mn-ea"/>
                          <a:cs typeface="+mn-cs"/>
                        </a:rPr>
                        <a:t> Λήψη Αποφάσεων</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287196360"/>
                  </a:ext>
                </a:extLst>
              </a:tr>
              <a:tr h="370840">
                <a:tc>
                  <a:txBody>
                    <a:bodyPr/>
                    <a:lstStyle/>
                    <a:p>
                      <a:r>
                        <a:rPr lang="en-GB" dirty="0"/>
                        <a:t>45</a:t>
                      </a:r>
                      <a:r>
                        <a:rPr lang="el-GR" baseline="0" dirty="0"/>
                        <a:t> λεπτά</a:t>
                      </a:r>
                      <a:endParaRPr lang="en-GB" dirty="0"/>
                    </a:p>
                    <a:p>
                      <a:r>
                        <a:rPr lang="en-GB" dirty="0"/>
                        <a:t>16</a:t>
                      </a:r>
                      <a:r>
                        <a:rPr lang="el-GR" baseline="0" dirty="0"/>
                        <a:t> λεπτά</a:t>
                      </a:r>
                      <a:endParaRPr lang="en-GB" dirty="0"/>
                    </a:p>
                  </a:txBody>
                  <a:tcPr/>
                </a:tc>
                <a:tc>
                  <a:txBody>
                    <a:bodyPr/>
                    <a:lstStyle/>
                    <a:p>
                      <a:r>
                        <a:rPr lang="el-GR" sz="1800" kern="1200" dirty="0">
                          <a:solidFill>
                            <a:schemeClr val="dk1"/>
                          </a:solidFill>
                          <a:effectLst/>
                          <a:latin typeface="+mn-lt"/>
                          <a:ea typeface="+mn-ea"/>
                          <a:cs typeface="+mn-cs"/>
                        </a:rPr>
                        <a:t>Διαφορετικοί</a:t>
                      </a:r>
                      <a:r>
                        <a:rPr lang="el-GR" sz="1800" kern="1200" baseline="0" dirty="0">
                          <a:solidFill>
                            <a:schemeClr val="dk1"/>
                          </a:solidFill>
                          <a:effectLst/>
                          <a:latin typeface="+mn-lt"/>
                          <a:ea typeface="+mn-ea"/>
                          <a:cs typeface="+mn-cs"/>
                        </a:rPr>
                        <a:t> τύποι Επιχειρηματιών</a:t>
                      </a:r>
                      <a:br>
                        <a:rPr lang="el-GR" sz="1800" kern="1200" baseline="0" dirty="0">
                          <a:solidFill>
                            <a:schemeClr val="dk1"/>
                          </a:solidFill>
                          <a:effectLst/>
                          <a:latin typeface="+mn-lt"/>
                          <a:ea typeface="+mn-ea"/>
                          <a:cs typeface="+mn-cs"/>
                        </a:rPr>
                      </a:br>
                      <a:r>
                        <a:rPr lang="en-US" sz="1800" kern="1200" dirty="0">
                          <a:solidFill>
                            <a:schemeClr val="dk1"/>
                          </a:solidFill>
                          <a:effectLst/>
                          <a:latin typeface="+mn-lt"/>
                          <a:ea typeface="+mn-ea"/>
                          <a:cs typeface="+mn-cs"/>
                        </a:rPr>
                        <a:t>Video (</a:t>
                      </a:r>
                      <a:r>
                        <a:rPr lang="el-GR" sz="1800" kern="1200" dirty="0">
                          <a:solidFill>
                            <a:schemeClr val="dk1"/>
                          </a:solidFill>
                          <a:effectLst/>
                          <a:latin typeface="+mn-lt"/>
                          <a:ea typeface="+mn-ea"/>
                          <a:cs typeface="+mn-cs"/>
                        </a:rPr>
                        <a:t>Ομιλία </a:t>
                      </a:r>
                      <a:r>
                        <a:rPr lang="en-US" sz="1800" kern="1200" dirty="0">
                          <a:solidFill>
                            <a:schemeClr val="dk1"/>
                          </a:solidFill>
                          <a:effectLst/>
                          <a:latin typeface="+mn-lt"/>
                          <a:ea typeface="+mn-ea"/>
                          <a:cs typeface="+mn-cs"/>
                        </a:rPr>
                        <a:t>TED )</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4040988628"/>
                  </a:ext>
                </a:extLst>
              </a:tr>
              <a:tr h="370840">
                <a:tc>
                  <a:txBody>
                    <a:bodyPr/>
                    <a:lstStyle/>
                    <a:p>
                      <a:r>
                        <a:rPr lang="en-GB" dirty="0"/>
                        <a:t>20</a:t>
                      </a:r>
                      <a:r>
                        <a:rPr lang="el-GR" baseline="0" dirty="0"/>
                        <a:t> λεπτά</a:t>
                      </a:r>
                      <a:endParaRPr lang="en-GB" dirty="0"/>
                    </a:p>
                  </a:txBody>
                  <a:tcPr/>
                </a:tc>
                <a:tc>
                  <a:txBody>
                    <a:bodyPr/>
                    <a:lstStyle/>
                    <a:p>
                      <a:r>
                        <a:rPr lang="el-GR" sz="1800" kern="1200" dirty="0">
                          <a:solidFill>
                            <a:schemeClr val="dk1"/>
                          </a:solidFill>
                          <a:effectLst/>
                          <a:latin typeface="+mn-lt"/>
                          <a:ea typeface="+mn-ea"/>
                          <a:cs typeface="+mn-cs"/>
                        </a:rPr>
                        <a:t>Κουίζ</a:t>
                      </a:r>
                      <a:r>
                        <a:rPr lang="el-GR" sz="1800" kern="1200" baseline="0" dirty="0">
                          <a:solidFill>
                            <a:schemeClr val="dk1"/>
                          </a:solidFill>
                          <a:effectLst/>
                          <a:latin typeface="+mn-lt"/>
                          <a:ea typeface="+mn-ea"/>
                          <a:cs typeface="+mn-cs"/>
                        </a:rPr>
                        <a:t> τελικής αξιολόγησης και Συμπεράσματα</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333232673"/>
                  </a:ext>
                </a:extLst>
              </a:tr>
            </a:tbl>
          </a:graphicData>
        </a:graphic>
      </p:graphicFrame>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2">
            <a:extLst>
              <a:ext uri="{FF2B5EF4-FFF2-40B4-BE49-F238E27FC236}">
                <a16:creationId xmlns:a16="http://schemas.microsoft.com/office/drawing/2014/main" id="{5F44AD32-1DC6-47ED-9707-A0ADA40BF2C6}"/>
              </a:ext>
            </a:extLst>
          </p:cNvPr>
          <p:cNvSpPr txBox="1"/>
          <p:nvPr/>
        </p:nvSpPr>
        <p:spPr>
          <a:xfrm>
            <a:off x="408984" y="5434679"/>
            <a:ext cx="6036399" cy="369332"/>
          </a:xfrm>
          <a:prstGeom prst="rect">
            <a:avLst/>
          </a:prstGeom>
          <a:noFill/>
        </p:spPr>
        <p:txBody>
          <a:bodyPr wrap="square" rtlCol="0">
            <a:spAutoFit/>
          </a:bodyPr>
          <a:lstStyle/>
          <a:p>
            <a:r>
              <a:rPr lang="el-GR" b="1" dirty="0"/>
              <a:t>Σύνολο</a:t>
            </a:r>
            <a:r>
              <a:rPr lang="en-GB" b="1" dirty="0"/>
              <a:t>= ~4</a:t>
            </a:r>
            <a:r>
              <a:rPr lang="el-GR" b="1" dirty="0"/>
              <a:t> ώρες</a:t>
            </a:r>
            <a:endParaRPr lang="en-GB" b="1" dirty="0"/>
          </a:p>
        </p:txBody>
      </p:sp>
    </p:spTree>
    <p:extLst>
      <p:ext uri="{BB962C8B-B14F-4D97-AF65-F5344CB8AC3E}">
        <p14:creationId xmlns:p14="http://schemas.microsoft.com/office/powerpoint/2010/main" val="256154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78104" y="-1218247"/>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el-GR" sz="5400" b="1" i="0" dirty="0">
                <a:solidFill>
                  <a:srgbClr val="000000"/>
                </a:solidFill>
                <a:effectLst/>
                <a:latin typeface="Century Gothic" panose="020B0502020202020204" pitchFamily="34" charset="0"/>
              </a:rPr>
              <a:t>Τελικό Τεστ</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pic>
        <p:nvPicPr>
          <p:cNvPr id="15" name="Picture 18" descr="JIMINY_THE_CRICKET.png">
            <a:extLst>
              <a:ext uri="{FF2B5EF4-FFF2-40B4-BE49-F238E27FC236}">
                <a16:creationId xmlns:a16="http://schemas.microsoft.com/office/drawing/2014/main" id="{1DEDC7FD-6478-4FAF-AE59-C09CE5CD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4338">
            <a:off x="4684820" y="3667049"/>
            <a:ext cx="1360129" cy="658893"/>
          </a:xfrm>
          <a:prstGeom prst="rect">
            <a:avLst/>
          </a:prstGeom>
        </p:spPr>
      </p:pic>
      <p:sp>
        <p:nvSpPr>
          <p:cNvPr id="22" name="Forma libre: forma 21">
            <a:extLst>
              <a:ext uri="{FF2B5EF4-FFF2-40B4-BE49-F238E27FC236}">
                <a16:creationId xmlns:a16="http://schemas.microsoft.com/office/drawing/2014/main" id="{997E67A3-BD36-4FFE-B529-FA55BDD700DE}"/>
              </a:ext>
            </a:extLst>
          </p:cNvPr>
          <p:cNvSpPr/>
          <p:nvPr/>
        </p:nvSpPr>
        <p:spPr>
          <a:xfrm>
            <a:off x="2033471" y="3704488"/>
            <a:ext cx="2673995" cy="954157"/>
          </a:xfrm>
          <a:custGeom>
            <a:avLst/>
            <a:gdLst>
              <a:gd name="connsiteX0" fmla="*/ 0 w 3048000"/>
              <a:gd name="connsiteY0" fmla="*/ 954157 h 954157"/>
              <a:gd name="connsiteX1" fmla="*/ 596347 w 3048000"/>
              <a:gd name="connsiteY1" fmla="*/ 516835 h 954157"/>
              <a:gd name="connsiteX2" fmla="*/ 1404730 w 3048000"/>
              <a:gd name="connsiteY2" fmla="*/ 172278 h 954157"/>
              <a:gd name="connsiteX3" fmla="*/ 2279374 w 3048000"/>
              <a:gd name="connsiteY3" fmla="*/ 39757 h 954157"/>
              <a:gd name="connsiteX4" fmla="*/ 3048000 w 3048000"/>
              <a:gd name="connsiteY4" fmla="*/ 0 h 95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954157">
                <a:moveTo>
                  <a:pt x="0" y="954157"/>
                </a:moveTo>
                <a:cubicBezTo>
                  <a:pt x="181112" y="800652"/>
                  <a:pt x="362225" y="647148"/>
                  <a:pt x="596347" y="516835"/>
                </a:cubicBezTo>
                <a:cubicBezTo>
                  <a:pt x="830469" y="386522"/>
                  <a:pt x="1124226" y="251791"/>
                  <a:pt x="1404730" y="172278"/>
                </a:cubicBezTo>
                <a:cubicBezTo>
                  <a:pt x="1685234" y="92765"/>
                  <a:pt x="2005496" y="68470"/>
                  <a:pt x="2279374" y="39757"/>
                </a:cubicBezTo>
                <a:cubicBezTo>
                  <a:pt x="2553252" y="11044"/>
                  <a:pt x="2800626" y="5522"/>
                  <a:pt x="3048000" y="0"/>
                </a:cubicBezTo>
              </a:path>
            </a:pathLst>
          </a:cu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466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1754326"/>
          </a:xfrm>
          <a:prstGeom prst="rect">
            <a:avLst/>
          </a:prstGeom>
          <a:noFill/>
        </p:spPr>
        <p:txBody>
          <a:bodyPr wrap="square" rtlCol="0">
            <a:spAutoFit/>
          </a:bodyPr>
          <a:lstStyle/>
          <a:p>
            <a:pPr algn="ctr" rtl="0" fontAlgn="base"/>
            <a:r>
              <a:rPr lang="el-GR" sz="5400" b="1" i="0" dirty="0">
                <a:solidFill>
                  <a:srgbClr val="000000"/>
                </a:solidFill>
                <a:effectLst/>
                <a:latin typeface="Century Gothic" panose="020B0502020202020204" pitchFamily="34" charset="0"/>
              </a:rPr>
              <a:t>Συζήτηση και Συμπεράσματα</a:t>
            </a:r>
            <a:endParaRPr lang="en-US" sz="3600" b="1"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406409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l-GR" sz="2200" dirty="0">
                <a:solidFill>
                  <a:schemeClr val="tx1">
                    <a:lumMod val="65000"/>
                    <a:lumOff val="35000"/>
                  </a:schemeClr>
                </a:solidFill>
                <a:latin typeface="Century Gothic"/>
                <a:cs typeface="Century Gothic"/>
              </a:rPr>
              <a:t>Περαιτέρω ανάγνωση και ανάπτυξη</a:t>
            </a:r>
            <a:endParaRPr lang="en-US" sz="22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305731" y="1395615"/>
            <a:ext cx="6517313" cy="496911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European Commission, “Erasmus for Young Entrepreneurs” (a cross-border </a:t>
            </a:r>
            <a:r>
              <a:rPr lang="en-US" sz="1100" dirty="0" err="1">
                <a:effectLst/>
                <a:latin typeface="Century Gothic" panose="020B0502020202020204" pitchFamily="34" charset="0"/>
                <a:ea typeface="Calibri" panose="020F0502020204030204" pitchFamily="34" charset="0"/>
                <a:cs typeface="Arial" panose="020B0604020202020204" pitchFamily="34" charset="0"/>
              </a:rPr>
              <a:t>programme</a:t>
            </a:r>
            <a:r>
              <a:rPr lang="en-US" sz="1100" dirty="0">
                <a:effectLst/>
                <a:latin typeface="Century Gothic" panose="020B0502020202020204" pitchFamily="34" charset="0"/>
                <a:ea typeface="Calibri" panose="020F0502020204030204" pitchFamily="34" charset="0"/>
                <a:cs typeface="Arial" panose="020B0604020202020204" pitchFamily="34" charset="0"/>
              </a:rPr>
              <a:t> facilitating the exchange of entrepreneurial and management experience), </a:t>
            </a:r>
            <a:r>
              <a:rPr lang="el-GR" sz="1100" dirty="0">
                <a:effectLst/>
                <a:latin typeface="Century Gothic" panose="020B0502020202020204" pitchFamily="34" charset="0"/>
                <a:ea typeface="Calibri" panose="020F0502020204030204" pitchFamily="34" charset="0"/>
                <a:cs typeface="Arial" panose="020B0604020202020204" pitchFamily="34" charset="0"/>
              </a:rPr>
              <a:t>περισσότερες πληροφορίες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8"/>
              </a:rPr>
              <a:t>https://ec.europa.eu/growth/smes/supporting-entrepreneurship/erasmus-young-entrepreneurs_en</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European Commission, “Supporting entrepreneurship”, </a:t>
            </a:r>
            <a:r>
              <a:rPr lang="el-GR" sz="1100" dirty="0">
                <a:effectLst/>
                <a:latin typeface="Century Gothic" panose="020B0502020202020204" pitchFamily="34" charset="0"/>
                <a:ea typeface="Calibri" panose="020F0502020204030204" pitchFamily="34" charset="0"/>
                <a:cs typeface="Arial" panose="020B0604020202020204" pitchFamily="34" charset="0"/>
              </a:rPr>
              <a:t>περισσότερες πληροφορίες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9"/>
              </a:rPr>
              <a:t>https://ec.europa.eu/growth/smes/supporting-entrepreneurship_en</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Holgate, Mandie (2020, June 4</a:t>
            </a:r>
            <a:r>
              <a:rPr lang="en-US" sz="1100" baseline="30000" dirty="0">
                <a:effectLst/>
                <a:latin typeface="Century Gothic" panose="020B0502020202020204" pitchFamily="34" charset="0"/>
                <a:ea typeface="Calibri" panose="020F0502020204030204" pitchFamily="34" charset="0"/>
                <a:cs typeface="Arial" panose="020B0604020202020204" pitchFamily="34" charset="0"/>
              </a:rPr>
              <a:t>th</a:t>
            </a:r>
            <a:r>
              <a:rPr lang="en-US" sz="1100" dirty="0">
                <a:effectLst/>
                <a:latin typeface="Century Gothic" panose="020B0502020202020204" pitchFamily="34" charset="0"/>
                <a:ea typeface="Calibri" panose="020F0502020204030204" pitchFamily="34" charset="0"/>
                <a:cs typeface="Arial" panose="020B0604020202020204" pitchFamily="34" charset="0"/>
              </a:rPr>
              <a:t>), “How to Take Calculated Risk to Achieve Success”, Lifehack, </a:t>
            </a:r>
            <a:r>
              <a:rPr lang="el-GR" sz="1100" dirty="0">
                <a:effectLst/>
                <a:latin typeface="Century Gothic" panose="020B0502020202020204" pitchFamily="34" charset="0"/>
                <a:ea typeface="Calibri" panose="020F0502020204030204" pitchFamily="34" charset="0"/>
                <a:cs typeface="Arial" panose="020B0604020202020204" pitchFamily="34" charset="0"/>
              </a:rPr>
              <a:t>διαθέσιμο διαδικτυακά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0"/>
              </a:rPr>
              <a:t>https://www.lifehack.org/768345/how-to-take-calculated-risk</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err="1">
                <a:effectLst/>
                <a:latin typeface="Century Gothic" panose="020B0502020202020204" pitchFamily="34" charset="0"/>
                <a:ea typeface="Calibri" panose="020F0502020204030204" pitchFamily="34" charset="0"/>
                <a:cs typeface="Arial" panose="020B0604020202020204" pitchFamily="34" charset="0"/>
              </a:rPr>
              <a:t>Nastor</a:t>
            </a:r>
            <a:r>
              <a:rPr lang="en-US" sz="1100" dirty="0">
                <a:effectLst/>
                <a:latin typeface="Century Gothic" panose="020B0502020202020204" pitchFamily="34" charset="0"/>
                <a:ea typeface="Calibri" panose="020F0502020204030204" pitchFamily="34" charset="0"/>
                <a:cs typeface="Arial" panose="020B0604020202020204" pitchFamily="34" charset="0"/>
              </a:rPr>
              <a:t>, Jonny (2020) “Entrepreneurial Mindset: How to Think Like an Entrepreneur”, Hack the entrepreneur, </a:t>
            </a:r>
            <a:r>
              <a:rPr lang="el-GR" sz="1100" dirty="0">
                <a:effectLst/>
                <a:latin typeface="Century Gothic" panose="020B0502020202020204" pitchFamily="34" charset="0"/>
                <a:ea typeface="Calibri" panose="020F0502020204030204" pitchFamily="34" charset="0"/>
                <a:cs typeface="Arial" panose="020B0604020202020204" pitchFamily="34" charset="0"/>
              </a:rPr>
              <a:t>διαθέσιμο διαδικτυακά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1"/>
              </a:rPr>
              <a:t>https://hacktheentrepreneur.com/entrepreneurial-mindset</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Risk Management, Investopedia, </a:t>
            </a:r>
            <a:r>
              <a:rPr lang="el-GR" sz="1100" dirty="0">
                <a:effectLst/>
                <a:latin typeface="Century Gothic" panose="020B0502020202020204" pitchFamily="34" charset="0"/>
                <a:ea typeface="Calibri" panose="020F0502020204030204" pitchFamily="34" charset="0"/>
                <a:cs typeface="Arial" panose="020B0604020202020204" pitchFamily="34" charset="0"/>
              </a:rPr>
              <a:t>ποικίλες πηγές διαθέσιμες διαδικτυακά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2"/>
              </a:rPr>
              <a:t>https://www.investopedia.com/risk-management-4689652</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err="1">
                <a:effectLst/>
                <a:latin typeface="Century Gothic" panose="020B0502020202020204" pitchFamily="34" charset="0"/>
                <a:ea typeface="Calibri" panose="020F0502020204030204" pitchFamily="34" charset="0"/>
                <a:cs typeface="Arial" panose="020B0604020202020204" pitchFamily="34" charset="0"/>
              </a:rPr>
              <a:t>Robehmed</a:t>
            </a:r>
            <a:r>
              <a:rPr lang="en-US" sz="1100" dirty="0">
                <a:effectLst/>
                <a:latin typeface="Century Gothic" panose="020B0502020202020204" pitchFamily="34" charset="0"/>
                <a:ea typeface="Calibri" panose="020F0502020204030204" pitchFamily="34" charset="0"/>
                <a:cs typeface="Arial" panose="020B0604020202020204" pitchFamily="34" charset="0"/>
              </a:rPr>
              <a:t>, Natalie (2013), “100 best websites for entrepreneurs”, Forbes, </a:t>
            </a:r>
            <a:r>
              <a:rPr lang="el-GR" sz="1100" dirty="0">
                <a:effectLst/>
                <a:latin typeface="Century Gothic" panose="020B0502020202020204" pitchFamily="34" charset="0"/>
                <a:ea typeface="Calibri" panose="020F0502020204030204" pitchFamily="34" charset="0"/>
                <a:cs typeface="Arial" panose="020B0604020202020204" pitchFamily="34" charset="0"/>
              </a:rPr>
              <a:t>διαθέσιμο διαδικτυακά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3"/>
              </a:rPr>
              <a:t>https://www.forbes.com/sites/natalierobehmed/2013/11/12/100-best-websites-for-entrepreneurs/#57ce767829f6</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TREND (Training Refugees in Entrepreneurial Skills using Digital Devices) - a European Union funded initiative that aims at helping refugees set up their own business,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4"/>
              </a:rPr>
              <a:t>http://trend.credinfo.eu/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Sound of Business (S.O.B.), a European Union funded initiative that aims at boosting business skills through an innovative training approach based on the idea that music (in particular the history of Rock music) can be used as a cue to train adults about management, business and entrepreneurship,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5"/>
              </a:rPr>
              <a:t>https://soundofbusiness.eu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Self-Regenerate, a European Project that aims at increasing the opportunities for entrepreneurial careers of young people in peripheral regions,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6"/>
              </a:rPr>
              <a:t>https://www.selfregenerate.eu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3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06679"/>
            <a:ext cx="1981201" cy="6605361"/>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4" name="Picture 13" descr="JIMINY_THE_CRICK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42980" y="2958352"/>
            <a:ext cx="1360129" cy="658893"/>
          </a:xfrm>
          <a:prstGeom prst="rect">
            <a:avLst/>
          </a:prstGeom>
        </p:spPr>
      </p:pic>
      <p:grpSp>
        <p:nvGrpSpPr>
          <p:cNvPr id="2" name="Grupo 1"/>
          <p:cNvGrpSpPr/>
          <p:nvPr/>
        </p:nvGrpSpPr>
        <p:grpSpPr>
          <a:xfrm>
            <a:off x="1763486" y="1021521"/>
            <a:ext cx="3251200" cy="1820334"/>
            <a:chOff x="2163261" y="745307"/>
            <a:chExt cx="3251200" cy="1820334"/>
          </a:xfrm>
        </p:grpSpPr>
        <p:sp>
          <p:nvSpPr>
            <p:cNvPr id="8" name="Oval Callout 7"/>
            <p:cNvSpPr/>
            <p:nvPr/>
          </p:nvSpPr>
          <p:spPr>
            <a:xfrm>
              <a:off x="2163261" y="745307"/>
              <a:ext cx="3251200" cy="1820334"/>
            </a:xfrm>
            <a:prstGeom prst="wedgeEllipseCallout">
              <a:avLst>
                <a:gd name="adj1" fmla="val 80194"/>
                <a:gd name="adj2" fmla="val 30407"/>
              </a:avLst>
            </a:prstGeom>
            <a:solidFill>
              <a:srgbClr val="E9AB27"/>
            </a:solidFill>
            <a:ln w="22225" cap="rnd">
              <a:solidFill>
                <a:schemeClr val="bg1">
                  <a:lumMod val="50000"/>
                </a:schemeClr>
              </a:solidFill>
              <a:prstDash val="sys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63261" y="1346197"/>
              <a:ext cx="3172581" cy="523220"/>
            </a:xfrm>
            <a:prstGeom prst="rect">
              <a:avLst/>
            </a:prstGeom>
            <a:noFill/>
          </p:spPr>
          <p:txBody>
            <a:bodyPr wrap="square" rtlCol="0">
              <a:spAutoFit/>
            </a:bodyPr>
            <a:lstStyle/>
            <a:p>
              <a:r>
                <a:rPr lang="el-GR" sz="2800" dirty="0">
                  <a:solidFill>
                    <a:schemeClr val="bg1"/>
                  </a:solidFill>
                  <a:latin typeface="Kinfolk Pro Rough"/>
                  <a:cs typeface="Kinfolk Pro Rough"/>
                </a:rPr>
                <a:t>Σας ευχαριστούμε!</a:t>
              </a:r>
              <a:endParaRPr lang="en-US" sz="2800" dirty="0">
                <a:solidFill>
                  <a:schemeClr val="bg1"/>
                </a:solidFill>
                <a:latin typeface="Kinfolk Pro Rough"/>
                <a:cs typeface="Kinfolk Pro Rough"/>
              </a:endParaRPr>
            </a:p>
          </p:txBody>
        </p:sp>
      </p:grpSp>
      <p:grpSp>
        <p:nvGrpSpPr>
          <p:cNvPr id="15" name="Grupo 14"/>
          <p:cNvGrpSpPr/>
          <p:nvPr/>
        </p:nvGrpSpPr>
        <p:grpSpPr>
          <a:xfrm>
            <a:off x="384893" y="5323664"/>
            <a:ext cx="6108705" cy="788035"/>
            <a:chOff x="0" y="0"/>
            <a:chExt cx="7847584" cy="806450"/>
          </a:xfrm>
        </p:grpSpPr>
        <p:pic>
          <p:nvPicPr>
            <p:cNvPr id="16" name="Imagem 15" descr="AD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945"/>
              <a:ext cx="749300" cy="40639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WEP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52" y="295720"/>
              <a:ext cx="12573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Mindshift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504" y="0"/>
              <a:ext cx="5905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LABC-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9506" y="242666"/>
              <a:ext cx="927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CCSD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058" y="247651"/>
              <a:ext cx="9715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descr="SYMPLEXIS_LOGO_TRANSPARENT_BACKGROUND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3060" y="169069"/>
              <a:ext cx="10287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Valencia INNOHUB logo"/>
            <p:cNvPicPr>
              <a:picLocks noChangeAspect="1" noChangeArrowheads="1"/>
            </p:cNvPicPr>
            <p:nvPr/>
          </p:nvPicPr>
          <p:blipFill>
            <a:blip r:embed="rId13">
              <a:extLst>
                <a:ext uri="{28A0092B-C50C-407E-A947-70E740481C1C}">
                  <a14:useLocalDpi xmlns:a14="http://schemas.microsoft.com/office/drawing/2010/main" val="0"/>
                </a:ext>
              </a:extLst>
            </a:blip>
            <a:srcRect l="13397" t="28081" r="13477" b="27374"/>
            <a:stretch>
              <a:fillRect/>
            </a:stretch>
          </p:blipFill>
          <p:spPr bwMode="auto">
            <a:xfrm>
              <a:off x="6552184" y="141509"/>
              <a:ext cx="1295400" cy="552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2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l-GR" dirty="0">
                <a:solidFill>
                  <a:schemeClr val="tx1">
                    <a:lumMod val="65000"/>
                    <a:lumOff val="35000"/>
                  </a:schemeClr>
                </a:solidFill>
                <a:latin typeface="Century Gothic"/>
                <a:cs typeface="Century Gothic"/>
              </a:rPr>
              <a:t>Ας γνωριστούμε καλύτερα!</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9" name="Εικόνα 8">
            <a:extLst>
              <a:ext uri="{FF2B5EF4-FFF2-40B4-BE49-F238E27FC236}">
                <a16:creationId xmlns:a16="http://schemas.microsoft.com/office/drawing/2014/main" id="{8B0914F0-F16C-40DA-BBD6-20590ACB8503}"/>
              </a:ext>
            </a:extLst>
          </p:cNvPr>
          <p:cNvPicPr>
            <a:picLocks noChangeAspect="1"/>
          </p:cNvPicPr>
          <p:nvPr/>
        </p:nvPicPr>
        <p:blipFill>
          <a:blip r:embed="rId8"/>
          <a:stretch>
            <a:fillRect/>
          </a:stretch>
        </p:blipFill>
        <p:spPr>
          <a:xfrm>
            <a:off x="1263447" y="1663696"/>
            <a:ext cx="4686780" cy="3928918"/>
          </a:xfrm>
          <a:prstGeom prst="rect">
            <a:avLst/>
          </a:prstGeom>
        </p:spPr>
      </p:pic>
      <p:sp>
        <p:nvSpPr>
          <p:cNvPr id="20" name="TextBox 19">
            <a:extLst>
              <a:ext uri="{FF2B5EF4-FFF2-40B4-BE49-F238E27FC236}">
                <a16:creationId xmlns:a16="http://schemas.microsoft.com/office/drawing/2014/main" id="{38D3ECFF-61F1-4A60-AC7F-32C39FE0ACFD}"/>
              </a:ext>
            </a:extLst>
          </p:cNvPr>
          <p:cNvSpPr txBox="1"/>
          <p:nvPr/>
        </p:nvSpPr>
        <p:spPr>
          <a:xfrm>
            <a:off x="1141183" y="5647076"/>
            <a:ext cx="4809043" cy="276999"/>
          </a:xfrm>
          <a:prstGeom prst="rect">
            <a:avLst/>
          </a:prstGeom>
          <a:noFill/>
        </p:spPr>
        <p:txBody>
          <a:bodyPr wrap="square">
            <a:spAutoFit/>
          </a:bodyPr>
          <a:lstStyle/>
          <a:p>
            <a:pPr algn="ctr"/>
            <a:r>
              <a:rPr lang="el-GR" sz="1200" dirty="0">
                <a:solidFill>
                  <a:srgbClr val="3F4652"/>
                </a:solidFill>
                <a:latin typeface="Century Gothic" panose="020B0502020202020204" pitchFamily="34" charset="0"/>
              </a:rPr>
              <a:t>Από </a:t>
            </a:r>
            <a:r>
              <a:rPr lang="en-US" sz="1200" b="0" i="0" dirty="0">
                <a:solidFill>
                  <a:srgbClr val="3F4652"/>
                </a:solidFill>
                <a:effectLst/>
                <a:latin typeface="Century Gothic" panose="020B0502020202020204" pitchFamily="34" charset="0"/>
              </a:rPr>
              <a:t> </a:t>
            </a:r>
            <a:r>
              <a:rPr lang="en-US" sz="1200" b="0" i="0" dirty="0" err="1">
                <a:solidFill>
                  <a:srgbClr val="3F4652"/>
                </a:solidFill>
                <a:effectLst/>
                <a:latin typeface="Century Gothic" panose="020B0502020202020204" pitchFamily="34" charset="0"/>
              </a:rPr>
              <a:t>Wavebreakmedia</a:t>
            </a:r>
            <a:r>
              <a:rPr lang="en-US" sz="1200" b="0" i="0" dirty="0">
                <a:solidFill>
                  <a:srgbClr val="3F4652"/>
                </a:solidFill>
                <a:effectLst/>
                <a:latin typeface="Century Gothic" panose="020B0502020202020204" pitchFamily="34" charset="0"/>
              </a:rPr>
              <a:t>, Getty Images Pro </a:t>
            </a:r>
            <a:r>
              <a:rPr lang="el-GR" sz="1200" b="0" i="0" dirty="0">
                <a:solidFill>
                  <a:srgbClr val="3F4652"/>
                </a:solidFill>
                <a:effectLst/>
                <a:latin typeface="Century Gothic" panose="020B0502020202020204" pitchFamily="34" charset="0"/>
              </a:rPr>
              <a:t>μέσω</a:t>
            </a:r>
            <a:r>
              <a:rPr lang="en-US" sz="1200" b="0" i="0" dirty="0">
                <a:solidFill>
                  <a:srgbClr val="3F4652"/>
                </a:solidFill>
                <a:effectLst/>
                <a:latin typeface="Century Gothic" panose="020B0502020202020204" pitchFamily="34" charset="0"/>
              </a:rPr>
              <a:t> canva.com</a:t>
            </a:r>
            <a:endParaRPr lang="el-GR" sz="1200" dirty="0">
              <a:latin typeface="Century Gothic" panose="020B0502020202020204" pitchFamily="34" charset="0"/>
            </a:endParaRPr>
          </a:p>
        </p:txBody>
      </p:sp>
    </p:spTree>
    <p:extLst>
      <p:ext uri="{BB962C8B-B14F-4D97-AF65-F5344CB8AC3E}">
        <p14:creationId xmlns:p14="http://schemas.microsoft.com/office/powerpoint/2010/main" val="345104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l-GR" dirty="0">
                <a:solidFill>
                  <a:schemeClr val="tx1">
                    <a:lumMod val="65000"/>
                    <a:lumOff val="35000"/>
                  </a:schemeClr>
                </a:solidFill>
                <a:latin typeface="Century Gothic"/>
                <a:cs typeface="Century Gothic"/>
              </a:rPr>
              <a:t>Εκπαιδευτικοί Στόχοι</a:t>
            </a:r>
            <a:endParaRPr lang="en-US"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240972"/>
            <a:ext cx="5939969" cy="5042230"/>
          </a:xfrm>
        </p:spPr>
        <p:txBody>
          <a:bodyPr>
            <a:noAutofit/>
          </a:bodyPr>
          <a:lstStyle/>
          <a:p>
            <a:pPr lvl="0"/>
            <a:r>
              <a:rPr lang="el-GR" sz="1800" dirty="0"/>
              <a:t>Κατανόηση της φύσης και των χαρακτηριστικών του επιχειρηματικού πνεύματος και νοοτροπίας </a:t>
            </a:r>
          </a:p>
          <a:p>
            <a:pPr lvl="0"/>
            <a:r>
              <a:rPr lang="el-GR" sz="1800" dirty="0"/>
              <a:t>Αξιολόγηση της σημασίας της επιχειρηματικής προσέγγισης και σκέψης </a:t>
            </a:r>
          </a:p>
          <a:p>
            <a:r>
              <a:rPr lang="el-GR" sz="1800" dirty="0"/>
              <a:t> Αναγνώριση της διαφοράς μεταξύ των όρων «επιχειρηματικότητα»  και «</a:t>
            </a:r>
            <a:r>
              <a:rPr lang="el-GR" sz="1800" dirty="0" err="1"/>
              <a:t>ενδοεταιρική</a:t>
            </a:r>
            <a:r>
              <a:rPr lang="el-GR" sz="1800" dirty="0"/>
              <a:t> επιχειρηματικότητα» </a:t>
            </a:r>
          </a:p>
          <a:p>
            <a:r>
              <a:rPr lang="el-GR" sz="1800" dirty="0"/>
              <a:t>Κατανόηση της διαδικασίας λήψης αποφάσεων και επίλυσης προβλημάτων στα πλαίσια των επιχειρήσεων για ασφαλέστερες επιλογές </a:t>
            </a:r>
          </a:p>
          <a:p>
            <a:r>
              <a:rPr lang="el-GR" sz="1800" dirty="0"/>
              <a:t>Αναγνώριση προσωπικών γνωρισμάτων που επιτρέπουν την καλύτερη χρήση των επιχειρηματικών ευκαιριών</a:t>
            </a:r>
          </a:p>
          <a:p>
            <a:r>
              <a:rPr lang="el-GR" sz="1800" dirty="0"/>
              <a:t>Εξερεύνηση βέλτιστων πρακτικών σε διαφορετικούς τρόπους επιχειρηματικότητας</a:t>
            </a:r>
          </a:p>
          <a:p>
            <a:r>
              <a:rPr lang="el-GR" sz="1800" dirty="0"/>
              <a:t>Εύρεση αποτελεσματικών τρόπων αναβάθμισης της ήδη υπάρχουσας νοοτροπίας </a:t>
            </a:r>
          </a:p>
          <a:p>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88198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l-GR" sz="2800" dirty="0">
                <a:solidFill>
                  <a:schemeClr val="tx1">
                    <a:lumMod val="65000"/>
                    <a:lumOff val="35000"/>
                  </a:schemeClr>
                </a:solidFill>
                <a:latin typeface="Century Gothic"/>
                <a:cs typeface="Century Gothic"/>
              </a:rPr>
              <a:t>Ικανότητες που αναμένονται να αποκτηθούν κατά τη διάρκεια της εκπαίδευσης</a:t>
            </a:r>
            <a:endParaRPr lang="en-GB"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5939969" cy="4525963"/>
          </a:xfrm>
        </p:spPr>
        <p:txBody>
          <a:bodyPr>
            <a:noAutofit/>
          </a:bodyPr>
          <a:lstStyle/>
          <a:p>
            <a:r>
              <a:rPr lang="el-GR" sz="1700" dirty="0">
                <a:solidFill>
                  <a:schemeClr val="tx1">
                    <a:lumMod val="65000"/>
                    <a:lumOff val="35000"/>
                  </a:schemeClr>
                </a:solidFill>
                <a:latin typeface="Century Gothic"/>
                <a:cs typeface="Century Gothic"/>
              </a:rPr>
              <a:t>Προσωπικός αναστοχασμός/ Αυτοκριτική</a:t>
            </a:r>
          </a:p>
          <a:p>
            <a:r>
              <a:rPr lang="el-GR" sz="1700" dirty="0">
                <a:solidFill>
                  <a:schemeClr val="tx1">
                    <a:lumMod val="65000"/>
                    <a:lumOff val="35000"/>
                  </a:schemeClr>
                </a:solidFill>
                <a:latin typeface="Century Gothic"/>
                <a:cs typeface="Century Gothic"/>
              </a:rPr>
              <a:t>Αναγνώριση ευκαιριών</a:t>
            </a:r>
          </a:p>
          <a:p>
            <a:r>
              <a:rPr lang="el-GR" sz="1700" dirty="0">
                <a:solidFill>
                  <a:schemeClr val="tx1">
                    <a:lumMod val="65000"/>
                    <a:lumOff val="35000"/>
                  </a:schemeClr>
                </a:solidFill>
                <a:latin typeface="Century Gothic"/>
                <a:cs typeface="Century Gothic"/>
              </a:rPr>
              <a:t>Δυναμισμός</a:t>
            </a:r>
          </a:p>
          <a:p>
            <a:r>
              <a:rPr lang="el-GR" sz="1700" dirty="0">
                <a:solidFill>
                  <a:schemeClr val="tx1">
                    <a:lumMod val="65000"/>
                    <a:lumOff val="35000"/>
                  </a:schemeClr>
                </a:solidFill>
                <a:latin typeface="Century Gothic"/>
                <a:cs typeface="Century Gothic"/>
              </a:rPr>
              <a:t>Προσδιορισμός στόχων</a:t>
            </a:r>
          </a:p>
          <a:p>
            <a:r>
              <a:rPr lang="el-GR" sz="1700" dirty="0">
                <a:solidFill>
                  <a:schemeClr val="tx1">
                    <a:lumMod val="65000"/>
                    <a:lumOff val="35000"/>
                  </a:schemeClr>
                </a:solidFill>
                <a:latin typeface="Century Gothic"/>
                <a:cs typeface="Century Gothic"/>
              </a:rPr>
              <a:t>Επιμονή</a:t>
            </a:r>
          </a:p>
          <a:p>
            <a:r>
              <a:rPr lang="el-GR" sz="1700" dirty="0">
                <a:solidFill>
                  <a:schemeClr val="tx1">
                    <a:lumMod val="65000"/>
                    <a:lumOff val="35000"/>
                  </a:schemeClr>
                </a:solidFill>
                <a:latin typeface="Century Gothic"/>
                <a:cs typeface="Century Gothic"/>
              </a:rPr>
              <a:t>Αφοσίωση</a:t>
            </a:r>
          </a:p>
          <a:p>
            <a:r>
              <a:rPr lang="el-GR" sz="1700" dirty="0">
                <a:solidFill>
                  <a:schemeClr val="tx1">
                    <a:lumMod val="65000"/>
                    <a:lumOff val="35000"/>
                  </a:schemeClr>
                </a:solidFill>
                <a:latin typeface="Century Gothic"/>
                <a:cs typeface="Century Gothic"/>
              </a:rPr>
              <a:t>Λήψη ρίσκων</a:t>
            </a:r>
          </a:p>
          <a:p>
            <a:r>
              <a:rPr lang="el-GR" sz="1700" dirty="0">
                <a:solidFill>
                  <a:schemeClr val="tx1">
                    <a:lumMod val="65000"/>
                    <a:lumOff val="35000"/>
                  </a:schemeClr>
                </a:solidFill>
                <a:latin typeface="Century Gothic"/>
                <a:cs typeface="Century Gothic"/>
              </a:rPr>
              <a:t>Αποτελεσματική λήψη αποφάσεων</a:t>
            </a:r>
          </a:p>
          <a:p>
            <a:r>
              <a:rPr lang="el-GR" sz="1700" dirty="0">
                <a:solidFill>
                  <a:schemeClr val="tx1">
                    <a:lumMod val="65000"/>
                    <a:lumOff val="35000"/>
                  </a:schemeClr>
                </a:solidFill>
                <a:latin typeface="Century Gothic"/>
                <a:cs typeface="Century Gothic"/>
              </a:rPr>
              <a:t>Επίλυση προβλημάτων</a:t>
            </a:r>
          </a:p>
          <a:p>
            <a:r>
              <a:rPr lang="el-GR" sz="1700" dirty="0">
                <a:solidFill>
                  <a:schemeClr val="tx1">
                    <a:lumMod val="65000"/>
                    <a:lumOff val="35000"/>
                  </a:schemeClr>
                </a:solidFill>
                <a:latin typeface="Century Gothic"/>
                <a:cs typeface="Century Gothic"/>
              </a:rPr>
              <a:t>Αναζήτηση πληροφοριών</a:t>
            </a:r>
          </a:p>
          <a:p>
            <a:r>
              <a:rPr lang="el-GR" sz="1700" dirty="0">
                <a:solidFill>
                  <a:schemeClr val="tx1">
                    <a:lumMod val="65000"/>
                    <a:lumOff val="35000"/>
                  </a:schemeClr>
                </a:solidFill>
                <a:latin typeface="Century Gothic"/>
                <a:cs typeface="Century Gothic"/>
              </a:rPr>
              <a:t>Εξέλιξη της σκέψης</a:t>
            </a:r>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369579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el-GR" sz="5400" b="1" i="0" dirty="0">
                <a:solidFill>
                  <a:srgbClr val="000000"/>
                </a:solidFill>
                <a:effectLst/>
                <a:latin typeface="Century Gothic" panose="020B0502020202020204" pitchFamily="34" charset="0"/>
              </a:rPr>
              <a:t>Αρχικό Τεστ</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spTree>
    <p:extLst>
      <p:ext uri="{BB962C8B-B14F-4D97-AF65-F5344CB8AC3E}">
        <p14:creationId xmlns:p14="http://schemas.microsoft.com/office/powerpoint/2010/main" val="17011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el-GR" sz="3200" dirty="0">
                <a:solidFill>
                  <a:schemeClr val="tx1">
                    <a:lumMod val="65000"/>
                    <a:lumOff val="35000"/>
                  </a:schemeClr>
                </a:solidFill>
                <a:latin typeface="Century Gothic"/>
                <a:cs typeface="Century Gothic"/>
              </a:rPr>
              <a:t>Επισκόπηση του επιχειρηματικού πνεύματος και νοοτροπίας</a:t>
            </a:r>
            <a:endParaRPr lang="en-US" sz="32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1" y="2093843"/>
            <a:ext cx="4552122" cy="4032320"/>
          </a:xfrm>
        </p:spPr>
        <p:txBody>
          <a:bodyPr>
            <a:normAutofit/>
          </a:bodyPr>
          <a:lstStyle/>
          <a:p>
            <a:pPr marL="0" indent="0">
              <a:buNone/>
            </a:pPr>
            <a:r>
              <a:rPr lang="el-GR" sz="2800" dirty="0">
                <a:solidFill>
                  <a:schemeClr val="tx1">
                    <a:lumMod val="65000"/>
                    <a:lumOff val="35000"/>
                  </a:schemeClr>
                </a:solidFill>
                <a:latin typeface="Century Gothic"/>
                <a:cs typeface="Century Gothic"/>
              </a:rPr>
              <a:t>Τι είναι για εσάς ο επιχειρηματικός τρόπος σκέψης;</a:t>
            </a:r>
            <a:endParaRPr lang="en-GB" sz="28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CCD9770D-2784-4B02-88B1-00824C707E5B}"/>
              </a:ext>
            </a:extLst>
          </p:cNvPr>
          <p:cNvPicPr>
            <a:picLocks noChangeAspect="1"/>
          </p:cNvPicPr>
          <p:nvPr/>
        </p:nvPicPr>
        <p:blipFill rotWithShape="1">
          <a:blip r:embed="rId8"/>
          <a:srcRect l="23295" t="9653" r="25410" b="10177"/>
          <a:stretch/>
        </p:blipFill>
        <p:spPr>
          <a:xfrm>
            <a:off x="3795523" y="3128120"/>
            <a:ext cx="2427599" cy="3180605"/>
          </a:xfrm>
          <a:prstGeom prst="rect">
            <a:avLst/>
          </a:prstGeom>
        </p:spPr>
      </p:pic>
      <p:sp>
        <p:nvSpPr>
          <p:cNvPr id="15" name="TextBox 14">
            <a:extLst>
              <a:ext uri="{FF2B5EF4-FFF2-40B4-BE49-F238E27FC236}">
                <a16:creationId xmlns:a16="http://schemas.microsoft.com/office/drawing/2014/main" id="{74201E09-3123-4D3B-ABF7-80C5EB020D34}"/>
              </a:ext>
            </a:extLst>
          </p:cNvPr>
          <p:cNvSpPr txBox="1"/>
          <p:nvPr/>
        </p:nvSpPr>
        <p:spPr>
          <a:xfrm>
            <a:off x="2276715" y="5339656"/>
            <a:ext cx="1746429" cy="830997"/>
          </a:xfrm>
          <a:prstGeom prst="rect">
            <a:avLst/>
          </a:prstGeom>
          <a:noFill/>
        </p:spPr>
        <p:txBody>
          <a:bodyPr wrap="square">
            <a:spAutoFit/>
          </a:bodyPr>
          <a:lstStyle/>
          <a:p>
            <a:pPr algn="r"/>
            <a:r>
              <a:rPr lang="el-GR" sz="1200" b="0" i="0" dirty="0">
                <a:solidFill>
                  <a:srgbClr val="3F4652"/>
                </a:solidFill>
                <a:effectLst/>
                <a:latin typeface="Century Gothic" panose="020B0502020202020204" pitchFamily="34" charset="0"/>
              </a:rPr>
              <a:t>Από </a:t>
            </a:r>
            <a:r>
              <a:rPr lang="en-US" sz="1200" b="0" i="0" dirty="0" err="1">
                <a:solidFill>
                  <a:srgbClr val="3F4652"/>
                </a:solidFill>
                <a:effectLst/>
                <a:latin typeface="Century Gothic" panose="020B0502020202020204" pitchFamily="34" charset="0"/>
              </a:rPr>
              <a:t>Sergey_Peterman</a:t>
            </a:r>
            <a:r>
              <a:rPr lang="en-US" sz="1200" b="0" i="0" dirty="0">
                <a:solidFill>
                  <a:srgbClr val="3F4652"/>
                </a:solidFill>
                <a:effectLst/>
                <a:latin typeface="Century Gothic" panose="020B0502020202020204" pitchFamily="34" charset="0"/>
              </a:rPr>
              <a:t>, Getty Images </a:t>
            </a:r>
            <a:r>
              <a:rPr lang="el-GR" sz="1200" b="0" i="0" dirty="0">
                <a:solidFill>
                  <a:srgbClr val="3F4652"/>
                </a:solidFill>
                <a:effectLst/>
                <a:latin typeface="Century Gothic" panose="020B0502020202020204" pitchFamily="34" charset="0"/>
              </a:rPr>
              <a:t>μέσω</a:t>
            </a:r>
            <a:r>
              <a:rPr lang="en-US" sz="1200" b="0" i="0" dirty="0">
                <a:solidFill>
                  <a:srgbClr val="3F4652"/>
                </a:solidFill>
                <a:effectLst/>
                <a:latin typeface="Century Gothic" panose="020B0502020202020204" pitchFamily="34" charset="0"/>
              </a:rPr>
              <a:t> canva.com</a:t>
            </a:r>
            <a:endParaRPr lang="el-GR" sz="1200" dirty="0">
              <a:latin typeface="Century Gothic" panose="020B0502020202020204" pitchFamily="34" charset="0"/>
            </a:endParaRPr>
          </a:p>
        </p:txBody>
      </p:sp>
    </p:spTree>
    <p:extLst>
      <p:ext uri="{BB962C8B-B14F-4D97-AF65-F5344CB8AC3E}">
        <p14:creationId xmlns:p14="http://schemas.microsoft.com/office/powerpoint/2010/main" val="7609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l-GR" sz="2800" dirty="0"/>
              <a:t>Κυριολεκτικά, ο όρος «επιχειρηματίας» - “</a:t>
            </a:r>
            <a:r>
              <a:rPr lang="el-GR" sz="2800" dirty="0" err="1"/>
              <a:t>entrepreneur</a:t>
            </a:r>
            <a:r>
              <a:rPr lang="el-GR" sz="2800" dirty="0"/>
              <a:t>” στα αγγλικά,</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588732"/>
            <a:ext cx="6036397" cy="4537431"/>
          </a:xfrm>
        </p:spPr>
        <p:txBody>
          <a:bodyPr>
            <a:normAutofit/>
          </a:bodyPr>
          <a:lstStyle/>
          <a:p>
            <a:r>
              <a:rPr lang="el-GR" sz="2400" dirty="0"/>
              <a:t>προέρχεται από το παλαιό γαλλικό «λεξιλόγιο πολέμου» του 18ου αιώνα, όπου το “</a:t>
            </a:r>
            <a:r>
              <a:rPr lang="el-GR" sz="2400" dirty="0" err="1"/>
              <a:t>entreprende</a:t>
            </a:r>
            <a:r>
              <a:rPr lang="el-GR" sz="2400" dirty="0"/>
              <a:t>“ σημαίνει «επιχειρώ» - μια πράξη που συνδυάζει στρατηγική, οργάνωση και διακινδύνευση/ρίσκο. </a:t>
            </a:r>
            <a:endParaRPr lang="en-GB" sz="2400" dirty="0">
              <a:solidFill>
                <a:schemeClr val="tx1">
                  <a:lumMod val="65000"/>
                  <a:lumOff val="35000"/>
                </a:schemeClr>
              </a:solidFill>
              <a:latin typeface="Century Gothic"/>
              <a:cs typeface="Century Gothic"/>
            </a:endParaRPr>
          </a:p>
          <a:p>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8" name="Εικόνα 7">
            <a:extLst>
              <a:ext uri="{FF2B5EF4-FFF2-40B4-BE49-F238E27FC236}">
                <a16:creationId xmlns:a16="http://schemas.microsoft.com/office/drawing/2014/main" id="{0178933D-A25B-4338-9EE1-4BA497EDED3D}"/>
              </a:ext>
            </a:extLst>
          </p:cNvPr>
          <p:cNvPicPr>
            <a:picLocks noChangeAspect="1"/>
          </p:cNvPicPr>
          <p:nvPr/>
        </p:nvPicPr>
        <p:blipFill rotWithShape="1">
          <a:blip r:embed="rId8"/>
          <a:srcRect t="17777" b="17875"/>
          <a:stretch/>
        </p:blipFill>
        <p:spPr>
          <a:xfrm>
            <a:off x="940396" y="3956034"/>
            <a:ext cx="3806259" cy="2053197"/>
          </a:xfrm>
          <a:prstGeom prst="rect">
            <a:avLst/>
          </a:prstGeom>
        </p:spPr>
      </p:pic>
      <p:sp>
        <p:nvSpPr>
          <p:cNvPr id="20" name="TextBox 19">
            <a:extLst>
              <a:ext uri="{FF2B5EF4-FFF2-40B4-BE49-F238E27FC236}">
                <a16:creationId xmlns:a16="http://schemas.microsoft.com/office/drawing/2014/main" id="{66589816-3372-4E31-A3F7-98A2BA5F817D}"/>
              </a:ext>
            </a:extLst>
          </p:cNvPr>
          <p:cNvSpPr txBox="1"/>
          <p:nvPr/>
        </p:nvSpPr>
        <p:spPr>
          <a:xfrm>
            <a:off x="4716823" y="5405182"/>
            <a:ext cx="1981201" cy="646331"/>
          </a:xfrm>
          <a:prstGeom prst="rect">
            <a:avLst/>
          </a:prstGeom>
          <a:noFill/>
        </p:spPr>
        <p:txBody>
          <a:bodyPr wrap="square">
            <a:spAutoFit/>
          </a:bodyPr>
          <a:lstStyle/>
          <a:p>
            <a:r>
              <a:rPr lang="el-GR" sz="1200" dirty="0">
                <a:solidFill>
                  <a:srgbClr val="3F4652"/>
                </a:solidFill>
                <a:latin typeface="Century Gothic" panose="020B0502020202020204" pitchFamily="34" charset="0"/>
              </a:rPr>
              <a:t>Από</a:t>
            </a:r>
            <a:r>
              <a:rPr lang="en-US" sz="1200" dirty="0">
                <a:solidFill>
                  <a:srgbClr val="3F4652"/>
                </a:solidFill>
                <a:latin typeface="Century Gothic" panose="020B0502020202020204" pitchFamily="34" charset="0"/>
              </a:rPr>
              <a:t> aga7ta, </a:t>
            </a:r>
          </a:p>
          <a:p>
            <a:r>
              <a:rPr lang="en-US" sz="1200" dirty="0">
                <a:solidFill>
                  <a:srgbClr val="3F4652"/>
                </a:solidFill>
                <a:latin typeface="Century Gothic" panose="020B0502020202020204" pitchFamily="34" charset="0"/>
              </a:rPr>
              <a:t>Getty Images </a:t>
            </a:r>
            <a:r>
              <a:rPr lang="el-GR" sz="1200" dirty="0">
                <a:solidFill>
                  <a:srgbClr val="3F4652"/>
                </a:solidFill>
                <a:latin typeface="Century Gothic" panose="020B0502020202020204" pitchFamily="34" charset="0"/>
              </a:rPr>
              <a:t>μέσω</a:t>
            </a:r>
            <a:r>
              <a:rPr lang="en-US" sz="1200" dirty="0">
                <a:solidFill>
                  <a:srgbClr val="3F4652"/>
                </a:solidFill>
                <a:latin typeface="Century Gothic" panose="020B0502020202020204" pitchFamily="34" charset="0"/>
              </a:rPr>
              <a:t> canva.com</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942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812040"/>
          </a:xfrm>
        </p:spPr>
        <p:txBody>
          <a:bodyPr>
            <a:normAutofit fontScale="90000"/>
          </a:bodyPr>
          <a:lstStyle/>
          <a:p>
            <a:pPr algn="l"/>
            <a:br>
              <a:rPr lang="en-GB" sz="2800" dirty="0">
                <a:solidFill>
                  <a:schemeClr val="tx1">
                    <a:lumMod val="65000"/>
                    <a:lumOff val="35000"/>
                  </a:schemeClr>
                </a:solidFill>
                <a:latin typeface="Century Gothic"/>
                <a:cs typeface="Century Gothic"/>
              </a:rPr>
            </a:br>
            <a:r>
              <a:rPr lang="el-GR" sz="2800" dirty="0">
                <a:solidFill>
                  <a:schemeClr val="tx1">
                    <a:lumMod val="65000"/>
                    <a:lumOff val="35000"/>
                  </a:schemeClr>
                </a:solidFill>
                <a:latin typeface="Century Gothic"/>
                <a:cs typeface="Century Gothic"/>
              </a:rPr>
              <a:t>Σήμερα, επιχειρηματίας είναι…</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89973" y="1483001"/>
            <a:ext cx="3267279" cy="4525963"/>
          </a:xfrm>
        </p:spPr>
        <p:txBody>
          <a:bodyPr>
            <a:normAutofit/>
          </a:bodyPr>
          <a:lstStyle/>
          <a:p>
            <a:r>
              <a:rPr lang="el-GR" sz="2000" dirty="0"/>
              <a:t>ένας «άνθρωπος που οργανώνει και διαχειρίζεται ένα οποιοδήποτε εγχείρημα και ιδιαίτερα μια επιχείρηση, συνήθως με σημαντική πρωτοβουλία και κίνδυνο».</a:t>
            </a:r>
            <a:endParaRPr lang="en-GB" sz="2000" dirty="0">
              <a:solidFill>
                <a:schemeClr val="tx1">
                  <a:lumMod val="65000"/>
                  <a:lumOff val="35000"/>
                </a:schemeClr>
              </a:solidFill>
              <a:latin typeface="Century Gothic"/>
              <a:cs typeface="Century Gothic"/>
            </a:endParaRPr>
          </a:p>
          <a:p>
            <a:r>
              <a:rPr lang="el-GR" sz="2000" dirty="0"/>
              <a:t>οι επιχειρηματίες πωλούν τα πάντα: από προϊόντα και υπηρεσίες μέχρι πληροφορίες και  προσοχή ή εντυπώσεις.</a:t>
            </a:r>
          </a:p>
          <a:p>
            <a:endParaRPr lang="en-GB" sz="20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187A2653-AA2E-453F-AB23-A05DBE1548CD}"/>
              </a:ext>
            </a:extLst>
          </p:cNvPr>
          <p:cNvPicPr>
            <a:picLocks noChangeAspect="1"/>
          </p:cNvPicPr>
          <p:nvPr/>
        </p:nvPicPr>
        <p:blipFill rotWithShape="1">
          <a:blip r:embed="rId8"/>
          <a:srcRect l="36456" b="19456"/>
          <a:stretch/>
        </p:blipFill>
        <p:spPr>
          <a:xfrm>
            <a:off x="3757253" y="1944209"/>
            <a:ext cx="3050381" cy="3241198"/>
          </a:xfrm>
          <a:prstGeom prst="rect">
            <a:avLst/>
          </a:prstGeom>
        </p:spPr>
      </p:pic>
      <p:sp>
        <p:nvSpPr>
          <p:cNvPr id="15" name="TextBox 14">
            <a:extLst>
              <a:ext uri="{FF2B5EF4-FFF2-40B4-BE49-F238E27FC236}">
                <a16:creationId xmlns:a16="http://schemas.microsoft.com/office/drawing/2014/main" id="{57EC0206-E4BB-43A1-99A5-A06C88C32677}"/>
              </a:ext>
            </a:extLst>
          </p:cNvPr>
          <p:cNvSpPr txBox="1"/>
          <p:nvPr/>
        </p:nvSpPr>
        <p:spPr>
          <a:xfrm>
            <a:off x="3757252" y="5323449"/>
            <a:ext cx="3050382" cy="461665"/>
          </a:xfrm>
          <a:prstGeom prst="rect">
            <a:avLst/>
          </a:prstGeom>
          <a:noFill/>
        </p:spPr>
        <p:txBody>
          <a:bodyPr wrap="square">
            <a:spAutoFit/>
          </a:bodyPr>
          <a:lstStyle/>
          <a:p>
            <a:pPr algn="r"/>
            <a:r>
              <a:rPr lang="el-GR" sz="1200" dirty="0">
                <a:solidFill>
                  <a:srgbClr val="3F4652"/>
                </a:solidFill>
                <a:latin typeface="Century Gothic" panose="020B0502020202020204" pitchFamily="34" charset="0"/>
              </a:rPr>
              <a:t>Από</a:t>
            </a:r>
            <a:r>
              <a:rPr lang="en-US" sz="1200" dirty="0">
                <a:solidFill>
                  <a:srgbClr val="3F4652"/>
                </a:solidFill>
                <a:latin typeface="Century Gothic" panose="020B0502020202020204" pitchFamily="34" charset="0"/>
              </a:rPr>
              <a:t> </a:t>
            </a:r>
            <a:r>
              <a:rPr lang="en-US" sz="1200" dirty="0" err="1">
                <a:solidFill>
                  <a:srgbClr val="3F4652"/>
                </a:solidFill>
                <a:latin typeface="Century Gothic" panose="020B0502020202020204" pitchFamily="34" charset="0"/>
              </a:rPr>
              <a:t>Peshkova</a:t>
            </a:r>
            <a:r>
              <a:rPr lang="en-US" sz="1200" dirty="0">
                <a:solidFill>
                  <a:srgbClr val="3F4652"/>
                </a:solidFill>
                <a:latin typeface="Century Gothic" panose="020B0502020202020204" pitchFamily="34" charset="0"/>
              </a:rPr>
              <a:t>, Getty Images </a:t>
            </a:r>
            <a:r>
              <a:rPr lang="el-GR" sz="1200" dirty="0">
                <a:solidFill>
                  <a:srgbClr val="3F4652"/>
                </a:solidFill>
                <a:latin typeface="Century Gothic" panose="020B0502020202020204" pitchFamily="34" charset="0"/>
              </a:rPr>
              <a:t>μέσω</a:t>
            </a:r>
            <a:r>
              <a:rPr lang="en-US" sz="1200" dirty="0">
                <a:solidFill>
                  <a:srgbClr val="3F4652"/>
                </a:solidFill>
                <a:latin typeface="Century Gothic" panose="020B0502020202020204" pitchFamily="34" charset="0"/>
              </a:rPr>
              <a:t> canva.com</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335507296"/>
      </p:ext>
    </p:extLst>
  </p:cSld>
  <p:clrMapOvr>
    <a:masterClrMapping/>
  </p:clrMapOvr>
</p:sld>
</file>

<file path=ppt/theme/theme1.xml><?xml version="1.0" encoding="utf-8"?>
<a:theme xmlns:a="http://schemas.openxmlformats.org/drawingml/2006/main" name="JIMIN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JIMINY_PPT_TEMPLATE</Template>
  <TotalTime>433</TotalTime>
  <Words>2068</Words>
  <Application>Microsoft Office PowerPoint</Application>
  <PresentationFormat>Προβολή στην οθόνη (4:3)</PresentationFormat>
  <Paragraphs>145</Paragraphs>
  <Slides>23</Slides>
  <Notes>0</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23</vt:i4>
      </vt:variant>
    </vt:vector>
  </HeadingPairs>
  <TitlesOfParts>
    <vt:vector size="29" baseType="lpstr">
      <vt:lpstr>Arial</vt:lpstr>
      <vt:lpstr>Calibri</vt:lpstr>
      <vt:lpstr>Century Gothic</vt:lpstr>
      <vt:lpstr>Kinfolk Pro Rough</vt:lpstr>
      <vt:lpstr>Symbol</vt:lpstr>
      <vt:lpstr>JIMINY_PPT_TEMPLATE</vt:lpstr>
      <vt:lpstr>Ενότητα 3 ΕΠΙΧΕΙΡΗΜΑΤΙΚΟ ΠΝΕΥΜΑ</vt:lpstr>
      <vt:lpstr>Σχέδιο μαθήματος</vt:lpstr>
      <vt:lpstr>Ας γνωριστούμε καλύτερα!</vt:lpstr>
      <vt:lpstr>Εκπαιδευτικοί Στόχοι</vt:lpstr>
      <vt:lpstr>Ικανότητες που αναμένονται να αποκτηθούν κατά τη διάρκεια της εκπαίδευσης</vt:lpstr>
      <vt:lpstr>Παρουσίαση του PowerPoint</vt:lpstr>
      <vt:lpstr>Επισκόπηση του επιχειρηματικού πνεύματος και νοοτροπίας</vt:lpstr>
      <vt:lpstr>Κυριολεκτικά, ο όρος «επιχειρηματίας» - “entrepreneur” στα αγγλικά,</vt:lpstr>
      <vt:lpstr> Σήμερα, επιχειρηματίας είναι…</vt:lpstr>
      <vt:lpstr>Το να έχεις επιχειρηματική σκέψη σημαίνει πολλά περισσότερα από την ίδρυση και τη λειτουργία μιας επιτυχημένης επιχείρησης!</vt:lpstr>
      <vt:lpstr>Γιατί η επιχειρηματική σκέψη είναι σημαντική;</vt:lpstr>
      <vt:lpstr>Ποια είναι τα βασικά χαρακτηριστικά της επιχειρηματικής νοοτροπίας;</vt:lpstr>
      <vt:lpstr>Πρακτική Άσκηση</vt:lpstr>
      <vt:lpstr>Επιχειρηματική Λήψη Αποφάσεων</vt:lpstr>
      <vt:lpstr>Επιχειρηματική Λήψη Αποφάσεων</vt:lpstr>
      <vt:lpstr>Πρακτική Άσκηση</vt:lpstr>
      <vt:lpstr>Διαφορετικοί Τύποι Επιχειρηματιών</vt:lpstr>
      <vt:lpstr>TED Ομιλίες: Πώς η βαρεμάρα μπορεί να οδηγήσει στις πιο λαμπρές σου ιδέες,  της Manoush Zomorodi </vt:lpstr>
      <vt:lpstr>Πρακτική Άσκηση</vt:lpstr>
      <vt:lpstr>Παρουσίαση του PowerPoint</vt:lpstr>
      <vt:lpstr>Παρουσίαση του PowerPoint</vt:lpstr>
      <vt:lpstr>Περαιτέρω ανάγνωση και ανάπτυξη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Christina Bonarou</cp:lastModifiedBy>
  <cp:revision>51</cp:revision>
  <dcterms:created xsi:type="dcterms:W3CDTF">2019-11-21T09:42:05Z</dcterms:created>
  <dcterms:modified xsi:type="dcterms:W3CDTF">2021-08-31T14:41:16Z</dcterms:modified>
</cp:coreProperties>
</file>