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08" r:id="rId4"/>
    <p:sldId id="297" r:id="rId5"/>
    <p:sldId id="309" r:id="rId6"/>
    <p:sldId id="271" r:id="rId7"/>
    <p:sldId id="296" r:id="rId8"/>
    <p:sldId id="310" r:id="rId9"/>
    <p:sldId id="311" r:id="rId10"/>
    <p:sldId id="312" r:id="rId11"/>
    <p:sldId id="292" r:id="rId12"/>
    <p:sldId id="314" r:id="rId13"/>
    <p:sldId id="315" r:id="rId14"/>
    <p:sldId id="320" r:id="rId15"/>
    <p:sldId id="317" r:id="rId16"/>
    <p:sldId id="318" r:id="rId17"/>
    <p:sldId id="319" r:id="rId18"/>
    <p:sldId id="316" r:id="rId19"/>
    <p:sldId id="295" r:id="rId20"/>
    <p:sldId id="294" r:id="rId21"/>
    <p:sldId id="270" r:id="rId22"/>
    <p:sldId id="25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B27"/>
    <a:srgbClr val="F4B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2" autoAdjust="0"/>
  </p:normalViewPr>
  <p:slideViewPr>
    <p:cSldViewPr snapToGrid="0" snapToObjects="1">
      <p:cViewPr varScale="1">
        <p:scale>
          <a:sx n="72" d="100"/>
          <a:sy n="72" d="100"/>
        </p:scale>
        <p:origin x="13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Clique para editar o estilo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do subtítulo do Modelo Global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22977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118641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309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98126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3672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Date Placeholder 4"/>
          <p:cNvSpPr>
            <a:spLocks noGrp="1"/>
          </p:cNvSpPr>
          <p:nvPr>
            <p:ph type="dt" sz="half" idx="10"/>
          </p:nvPr>
        </p:nvSpPr>
        <p:spPr/>
        <p:txBody>
          <a:bodyPr/>
          <a:lstStyle/>
          <a:p>
            <a:fld id="{BEF88C31-8E23-3844-ACA8-78D70AA94D0C}" type="datetimeFigureOut">
              <a:rPr lang="en-US" smtClean="0"/>
              <a:pPr/>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134284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BEF88C31-8E23-3844-ACA8-78D70AA94D0C}" type="datetimeFigureOut">
              <a:rPr lang="en-US" smtClean="0"/>
              <a:pPr/>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31287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fld id="{BEF88C31-8E23-3844-ACA8-78D70AA94D0C}" type="datetimeFigureOut">
              <a:rPr lang="en-US" smtClean="0"/>
              <a:pPr/>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325006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88C31-8E23-3844-ACA8-78D70AA94D0C}" type="datetimeFigureOut">
              <a:rPr lang="en-US" smtClean="0"/>
              <a:pPr/>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86054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pPr/>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152575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pPr/>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29506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88C31-8E23-3844-ACA8-78D70AA94D0C}" type="datetimeFigureOut">
              <a:rPr lang="en-US" smtClean="0"/>
              <a:pPr/>
              <a:t>8/31/2021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660C4-A91E-5B43-8F1A-DF43210BE89F}" type="slidenum">
              <a:rPr lang="en-US" smtClean="0"/>
              <a:pPr/>
              <a:t>‹#›</a:t>
            </a:fld>
            <a:endParaRPr lang="en-US"/>
          </a:p>
        </p:txBody>
      </p:sp>
    </p:spTree>
    <p:extLst>
      <p:ext uri="{BB962C8B-B14F-4D97-AF65-F5344CB8AC3E}">
        <p14:creationId xmlns:p14="http://schemas.microsoft.com/office/powerpoint/2010/main" val="237203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digital-single-market/en/digital-skills-jobs-coalition-initiatives" TargetMode="External"/><Relationship Id="rId13" Type="http://schemas.openxmlformats.org/officeDocument/2006/relationships/hyperlink" Target="https://guides.library.upenn.edu/copyright/onlinecourses" TargetMode="External"/><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hyperlink" Target="https://elearnmag.acm.org/featured.cfm?aid=3340674"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www.w3.org/WAI/fundamentals/accessibility-intro/" TargetMode="External"/><Relationship Id="rId5" Type="http://schemas.openxmlformats.org/officeDocument/2006/relationships/image" Target="../media/image5.png"/><Relationship Id="rId10" Type="http://schemas.openxmlformats.org/officeDocument/2006/relationships/hyperlink" Target="https://www.pwc.com/gx/en/government-public-sector-research/pdf/pwc-digital-skills-eng.pdf" TargetMode="External"/><Relationship Id="rId4" Type="http://schemas.openxmlformats.org/officeDocument/2006/relationships/image" Target="../media/image3.png"/><Relationship Id="rId9" Type="http://schemas.openxmlformats.org/officeDocument/2006/relationships/hyperlink" Target="https://ec.europa.eu/jrc/en/publication/eur-scientific-and-technical-research-reports/european-framework-digital-competence-educators-digcompedu"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MINY_FUNDO_VERDE.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372" t="13155" r="37054" b="10530"/>
          <a:stretch/>
        </p:blipFill>
        <p:spPr>
          <a:xfrm>
            <a:off x="152400" y="106680"/>
            <a:ext cx="6705600" cy="6527800"/>
          </a:xfrm>
          <a:prstGeom prst="rect">
            <a:avLst/>
          </a:prstGeom>
        </p:spPr>
      </p:pic>
      <p:pic>
        <p:nvPicPr>
          <p:cNvPr id="5" name="Picture 4" descr="JIMINY_FUNDO_LARANJA.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sp>
        <p:nvSpPr>
          <p:cNvPr id="3" name="Subtitle 2"/>
          <p:cNvSpPr>
            <a:spLocks noGrp="1"/>
          </p:cNvSpPr>
          <p:nvPr>
            <p:ph type="subTitle" idx="1"/>
          </p:nvPr>
        </p:nvSpPr>
        <p:spPr>
          <a:xfrm>
            <a:off x="7013257" y="731622"/>
            <a:ext cx="1817234" cy="4386068"/>
          </a:xfrm>
        </p:spPr>
        <p:txBody>
          <a:bodyPr>
            <a:normAutofit/>
          </a:bodyPr>
          <a:lstStyle/>
          <a:p>
            <a:pPr algn="l"/>
            <a:r>
              <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2.1 </a:t>
            </a:r>
            <a:r>
              <a:rPr lang="el-GR"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Τι είναι οι ψηφιακές δεξιότητες και γιατί τις χρειαζόμαστε</a:t>
            </a:r>
            <a:r>
              <a:rPr lang="el-GR"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gn="l"/>
            <a:endParaRPr lang="ro-RO"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cs typeface="Times New Roman" panose="02020603050405020304" pitchFamily="18" charset="0"/>
            </a:endParaRPr>
          </a:p>
          <a:p>
            <a:pPr algn="l"/>
            <a:r>
              <a:rPr lang="el-GR"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Πώς  να χρησιμοποιούμε τους ψηφιακούς πόρους/</a:t>
            </a:r>
            <a:r>
              <a:rPr lang="el-GR" sz="1800" b="1" dirty="0" err="1">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περιε-χόμενο</a:t>
            </a:r>
            <a:r>
              <a:rPr lang="el-GR"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600" b="1" dirty="0">
              <a:latin typeface="Century Gothic"/>
              <a:cs typeface="Century Gothic"/>
            </a:endParaRPr>
          </a:p>
        </p:txBody>
      </p:sp>
      <p:sp>
        <p:nvSpPr>
          <p:cNvPr id="9" name="Title 8"/>
          <p:cNvSpPr>
            <a:spLocks noGrp="1"/>
          </p:cNvSpPr>
          <p:nvPr>
            <p:ph type="ctrTitle"/>
          </p:nvPr>
        </p:nvSpPr>
        <p:spPr>
          <a:xfrm>
            <a:off x="226447" y="306578"/>
            <a:ext cx="5961311" cy="1822668"/>
          </a:xfrm>
        </p:spPr>
        <p:txBody>
          <a:bodyPr>
            <a:normAutofit fontScale="90000"/>
          </a:bodyPr>
          <a:lstStyle/>
          <a:p>
            <a:r>
              <a:rPr lang="el-GR" b="1" dirty="0">
                <a:solidFill>
                  <a:schemeClr val="tx1">
                    <a:lumMod val="75000"/>
                    <a:lumOff val="25000"/>
                  </a:schemeClr>
                </a:solidFill>
                <a:latin typeface="Century Gothic"/>
                <a:cs typeface="Century Gothic"/>
              </a:rPr>
              <a:t>ΕΝΟΤΗΤΑ 2</a:t>
            </a:r>
            <a:br>
              <a:rPr lang="pl-PL" b="1" dirty="0">
                <a:solidFill>
                  <a:schemeClr val="tx1">
                    <a:lumMod val="75000"/>
                    <a:lumOff val="25000"/>
                  </a:schemeClr>
                </a:solidFill>
                <a:latin typeface="Century Gothic"/>
                <a:cs typeface="Century Gothic"/>
              </a:rPr>
            </a:br>
            <a:r>
              <a:rPr lang="el-GR" b="1" dirty="0">
                <a:solidFill>
                  <a:schemeClr val="tx1">
                    <a:lumMod val="75000"/>
                    <a:lumOff val="25000"/>
                  </a:schemeClr>
                </a:solidFill>
                <a:latin typeface="Century Gothic"/>
                <a:cs typeface="Century Gothic"/>
              </a:rPr>
              <a:t>ΨΗΦΙΑΚΗ ΕΥΑΙΣΘΗΤΟΠΟΙΗΣΗ</a:t>
            </a:r>
            <a:endParaRPr lang="en-US" b="1" dirty="0">
              <a:solidFill>
                <a:schemeClr val="tx1">
                  <a:lumMod val="75000"/>
                  <a:lumOff val="25000"/>
                </a:schemeClr>
              </a:solidFill>
              <a:latin typeface="Century Gothic"/>
              <a:cs typeface="Century Gothic"/>
            </a:endParaRPr>
          </a:p>
        </p:txBody>
      </p:sp>
      <p:pic>
        <p:nvPicPr>
          <p:cNvPr id="10" name="Picture 9"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66" y="5748914"/>
            <a:ext cx="1706538" cy="347907"/>
          </a:xfrm>
          <a:prstGeom prst="rect">
            <a:avLst/>
          </a:prstGeom>
        </p:spPr>
      </p:pic>
      <p:sp>
        <p:nvSpPr>
          <p:cNvPr id="13" name="Rectangle 12"/>
          <p:cNvSpPr/>
          <p:nvPr/>
        </p:nvSpPr>
        <p:spPr>
          <a:xfrm>
            <a:off x="310737" y="6158510"/>
            <a:ext cx="3476181" cy="369332"/>
          </a:xfrm>
          <a:prstGeom prst="rect">
            <a:avLst/>
          </a:prstGeom>
        </p:spPr>
        <p:txBody>
          <a:bodyPr wrap="square">
            <a:spAutoFit/>
          </a:bodyPr>
          <a:lstStyle/>
          <a:p>
            <a:pPr algn="just"/>
            <a:r>
              <a:rPr lang="en-GB" sz="600" dirty="0">
                <a:solidFill>
                  <a:srgbClr val="FFFFFF"/>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rgbClr val="FFFFFF"/>
              </a:solidFill>
            </a:endParaRPr>
          </a:p>
        </p:txBody>
      </p:sp>
      <p:sp>
        <p:nvSpPr>
          <p:cNvPr id="14" name="TextBox 13"/>
          <p:cNvSpPr txBox="1"/>
          <p:nvPr/>
        </p:nvSpPr>
        <p:spPr>
          <a:xfrm>
            <a:off x="7013257" y="4663441"/>
            <a:ext cx="2006600" cy="1508105"/>
          </a:xfrm>
          <a:prstGeom prst="rect">
            <a:avLst/>
          </a:prstGeom>
          <a:noFill/>
        </p:spPr>
        <p:txBody>
          <a:bodyPr wrap="square" rtlCol="0">
            <a:spAutoFit/>
          </a:bodyPr>
          <a:lstStyle/>
          <a:p>
            <a:r>
              <a:rPr lang="el-GR" sz="1150" dirty="0">
                <a:solidFill>
                  <a:schemeClr val="tx1">
                    <a:lumMod val="75000"/>
                    <a:lumOff val="25000"/>
                  </a:schemeClr>
                </a:solidFill>
                <a:latin typeface="Century Gothic"/>
                <a:cs typeface="Century Gothic"/>
              </a:rPr>
              <a:t>Ταξίδι για την αύξηση των τεχνικών της συναισθηματικής νοημοσύνης, της ψηφιακής ευαισθητοποίησης και του επιχειρηματικού πνεύματος/τρόπου ζωής</a:t>
            </a:r>
            <a:endParaRPr lang="en-US" sz="1150" dirty="0">
              <a:solidFill>
                <a:schemeClr val="tx1">
                  <a:lumMod val="75000"/>
                  <a:lumOff val="25000"/>
                </a:schemeClr>
              </a:solidFill>
              <a:latin typeface="Century Gothic"/>
              <a:cs typeface="Century Gothic"/>
            </a:endParaRPr>
          </a:p>
        </p:txBody>
      </p:sp>
      <p:pic>
        <p:nvPicPr>
          <p:cNvPr id="17" name="Picture 16" descr="JIMINY_LOGO_GREEN_CRICK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808" y="4284492"/>
            <a:ext cx="2788892" cy="22433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82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Autofit/>
          </a:bodyPr>
          <a:lstStyle/>
          <a:p>
            <a:pPr algn="l"/>
            <a:r>
              <a:rPr lang="el-GR" sz="3200" dirty="0">
                <a:solidFill>
                  <a:schemeClr val="tx1">
                    <a:lumMod val="65000"/>
                    <a:lumOff val="35000"/>
                  </a:schemeClr>
                </a:solidFill>
                <a:latin typeface="Century Gothic"/>
                <a:cs typeface="Century Gothic"/>
              </a:rPr>
              <a:t>Γιατί τις χρειαζόμαστε;</a:t>
            </a:r>
            <a:endParaRPr lang="en-US" sz="3200"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457200" y="2093843"/>
            <a:ext cx="6397169" cy="4032320"/>
          </a:xfrm>
        </p:spPr>
        <p:txBody>
          <a:bodyPr>
            <a:normAutofit/>
          </a:bodyPr>
          <a:lstStyle/>
          <a:p>
            <a:pPr marL="0" indent="0">
              <a:buNone/>
            </a:pPr>
            <a:r>
              <a:rPr lang="el-GR" sz="2800" dirty="0">
                <a:solidFill>
                  <a:schemeClr val="tx1">
                    <a:lumMod val="65000"/>
                    <a:lumOff val="35000"/>
                  </a:schemeClr>
                </a:solidFill>
                <a:latin typeface="Century Gothic"/>
                <a:cs typeface="Century Gothic"/>
              </a:rPr>
              <a:t>Όσο πιο εξοικειωμένος/η είσαι με την τεχνολογία, τόσο πιο εύκολα ανοίγουν πόρτες σε διάφορες πτυχές της ζωής!</a:t>
            </a:r>
            <a:r>
              <a:rPr lang="en-GB" sz="2800" dirty="0">
                <a:solidFill>
                  <a:schemeClr val="tx1">
                    <a:lumMod val="65000"/>
                    <a:lumOff val="35000"/>
                  </a:schemeClr>
                </a:solidFill>
                <a:latin typeface="Century Gothic"/>
                <a:cs typeface="Century Gothic"/>
              </a:rPr>
              <a:t> </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40B87E0-E590-44BC-A1C1-76EEDF6EEA92}"/>
              </a:ext>
            </a:extLst>
          </p:cNvPr>
          <p:cNvPicPr>
            <a:picLocks noChangeAspect="1"/>
          </p:cNvPicPr>
          <p:nvPr/>
        </p:nvPicPr>
        <p:blipFill>
          <a:blip r:embed="rId8"/>
          <a:stretch>
            <a:fillRect/>
          </a:stretch>
        </p:blipFill>
        <p:spPr>
          <a:xfrm>
            <a:off x="4259302" y="3579846"/>
            <a:ext cx="2366467" cy="2366467"/>
          </a:xfrm>
          <a:prstGeom prst="rect">
            <a:avLst/>
          </a:prstGeom>
        </p:spPr>
      </p:pic>
    </p:spTree>
    <p:extLst>
      <p:ext uri="{BB962C8B-B14F-4D97-AF65-F5344CB8AC3E}">
        <p14:creationId xmlns:p14="http://schemas.microsoft.com/office/powerpoint/2010/main" val="259517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070430" y="1343151"/>
            <a:ext cx="5939969" cy="1143000"/>
          </a:xfrm>
        </p:spPr>
        <p:txBody>
          <a:bodyPr>
            <a:normAutofit/>
          </a:bodyPr>
          <a:lstStyle/>
          <a:p>
            <a:pPr algn="l"/>
            <a:r>
              <a:rPr lang="el-GR" dirty="0">
                <a:solidFill>
                  <a:schemeClr val="tx1">
                    <a:lumMod val="65000"/>
                    <a:lumOff val="35000"/>
                  </a:schemeClr>
                </a:solidFill>
                <a:latin typeface="Century Gothic"/>
                <a:cs typeface="Century Gothic"/>
              </a:rPr>
              <a:t>Πρακτική Εξάσκηση</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9FB3376E-FF01-41A6-B0E6-FB7FFCB8503F}"/>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65865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46855"/>
            <a:ext cx="5939969" cy="2599346"/>
          </a:xfrm>
        </p:spPr>
        <p:txBody>
          <a:bodyPr>
            <a:normAutofit/>
          </a:bodyPr>
          <a:lstStyle/>
          <a:p>
            <a:pPr algn="l"/>
            <a:r>
              <a:rPr lang="el-GR" dirty="0">
                <a:solidFill>
                  <a:schemeClr val="tx1">
                    <a:lumMod val="65000"/>
                    <a:lumOff val="35000"/>
                  </a:schemeClr>
                </a:solidFill>
                <a:latin typeface="Century Gothic"/>
                <a:cs typeface="Century Gothic"/>
              </a:rPr>
              <a:t>Διαδίκτυο και Ασφαλής χρήση των διαδικτυακών πόρων</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453E69F1-5B8A-4601-8245-5283B2041AF6}"/>
              </a:ext>
            </a:extLst>
          </p:cNvPr>
          <p:cNvPicPr>
            <a:picLocks noChangeAspect="1"/>
          </p:cNvPicPr>
          <p:nvPr/>
        </p:nvPicPr>
        <p:blipFill>
          <a:blip r:embed="rId8"/>
          <a:stretch>
            <a:fillRect/>
          </a:stretch>
        </p:blipFill>
        <p:spPr>
          <a:xfrm>
            <a:off x="3608223" y="3194913"/>
            <a:ext cx="2938882" cy="2938882"/>
          </a:xfrm>
          <a:prstGeom prst="rect">
            <a:avLst/>
          </a:prstGeom>
        </p:spPr>
      </p:pic>
    </p:spTree>
    <p:extLst>
      <p:ext uri="{BB962C8B-B14F-4D97-AF65-F5344CB8AC3E}">
        <p14:creationId xmlns:p14="http://schemas.microsoft.com/office/powerpoint/2010/main" val="28679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520097" y="404948"/>
            <a:ext cx="5939969" cy="1927306"/>
          </a:xfrm>
        </p:spPr>
        <p:txBody>
          <a:bodyPr>
            <a:normAutofit fontScale="90000"/>
          </a:bodyPr>
          <a:lstStyle/>
          <a:p>
            <a:pPr algn="l"/>
            <a:br>
              <a:rPr lang="el-GR" dirty="0">
                <a:solidFill>
                  <a:schemeClr val="tx1">
                    <a:lumMod val="65000"/>
                    <a:lumOff val="35000"/>
                  </a:schemeClr>
                </a:solidFill>
                <a:latin typeface="Century Gothic"/>
                <a:cs typeface="Century Gothic"/>
              </a:rPr>
            </a:br>
            <a:r>
              <a:rPr lang="el-GR" sz="3600" dirty="0">
                <a:solidFill>
                  <a:schemeClr val="tx1">
                    <a:lumMod val="65000"/>
                    <a:lumOff val="35000"/>
                  </a:schemeClr>
                </a:solidFill>
                <a:latin typeface="Century Gothic"/>
                <a:cs typeface="Century Gothic"/>
              </a:rPr>
              <a:t>Βασικά στοιχεία για την  Ασφάλεια συσκευών και Διαδικτύου</a:t>
            </a:r>
            <a:endParaRPr lang="en-US" sz="36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8" name="Obraz 7">
            <a:extLst>
              <a:ext uri="{FF2B5EF4-FFF2-40B4-BE49-F238E27FC236}">
                <a16:creationId xmlns:a16="http://schemas.microsoft.com/office/drawing/2014/main" id="{39468655-C26E-4FCA-85BA-3E370E27B243}"/>
              </a:ext>
            </a:extLst>
          </p:cNvPr>
          <p:cNvPicPr>
            <a:picLocks noChangeAspect="1"/>
          </p:cNvPicPr>
          <p:nvPr/>
        </p:nvPicPr>
        <p:blipFill>
          <a:blip r:embed="rId8"/>
          <a:stretch>
            <a:fillRect/>
          </a:stretch>
        </p:blipFill>
        <p:spPr>
          <a:xfrm>
            <a:off x="1430866" y="2632700"/>
            <a:ext cx="4374490" cy="2916327"/>
          </a:xfrm>
          <a:prstGeom prst="rect">
            <a:avLst/>
          </a:prstGeom>
        </p:spPr>
      </p:pic>
    </p:spTree>
    <p:extLst>
      <p:ext uri="{BB962C8B-B14F-4D97-AF65-F5344CB8AC3E}">
        <p14:creationId xmlns:p14="http://schemas.microsoft.com/office/powerpoint/2010/main" val="239158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974002" y="1208244"/>
            <a:ext cx="5939969" cy="1143000"/>
          </a:xfrm>
        </p:spPr>
        <p:txBody>
          <a:bodyPr>
            <a:normAutofit/>
          </a:bodyPr>
          <a:lstStyle/>
          <a:p>
            <a:pPr algn="l"/>
            <a:r>
              <a:rPr lang="el-GR" dirty="0">
                <a:solidFill>
                  <a:schemeClr val="tx1">
                    <a:lumMod val="65000"/>
                    <a:lumOff val="35000"/>
                  </a:schemeClr>
                </a:solidFill>
                <a:latin typeface="Century Gothic"/>
                <a:cs typeface="Century Gothic"/>
              </a:rPr>
              <a:t>Πρακτική Εξάσκηση</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4" name="Obraz 13">
            <a:extLst>
              <a:ext uri="{FF2B5EF4-FFF2-40B4-BE49-F238E27FC236}">
                <a16:creationId xmlns:a16="http://schemas.microsoft.com/office/drawing/2014/main" id="{5D1DADD8-9201-4C97-923B-55332111099E}"/>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387027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00446" y="1030742"/>
            <a:ext cx="5939969" cy="1143000"/>
          </a:xfrm>
        </p:spPr>
        <p:txBody>
          <a:bodyPr>
            <a:normAutofit/>
          </a:bodyPr>
          <a:lstStyle/>
          <a:p>
            <a:pPr algn="l"/>
            <a:r>
              <a:rPr lang="el-GR" sz="2800" dirty="0">
                <a:solidFill>
                  <a:schemeClr val="tx1">
                    <a:lumMod val="65000"/>
                    <a:lumOff val="35000"/>
                  </a:schemeClr>
                </a:solidFill>
                <a:latin typeface="Century Gothic"/>
                <a:cs typeface="Century Gothic"/>
              </a:rPr>
              <a:t>Δικαιώματα Πνευματικής Ιδιοκτησίας</a:t>
            </a:r>
            <a:endParaRPr lang="en-US"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1B72BB0F-90AF-49A2-832C-C7B436D8DED2}"/>
              </a:ext>
            </a:extLst>
          </p:cNvPr>
          <p:cNvPicPr>
            <a:picLocks noChangeAspect="1"/>
          </p:cNvPicPr>
          <p:nvPr/>
        </p:nvPicPr>
        <p:blipFill>
          <a:blip r:embed="rId8"/>
          <a:stretch>
            <a:fillRect/>
          </a:stretch>
        </p:blipFill>
        <p:spPr>
          <a:xfrm>
            <a:off x="2220764" y="2836081"/>
            <a:ext cx="2834640" cy="2834640"/>
          </a:xfrm>
          <a:prstGeom prst="rect">
            <a:avLst/>
          </a:prstGeom>
        </p:spPr>
      </p:pic>
    </p:spTree>
    <p:extLst>
      <p:ext uri="{BB962C8B-B14F-4D97-AF65-F5344CB8AC3E}">
        <p14:creationId xmlns:p14="http://schemas.microsoft.com/office/powerpoint/2010/main" val="241717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51737"/>
            <a:ext cx="5939969" cy="1143000"/>
          </a:xfrm>
        </p:spPr>
        <p:txBody>
          <a:bodyPr>
            <a:normAutofit/>
          </a:bodyPr>
          <a:lstStyle/>
          <a:p>
            <a:pPr algn="l"/>
            <a:r>
              <a:rPr lang="el-GR" sz="3200" dirty="0">
                <a:solidFill>
                  <a:schemeClr val="tx1">
                    <a:lumMod val="65000"/>
                    <a:lumOff val="35000"/>
                  </a:schemeClr>
                </a:solidFill>
                <a:latin typeface="Century Gothic"/>
                <a:cs typeface="Century Gothic"/>
              </a:rPr>
              <a:t>Τι είναι τα δικαιώματα πνευματικής ιδιοκτησίας;</a:t>
            </a:r>
            <a:endParaRPr lang="en-US" sz="3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5" name="Picture 15" descr="JIMINY_REDE.png">
            <a:extLst>
              <a:ext uri="{FF2B5EF4-FFF2-40B4-BE49-F238E27FC236}">
                <a16:creationId xmlns:a16="http://schemas.microsoft.com/office/drawing/2014/main" id="{177575F5-4363-49F0-AEF6-63F607A061DF}"/>
              </a:ext>
            </a:extLst>
          </p:cNvPr>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1397726" y="-406827"/>
            <a:ext cx="5151844" cy="6310203"/>
          </a:xfrm>
          <a:prstGeom prst="rect">
            <a:avLst/>
          </a:prstGeom>
        </p:spPr>
      </p:pic>
      <p:sp>
        <p:nvSpPr>
          <p:cNvPr id="17" name="Content Placeholder 2">
            <a:extLst>
              <a:ext uri="{FF2B5EF4-FFF2-40B4-BE49-F238E27FC236}">
                <a16:creationId xmlns:a16="http://schemas.microsoft.com/office/drawing/2014/main" id="{EBE6D17B-1693-4D36-9B8C-EB1C9A6DB08D}"/>
              </a:ext>
            </a:extLst>
          </p:cNvPr>
          <p:cNvSpPr>
            <a:spLocks noGrp="1"/>
          </p:cNvSpPr>
          <p:nvPr>
            <p:ph idx="1"/>
          </p:nvPr>
        </p:nvSpPr>
        <p:spPr>
          <a:xfrm>
            <a:off x="457200" y="2093843"/>
            <a:ext cx="6397169" cy="4032320"/>
          </a:xfrm>
        </p:spPr>
        <p:txBody>
          <a:bodyPr>
            <a:normAutofit lnSpcReduction="10000"/>
          </a:bodyPr>
          <a:lstStyle/>
          <a:p>
            <a:pPr marL="0" indent="0">
              <a:buNone/>
            </a:pPr>
            <a:r>
              <a:rPr lang="el-GR" sz="2800" dirty="0"/>
              <a:t>Τα δικαιώματα πνευματικής ιδιοκτησίας  είναι κλάδος του αστικού δικαίου, ένα σύνολο νομικών κανόνων που αποτελούν μέρος του δικαίου της πνευματικής ιδιοκτησίας. Επίσης περιλαμβάνουν και όλα τα δικαιώματα του/της δημιουργού ενός έργου που τον/την εξουσιοδοτούν να αποφασίζει για την εκμετάλλευση του έργου και να επωφελείται οικονομικά από αυτό.</a:t>
            </a:r>
          </a:p>
          <a:p>
            <a:pPr marL="0" indent="0">
              <a:buNone/>
            </a:pPr>
            <a:endParaRPr lang="en-GB" sz="2800" dirty="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2200821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51737"/>
            <a:ext cx="5939969" cy="1143000"/>
          </a:xfrm>
        </p:spPr>
        <p:txBody>
          <a:bodyPr>
            <a:normAutofit/>
          </a:bodyPr>
          <a:lstStyle/>
          <a:p>
            <a:pPr algn="l"/>
            <a:r>
              <a:rPr lang="el-GR" sz="3200" dirty="0">
                <a:solidFill>
                  <a:schemeClr val="tx1">
                    <a:lumMod val="65000"/>
                    <a:lumOff val="35000"/>
                  </a:schemeClr>
                </a:solidFill>
                <a:latin typeface="Century Gothic"/>
                <a:cs typeface="Century Gothic"/>
              </a:rPr>
              <a:t>Παραβίαση των δικαιωμάτων πνευματικής ιδιοκτησίας</a:t>
            </a:r>
            <a:endParaRPr lang="en-US" sz="3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8" name="Symbol zastępczy zawartości 7">
            <a:extLst>
              <a:ext uri="{FF2B5EF4-FFF2-40B4-BE49-F238E27FC236}">
                <a16:creationId xmlns:a16="http://schemas.microsoft.com/office/drawing/2014/main" id="{EAD53436-C44E-4888-A387-05C535E0CFF5}"/>
              </a:ext>
            </a:extLst>
          </p:cNvPr>
          <p:cNvPicPr>
            <a:picLocks noGrp="1" noChangeAspect="1"/>
          </p:cNvPicPr>
          <p:nvPr>
            <p:ph idx="1"/>
          </p:nvPr>
        </p:nvPicPr>
        <p:blipFill>
          <a:blip r:embed="rId8"/>
          <a:stretch>
            <a:fillRect/>
          </a:stretch>
        </p:blipFill>
        <p:spPr>
          <a:xfrm>
            <a:off x="1119006" y="2242043"/>
            <a:ext cx="4920825" cy="3280550"/>
          </a:xfrm>
        </p:spPr>
      </p:pic>
    </p:spTree>
    <p:extLst>
      <p:ext uri="{BB962C8B-B14F-4D97-AF65-F5344CB8AC3E}">
        <p14:creationId xmlns:p14="http://schemas.microsoft.com/office/powerpoint/2010/main" val="4134630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070430" y="1272423"/>
            <a:ext cx="5939969" cy="1143000"/>
          </a:xfrm>
        </p:spPr>
        <p:txBody>
          <a:bodyPr>
            <a:normAutofit/>
          </a:bodyPr>
          <a:lstStyle/>
          <a:p>
            <a:pPr algn="l"/>
            <a:r>
              <a:rPr lang="el-GR" dirty="0">
                <a:solidFill>
                  <a:schemeClr val="tx1">
                    <a:lumMod val="65000"/>
                    <a:lumOff val="35000"/>
                  </a:schemeClr>
                </a:solidFill>
                <a:latin typeface="Century Gothic"/>
                <a:cs typeface="Century Gothic"/>
              </a:rPr>
              <a:t>Πρακτική Εξάσκηση</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4" name="Obraz 13">
            <a:extLst>
              <a:ext uri="{FF2B5EF4-FFF2-40B4-BE49-F238E27FC236}">
                <a16:creationId xmlns:a16="http://schemas.microsoft.com/office/drawing/2014/main" id="{2E0A7738-DBD3-404C-B55D-ADB6FE1524DD}"/>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356914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278104" y="-1218247"/>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56213" y="1072999"/>
            <a:ext cx="5603853" cy="1754326"/>
          </a:xfrm>
          <a:prstGeom prst="rect">
            <a:avLst/>
          </a:prstGeom>
          <a:noFill/>
        </p:spPr>
        <p:txBody>
          <a:bodyPr wrap="square" rtlCol="0">
            <a:spAutoFit/>
          </a:bodyPr>
          <a:lstStyle/>
          <a:p>
            <a:pPr algn="ctr" rtl="0" fontAlgn="base"/>
            <a:r>
              <a:rPr lang="el-GR" sz="5400" b="1" i="0" dirty="0">
                <a:solidFill>
                  <a:srgbClr val="000000"/>
                </a:solidFill>
                <a:effectLst/>
                <a:latin typeface="Century Gothic" panose="020B0502020202020204" pitchFamily="34" charset="0"/>
              </a:rPr>
              <a:t>Τελική Αξιολόγηση</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15" name="Picture 18" descr="JIMINY_THE_CRICKET.png">
            <a:extLst>
              <a:ext uri="{FF2B5EF4-FFF2-40B4-BE49-F238E27FC236}">
                <a16:creationId xmlns:a16="http://schemas.microsoft.com/office/drawing/2014/main" id="{1DEDC7FD-6478-4FAF-AE59-C09CE5CD71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64338">
            <a:off x="4684820" y="3667049"/>
            <a:ext cx="1360129" cy="658893"/>
          </a:xfrm>
          <a:prstGeom prst="rect">
            <a:avLst/>
          </a:prstGeom>
        </p:spPr>
      </p:pic>
      <p:sp>
        <p:nvSpPr>
          <p:cNvPr id="22" name="Forma libre: forma 21">
            <a:extLst>
              <a:ext uri="{FF2B5EF4-FFF2-40B4-BE49-F238E27FC236}">
                <a16:creationId xmlns:a16="http://schemas.microsoft.com/office/drawing/2014/main" id="{997E67A3-BD36-4FFE-B529-FA55BDD700DE}"/>
              </a:ext>
            </a:extLst>
          </p:cNvPr>
          <p:cNvSpPr/>
          <p:nvPr/>
        </p:nvSpPr>
        <p:spPr>
          <a:xfrm>
            <a:off x="2033471" y="3704488"/>
            <a:ext cx="2673995" cy="954157"/>
          </a:xfrm>
          <a:custGeom>
            <a:avLst/>
            <a:gdLst>
              <a:gd name="connsiteX0" fmla="*/ 0 w 3048000"/>
              <a:gd name="connsiteY0" fmla="*/ 954157 h 954157"/>
              <a:gd name="connsiteX1" fmla="*/ 596347 w 3048000"/>
              <a:gd name="connsiteY1" fmla="*/ 516835 h 954157"/>
              <a:gd name="connsiteX2" fmla="*/ 1404730 w 3048000"/>
              <a:gd name="connsiteY2" fmla="*/ 172278 h 954157"/>
              <a:gd name="connsiteX3" fmla="*/ 2279374 w 3048000"/>
              <a:gd name="connsiteY3" fmla="*/ 39757 h 954157"/>
              <a:gd name="connsiteX4" fmla="*/ 3048000 w 3048000"/>
              <a:gd name="connsiteY4" fmla="*/ 0 h 95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954157">
                <a:moveTo>
                  <a:pt x="0" y="954157"/>
                </a:moveTo>
                <a:cubicBezTo>
                  <a:pt x="181112" y="800652"/>
                  <a:pt x="362225" y="647148"/>
                  <a:pt x="596347" y="516835"/>
                </a:cubicBezTo>
                <a:cubicBezTo>
                  <a:pt x="830469" y="386522"/>
                  <a:pt x="1124226" y="251791"/>
                  <a:pt x="1404730" y="172278"/>
                </a:cubicBezTo>
                <a:cubicBezTo>
                  <a:pt x="1685234" y="92765"/>
                  <a:pt x="2005496" y="68470"/>
                  <a:pt x="2279374" y="39757"/>
                </a:cubicBezTo>
                <a:cubicBezTo>
                  <a:pt x="2553252" y="11044"/>
                  <a:pt x="2800626" y="5522"/>
                  <a:pt x="3048000" y="0"/>
                </a:cubicBez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2466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el-GR" sz="2800">
                <a:solidFill>
                  <a:schemeClr val="tx1">
                    <a:lumMod val="65000"/>
                    <a:lumOff val="35000"/>
                  </a:schemeClr>
                </a:solidFill>
                <a:latin typeface="Century Gothic"/>
                <a:cs typeface="Century Gothic"/>
              </a:rPr>
              <a:t>Σχέδιο Μαθήματος</a:t>
            </a:r>
            <a:endParaRPr lang="en-US"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aphicFrame>
        <p:nvGraphicFramePr>
          <p:cNvPr id="17" name="Tabla 6">
            <a:extLst>
              <a:ext uri="{FF2B5EF4-FFF2-40B4-BE49-F238E27FC236}">
                <a16:creationId xmlns:a16="http://schemas.microsoft.com/office/drawing/2014/main" id="{E3184CA3-D83D-4C92-A517-DC8C8F0C4384}"/>
              </a:ext>
            </a:extLst>
          </p:cNvPr>
          <p:cNvGraphicFramePr>
            <a:graphicFrameLocks noGrp="1"/>
          </p:cNvGraphicFramePr>
          <p:nvPr>
            <p:ph idx="1"/>
            <p:extLst>
              <p:ext uri="{D42A27DB-BD31-4B8C-83A1-F6EECF244321}">
                <p14:modId xmlns:p14="http://schemas.microsoft.com/office/powerpoint/2010/main" val="1930495159"/>
              </p:ext>
            </p:extLst>
          </p:nvPr>
        </p:nvGraphicFramePr>
        <p:xfrm>
          <a:off x="457200" y="1600200"/>
          <a:ext cx="5939970" cy="3672840"/>
        </p:xfrm>
        <a:graphic>
          <a:graphicData uri="http://schemas.openxmlformats.org/drawingml/2006/table">
            <a:tbl>
              <a:tblPr firstRow="1" bandRow="1">
                <a:tableStyleId>{F5AB1C69-6EDB-4FF4-983F-18BD219EF322}</a:tableStyleId>
              </a:tblPr>
              <a:tblGrid>
                <a:gridCol w="1994453">
                  <a:extLst>
                    <a:ext uri="{9D8B030D-6E8A-4147-A177-3AD203B41FA5}">
                      <a16:colId xmlns:a16="http://schemas.microsoft.com/office/drawing/2014/main" val="1134344328"/>
                    </a:ext>
                  </a:extLst>
                </a:gridCol>
                <a:gridCol w="3945517">
                  <a:extLst>
                    <a:ext uri="{9D8B030D-6E8A-4147-A177-3AD203B41FA5}">
                      <a16:colId xmlns:a16="http://schemas.microsoft.com/office/drawing/2014/main" val="481777847"/>
                    </a:ext>
                  </a:extLst>
                </a:gridCol>
              </a:tblGrid>
              <a:tr h="370840">
                <a:tc>
                  <a:txBody>
                    <a:bodyPr/>
                    <a:lstStyle/>
                    <a:p>
                      <a:r>
                        <a:rPr lang="el-GR" baseline="0" dirty="0"/>
                        <a:t>Διάρκεια</a:t>
                      </a:r>
                      <a:endParaRPr lang="en-GB" dirty="0"/>
                    </a:p>
                  </a:txBody>
                  <a:tcPr>
                    <a:solidFill>
                      <a:srgbClr val="779D53"/>
                    </a:solidFill>
                  </a:tcPr>
                </a:tc>
                <a:tc>
                  <a:txBody>
                    <a:bodyPr/>
                    <a:lstStyle/>
                    <a:p>
                      <a:r>
                        <a:rPr lang="el-GR" dirty="0"/>
                        <a:t>Δραστηριότητα</a:t>
                      </a:r>
                      <a:endParaRPr lang="en-GB" dirty="0"/>
                    </a:p>
                  </a:txBody>
                  <a:tcPr>
                    <a:solidFill>
                      <a:srgbClr val="779D53"/>
                    </a:solidFill>
                  </a:tcPr>
                </a:tc>
                <a:extLst>
                  <a:ext uri="{0D108BD9-81ED-4DB2-BD59-A6C34878D82A}">
                    <a16:rowId xmlns:a16="http://schemas.microsoft.com/office/drawing/2014/main" val="2876179679"/>
                  </a:ext>
                </a:extLst>
              </a:tr>
              <a:tr h="370840">
                <a:tc>
                  <a:txBody>
                    <a:bodyPr/>
                    <a:lstStyle/>
                    <a:p>
                      <a:r>
                        <a:rPr lang="en-US" sz="1800" kern="1200" dirty="0">
                          <a:solidFill>
                            <a:schemeClr val="dk1"/>
                          </a:solidFill>
                          <a:effectLst/>
                        </a:rPr>
                        <a:t>4</a:t>
                      </a:r>
                      <a:r>
                        <a:rPr lang="el-GR" sz="1800" kern="1200" dirty="0">
                          <a:solidFill>
                            <a:schemeClr val="dk1"/>
                          </a:solidFill>
                          <a:effectLst/>
                        </a:rPr>
                        <a:t>5</a:t>
                      </a:r>
                      <a:r>
                        <a:rPr lang="en-US" sz="1800" kern="1200" dirty="0">
                          <a:solidFill>
                            <a:schemeClr val="dk1"/>
                          </a:solidFill>
                          <a:effectLst/>
                        </a:rPr>
                        <a:t> </a:t>
                      </a:r>
                      <a:r>
                        <a:rPr lang="el-GR" sz="1800" kern="1200" dirty="0">
                          <a:solidFill>
                            <a:schemeClr val="dk1"/>
                          </a:solidFill>
                          <a:effectLst/>
                        </a:rPr>
                        <a:t>λεπτά</a:t>
                      </a:r>
                      <a:endParaRPr lang="en-GB" dirty="0"/>
                    </a:p>
                  </a:txBody>
                  <a:tcPr/>
                </a:tc>
                <a:tc>
                  <a:txBody>
                    <a:bodyPr/>
                    <a:lstStyle/>
                    <a:p>
                      <a:r>
                        <a:rPr lang="el-GR" dirty="0"/>
                        <a:t>Καλωσόρισμα και Εισαγωγή στην ενότητα</a:t>
                      </a:r>
                      <a:endParaRPr lang="en-GB" dirty="0"/>
                    </a:p>
                  </a:txBody>
                  <a:tcPr/>
                </a:tc>
                <a:extLst>
                  <a:ext uri="{0D108BD9-81ED-4DB2-BD59-A6C34878D82A}">
                    <a16:rowId xmlns:a16="http://schemas.microsoft.com/office/drawing/2014/main" val="2771988341"/>
                  </a:ext>
                </a:extLst>
              </a:tr>
              <a:tr h="370840">
                <a:tc>
                  <a:txBody>
                    <a:bodyPr/>
                    <a:lstStyle/>
                    <a:p>
                      <a:r>
                        <a:rPr lang="en-GB" dirty="0"/>
                        <a:t>15 </a:t>
                      </a:r>
                      <a:r>
                        <a:rPr lang="el-GR" dirty="0"/>
                        <a:t>λεπτά</a:t>
                      </a:r>
                      <a:endParaRPr lang="en-GB" dirty="0"/>
                    </a:p>
                  </a:txBody>
                  <a:tcPr/>
                </a:tc>
                <a:tc>
                  <a:txBody>
                    <a:bodyPr/>
                    <a:lstStyle/>
                    <a:p>
                      <a:r>
                        <a:rPr lang="el-GR" dirty="0"/>
                        <a:t>Αρχικό</a:t>
                      </a:r>
                      <a:r>
                        <a:rPr lang="el-GR" baseline="0" dirty="0"/>
                        <a:t> Τεστ</a:t>
                      </a:r>
                      <a:endParaRPr lang="en-GB" dirty="0"/>
                    </a:p>
                  </a:txBody>
                  <a:tcPr/>
                </a:tc>
                <a:extLst>
                  <a:ext uri="{0D108BD9-81ED-4DB2-BD59-A6C34878D82A}">
                    <a16:rowId xmlns:a16="http://schemas.microsoft.com/office/drawing/2014/main" val="2739203438"/>
                  </a:ext>
                </a:extLst>
              </a:tr>
              <a:tr h="370840">
                <a:tc>
                  <a:txBody>
                    <a:bodyPr/>
                    <a:lstStyle/>
                    <a:p>
                      <a:r>
                        <a:rPr lang="en-GB" dirty="0"/>
                        <a:t>45 </a:t>
                      </a:r>
                      <a:r>
                        <a:rPr lang="el-GR" dirty="0"/>
                        <a:t>λεπτά</a:t>
                      </a:r>
                      <a:endParaRPr lang="en-GB" dirty="0"/>
                    </a:p>
                  </a:txBody>
                  <a:tcPr/>
                </a:tc>
                <a:tc>
                  <a:txBody>
                    <a:bodyPr/>
                    <a:lstStyle/>
                    <a:p>
                      <a:r>
                        <a:rPr lang="el-GR" sz="1800" kern="1200" dirty="0">
                          <a:solidFill>
                            <a:schemeClr val="dk1"/>
                          </a:solidFill>
                          <a:effectLst/>
                          <a:latin typeface="+mn-lt"/>
                          <a:ea typeface="+mn-ea"/>
                          <a:cs typeface="+mn-cs"/>
                        </a:rPr>
                        <a:t>Επισκόπηση</a:t>
                      </a:r>
                      <a:r>
                        <a:rPr lang="el-GR" sz="1800" kern="1200" baseline="0" dirty="0">
                          <a:solidFill>
                            <a:schemeClr val="dk1"/>
                          </a:solidFill>
                          <a:effectLst/>
                          <a:latin typeface="+mn-lt"/>
                          <a:ea typeface="+mn-ea"/>
                          <a:cs typeface="+mn-cs"/>
                        </a:rPr>
                        <a:t> της Ψηφιακής Ευαισθητοποίησης</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3220304785"/>
                  </a:ext>
                </a:extLst>
              </a:tr>
              <a:tr h="370840">
                <a:tc>
                  <a:txBody>
                    <a:bodyPr/>
                    <a:lstStyle/>
                    <a:p>
                      <a:r>
                        <a:rPr lang="en-GB" dirty="0"/>
                        <a:t>45 </a:t>
                      </a:r>
                      <a:r>
                        <a:rPr lang="el-GR" dirty="0"/>
                        <a:t>λεπτά</a:t>
                      </a:r>
                      <a:endParaRPr lang="en-GB" dirty="0"/>
                    </a:p>
                  </a:txBody>
                  <a:tcPr/>
                </a:tc>
                <a:tc>
                  <a:txBody>
                    <a:bodyPr/>
                    <a:lstStyle/>
                    <a:p>
                      <a:r>
                        <a:rPr lang="el-GR" sz="1800" kern="1200" dirty="0">
                          <a:solidFill>
                            <a:schemeClr val="dk1"/>
                          </a:solidFill>
                          <a:effectLst/>
                          <a:latin typeface="+mn-lt"/>
                          <a:ea typeface="+mn-ea"/>
                          <a:cs typeface="+mn-cs"/>
                        </a:rPr>
                        <a:t>Διαδίκτυο και Ασφαλής</a:t>
                      </a:r>
                      <a:r>
                        <a:rPr lang="el-GR" sz="1800" kern="1200" baseline="0" dirty="0">
                          <a:solidFill>
                            <a:schemeClr val="dk1"/>
                          </a:solidFill>
                          <a:effectLst/>
                          <a:latin typeface="+mn-lt"/>
                          <a:ea typeface="+mn-ea"/>
                          <a:cs typeface="+mn-cs"/>
                        </a:rPr>
                        <a:t> χρήση των διαδικτυακών πόρων</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287196360"/>
                  </a:ext>
                </a:extLst>
              </a:tr>
              <a:tr h="370840">
                <a:tc>
                  <a:txBody>
                    <a:bodyPr/>
                    <a:lstStyle/>
                    <a:p>
                      <a:r>
                        <a:rPr lang="pl-PL" dirty="0"/>
                        <a:t>45</a:t>
                      </a:r>
                      <a:r>
                        <a:rPr lang="en-GB" dirty="0"/>
                        <a:t> </a:t>
                      </a:r>
                      <a:r>
                        <a:rPr lang="el-GR" dirty="0"/>
                        <a:t>λεπτά</a:t>
                      </a:r>
                      <a:endParaRPr lang="en-GB" dirty="0"/>
                    </a:p>
                  </a:txBody>
                  <a:tcPr/>
                </a:tc>
                <a:tc>
                  <a:txBody>
                    <a:bodyPr/>
                    <a:lstStyle/>
                    <a:p>
                      <a:r>
                        <a:rPr lang="el-GR" sz="1800" kern="1200" dirty="0">
                          <a:solidFill>
                            <a:schemeClr val="dk1"/>
                          </a:solidFill>
                          <a:effectLst/>
                          <a:latin typeface="+mn-lt"/>
                          <a:ea typeface="+mn-ea"/>
                          <a:cs typeface="+mn-cs"/>
                        </a:rPr>
                        <a:t>Δικαιώματα</a:t>
                      </a:r>
                      <a:r>
                        <a:rPr lang="el-GR" sz="1800" kern="1200" baseline="0" dirty="0">
                          <a:solidFill>
                            <a:schemeClr val="dk1"/>
                          </a:solidFill>
                          <a:effectLst/>
                          <a:latin typeface="+mn-lt"/>
                          <a:ea typeface="+mn-ea"/>
                          <a:cs typeface="+mn-cs"/>
                        </a:rPr>
                        <a:t> πνευματικής ιδιοκτησίας</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4040988628"/>
                  </a:ext>
                </a:extLst>
              </a:tr>
              <a:tr h="370840">
                <a:tc>
                  <a:txBody>
                    <a:bodyPr/>
                    <a:lstStyle/>
                    <a:p>
                      <a:r>
                        <a:rPr lang="en-GB" dirty="0"/>
                        <a:t>20 </a:t>
                      </a:r>
                      <a:r>
                        <a:rPr lang="el-GR" dirty="0"/>
                        <a:t>λεπτά</a:t>
                      </a:r>
                      <a:endParaRPr lang="en-GB" dirty="0"/>
                    </a:p>
                  </a:txBody>
                  <a:tcPr/>
                </a:tc>
                <a:tc>
                  <a:txBody>
                    <a:bodyPr/>
                    <a:lstStyle/>
                    <a:p>
                      <a:r>
                        <a:rPr lang="el-GR" sz="1800" kern="1200" dirty="0">
                          <a:solidFill>
                            <a:schemeClr val="dk1"/>
                          </a:solidFill>
                          <a:effectLst/>
                          <a:latin typeface="+mn-lt"/>
                          <a:ea typeface="+mn-ea"/>
                          <a:cs typeface="+mn-cs"/>
                        </a:rPr>
                        <a:t>Τελικό κουίζ αξιολόγησης και Συμπεράσματα</a:t>
                      </a:r>
                    </a:p>
                  </a:txBody>
                  <a:tcPr/>
                </a:tc>
                <a:extLst>
                  <a:ext uri="{0D108BD9-81ED-4DB2-BD59-A6C34878D82A}">
                    <a16:rowId xmlns:a16="http://schemas.microsoft.com/office/drawing/2014/main" val="333232673"/>
                  </a:ext>
                </a:extLst>
              </a:tr>
            </a:tbl>
          </a:graphicData>
        </a:graphic>
      </p:graphicFrame>
    </p:spTree>
    <p:extLst>
      <p:ext uri="{BB962C8B-B14F-4D97-AF65-F5344CB8AC3E}">
        <p14:creationId xmlns:p14="http://schemas.microsoft.com/office/powerpoint/2010/main" val="25615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1754326"/>
          </a:xfrm>
          <a:prstGeom prst="rect">
            <a:avLst/>
          </a:prstGeom>
          <a:noFill/>
        </p:spPr>
        <p:txBody>
          <a:bodyPr wrap="square" rtlCol="0">
            <a:spAutoFit/>
          </a:bodyPr>
          <a:lstStyle/>
          <a:p>
            <a:pPr algn="ctr" rtl="0" fontAlgn="base"/>
            <a:r>
              <a:rPr lang="el-GR" sz="5400" b="1" i="0" dirty="0">
                <a:solidFill>
                  <a:srgbClr val="000000"/>
                </a:solidFill>
                <a:effectLst/>
                <a:latin typeface="Century Gothic" panose="020B0502020202020204" pitchFamily="34" charset="0"/>
              </a:rPr>
              <a:t>Συζήτηση και Συμπεράσματα </a:t>
            </a:r>
            <a:endParaRPr lang="en-US" sz="3600" b="1" i="0" dirty="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406409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el-GR" sz="2200" dirty="0">
                <a:solidFill>
                  <a:schemeClr val="tx1">
                    <a:lumMod val="65000"/>
                    <a:lumOff val="35000"/>
                  </a:schemeClr>
                </a:solidFill>
                <a:latin typeface="Century Gothic"/>
                <a:cs typeface="Century Gothic"/>
              </a:rPr>
              <a:t>Περαιτέρω μελέτη και εμβάθυνση</a:t>
            </a:r>
            <a:endParaRPr lang="en-US" sz="2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305731" y="1395615"/>
            <a:ext cx="6517313" cy="3822137"/>
          </a:xfrm>
          <a:prstGeom prst="rect">
            <a:avLst/>
          </a:prstGeom>
          <a:noFill/>
        </p:spPr>
        <p:txBody>
          <a:bodyPr wrap="square" rtlCol="0">
            <a:spAutoFit/>
          </a:bodyPr>
          <a:lstStyle/>
          <a:p>
            <a:pPr algn="just">
              <a:lnSpc>
                <a:spcPct val="115000"/>
              </a:lnSpc>
              <a:spcBef>
                <a:spcPts val="600"/>
              </a:spcBef>
              <a:spcAft>
                <a:spcPts val="6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παρακάτω πηγές είναι διαθέσιμες στην αγγλική γλώσσα</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Digital Skills &amp; Jobs Coalition initiatives repository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European Framework for the Digital Competence of Educators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Digital Skills: Rethinking education and training in the digital age: Digital skills and new models for learning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Introduction to Web Accessibility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Copyright &amp; Online Resources: It Doesn't Have To Be Complicated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Copyright Resources to Support Publishing and Teaching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l-GR" sz="1100" dirty="0">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63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06679"/>
            <a:ext cx="1981201" cy="6605361"/>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4" name="Picture 13"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2958352"/>
            <a:ext cx="1360129" cy="658893"/>
          </a:xfrm>
          <a:prstGeom prst="rect">
            <a:avLst/>
          </a:prstGeom>
        </p:spPr>
      </p:pic>
      <p:grpSp>
        <p:nvGrpSpPr>
          <p:cNvPr id="2" name="Grupo 1"/>
          <p:cNvGrpSpPr/>
          <p:nvPr/>
        </p:nvGrpSpPr>
        <p:grpSpPr>
          <a:xfrm>
            <a:off x="705394" y="2147529"/>
            <a:ext cx="4474980" cy="1820334"/>
            <a:chOff x="1216972" y="2147529"/>
            <a:chExt cx="3889285" cy="1820334"/>
          </a:xfrm>
        </p:grpSpPr>
        <p:sp>
          <p:nvSpPr>
            <p:cNvPr id="8" name="Oval Callout 7"/>
            <p:cNvSpPr/>
            <p:nvPr/>
          </p:nvSpPr>
          <p:spPr>
            <a:xfrm>
              <a:off x="1216972" y="2147529"/>
              <a:ext cx="3251200" cy="1820334"/>
            </a:xfrm>
            <a:prstGeom prst="wedgeEllipseCallout">
              <a:avLst>
                <a:gd name="adj1" fmla="val 80194"/>
                <a:gd name="adj2" fmla="val 30407"/>
              </a:avLst>
            </a:prstGeom>
            <a:solidFill>
              <a:srgbClr val="E9AB27"/>
            </a:solidFill>
            <a:ln w="22225" cap="rnd">
              <a:solidFill>
                <a:schemeClr val="bg1">
                  <a:lumMod val="50000"/>
                </a:schemeClr>
              </a:solidFill>
              <a:prstDash val="sysDash"/>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61924" y="2390503"/>
              <a:ext cx="3344333" cy="1200329"/>
            </a:xfrm>
            <a:prstGeom prst="rect">
              <a:avLst/>
            </a:prstGeom>
            <a:noFill/>
          </p:spPr>
          <p:txBody>
            <a:bodyPr wrap="square" rtlCol="0">
              <a:spAutoFit/>
            </a:bodyPr>
            <a:lstStyle/>
            <a:p>
              <a:r>
                <a:rPr lang="el-GR" sz="3600" dirty="0">
                  <a:solidFill>
                    <a:schemeClr val="bg1"/>
                  </a:solidFill>
                  <a:latin typeface="Kinfolk Pro Rough"/>
                  <a:cs typeface="Kinfolk Pro Rough"/>
                </a:rPr>
                <a:t>Ευχαριστούμε πολύ!</a:t>
              </a:r>
              <a:endParaRPr lang="en-US" sz="3600" dirty="0">
                <a:solidFill>
                  <a:schemeClr val="bg1"/>
                </a:solidFill>
                <a:latin typeface="Kinfolk Pro Rough"/>
                <a:cs typeface="Kinfolk Pro Rough"/>
              </a:endParaRPr>
            </a:p>
          </p:txBody>
        </p:sp>
      </p:grpSp>
      <p:grpSp>
        <p:nvGrpSpPr>
          <p:cNvPr id="15" name="Grupo 14"/>
          <p:cNvGrpSpPr/>
          <p:nvPr/>
        </p:nvGrpSpPr>
        <p:grpSpPr>
          <a:xfrm>
            <a:off x="384893" y="5323664"/>
            <a:ext cx="6108705" cy="788035"/>
            <a:chOff x="0" y="0"/>
            <a:chExt cx="7847584" cy="806450"/>
          </a:xfrm>
        </p:grpSpPr>
        <p:pic>
          <p:nvPicPr>
            <p:cNvPr id="16" name="Imagem 15" descr="ADE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9945"/>
              <a:ext cx="749300" cy="40639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CWEP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52" y="295720"/>
              <a:ext cx="12573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descr="Mindshift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504" y="0"/>
              <a:ext cx="5905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9" descr="LABC-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506" y="242666"/>
              <a:ext cx="927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descr="CCSDE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4058" y="247651"/>
              <a:ext cx="9715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descr="SYMPLEXIS_LOGO_TRANSPARENT_BACKGROUND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060" y="169069"/>
              <a:ext cx="10287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descr="Valencia INNOHUB logo"/>
            <p:cNvPicPr>
              <a:picLocks noChangeAspect="1" noChangeArrowheads="1"/>
            </p:cNvPicPr>
            <p:nvPr/>
          </p:nvPicPr>
          <p:blipFill>
            <a:blip r:embed="rId13">
              <a:extLst>
                <a:ext uri="{28A0092B-C50C-407E-A947-70E740481C1C}">
                  <a14:useLocalDpi xmlns:a14="http://schemas.microsoft.com/office/drawing/2010/main" val="0"/>
                </a:ext>
              </a:extLst>
            </a:blip>
            <a:srcRect l="13397" t="28081" r="13477" b="27374"/>
            <a:stretch>
              <a:fillRect/>
            </a:stretch>
          </p:blipFill>
          <p:spPr bwMode="auto">
            <a:xfrm>
              <a:off x="6552184" y="141509"/>
              <a:ext cx="1295400" cy="5524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26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el-GR" dirty="0">
                <a:solidFill>
                  <a:schemeClr val="tx1">
                    <a:lumMod val="65000"/>
                    <a:lumOff val="35000"/>
                  </a:schemeClr>
                </a:solidFill>
                <a:latin typeface="Century Gothic"/>
                <a:cs typeface="Century Gothic"/>
              </a:rPr>
              <a:t>Καλώς ορίσατε</a:t>
            </a:r>
            <a:r>
              <a:rPr lang="pl-PL" dirty="0">
                <a:solidFill>
                  <a:schemeClr val="tx1">
                    <a:lumMod val="65000"/>
                    <a:lumOff val="35000"/>
                  </a:schemeClr>
                </a:solidFill>
                <a:latin typeface="Century Gothic"/>
                <a:cs typeface="Century Gothic"/>
              </a:rPr>
              <a: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EA6212AA-8DAD-4FB0-9190-355F377BCAD6}"/>
              </a:ext>
            </a:extLst>
          </p:cNvPr>
          <p:cNvPicPr>
            <a:picLocks noChangeAspect="1"/>
          </p:cNvPicPr>
          <p:nvPr/>
        </p:nvPicPr>
        <p:blipFill>
          <a:blip r:embed="rId8"/>
          <a:stretch>
            <a:fillRect/>
          </a:stretch>
        </p:blipFill>
        <p:spPr>
          <a:xfrm>
            <a:off x="801027" y="1719257"/>
            <a:ext cx="5252314" cy="3501543"/>
          </a:xfrm>
          <a:prstGeom prst="rect">
            <a:avLst/>
          </a:prstGeom>
        </p:spPr>
      </p:pic>
      <p:sp>
        <p:nvSpPr>
          <p:cNvPr id="17" name="pole tekstowe 16">
            <a:extLst>
              <a:ext uri="{FF2B5EF4-FFF2-40B4-BE49-F238E27FC236}">
                <a16:creationId xmlns:a16="http://schemas.microsoft.com/office/drawing/2014/main" id="{F1B1B87E-A3AE-4273-8198-48A573390BBE}"/>
              </a:ext>
            </a:extLst>
          </p:cNvPr>
          <p:cNvSpPr txBox="1"/>
          <p:nvPr/>
        </p:nvSpPr>
        <p:spPr>
          <a:xfrm>
            <a:off x="691287" y="5426748"/>
            <a:ext cx="5705882" cy="261610"/>
          </a:xfrm>
          <a:prstGeom prst="rect">
            <a:avLst/>
          </a:prstGeom>
          <a:noFill/>
        </p:spPr>
        <p:txBody>
          <a:bodyPr wrap="square">
            <a:spAutoFit/>
          </a:bodyPr>
          <a:lstStyle/>
          <a:p>
            <a:r>
              <a:rPr lang="el-GR" sz="1100" dirty="0">
                <a:solidFill>
                  <a:schemeClr val="tx1">
                    <a:lumMod val="65000"/>
                    <a:lumOff val="35000"/>
                  </a:schemeClr>
                </a:solidFill>
              </a:rPr>
              <a:t>Πηγή</a:t>
            </a:r>
            <a:r>
              <a:rPr lang="pl-PL" sz="1100" dirty="0">
                <a:solidFill>
                  <a:schemeClr val="tx1">
                    <a:lumMod val="65000"/>
                    <a:lumOff val="35000"/>
                  </a:schemeClr>
                </a:solidFill>
              </a:rPr>
              <a:t>: https://www.pexels.com/pl-pl/zdjecie/zdjecie-ludzi-trzymajacych-sie-za-rece-3184421/</a:t>
            </a:r>
          </a:p>
        </p:txBody>
      </p:sp>
    </p:spTree>
    <p:extLst>
      <p:ext uri="{BB962C8B-B14F-4D97-AF65-F5344CB8AC3E}">
        <p14:creationId xmlns:p14="http://schemas.microsoft.com/office/powerpoint/2010/main" val="345104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lstStyle/>
          <a:p>
            <a:pPr algn="l"/>
            <a:r>
              <a:rPr lang="el-GR" dirty="0">
                <a:solidFill>
                  <a:schemeClr val="tx1">
                    <a:lumMod val="65000"/>
                    <a:lumOff val="35000"/>
                  </a:schemeClr>
                </a:solidFill>
                <a:latin typeface="Century Gothic"/>
                <a:cs typeface="Century Gothic"/>
              </a:rPr>
              <a:t>Εκπαιδευτικοί Στόχοι</a:t>
            </a:r>
            <a:endParaRPr lang="en-US"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457200" y="1417638"/>
            <a:ext cx="6287413" cy="4708525"/>
          </a:xfrm>
        </p:spPr>
        <p:txBody>
          <a:bodyPr>
            <a:noAutofit/>
          </a:bodyPr>
          <a:lstStyle/>
          <a:p>
            <a:r>
              <a:rPr lang="el-GR" sz="1600" dirty="0"/>
              <a:t>Προσδιορισμός ψηφιακών δεξιοτήτων</a:t>
            </a:r>
          </a:p>
          <a:p>
            <a:r>
              <a:rPr lang="el-GR" sz="1600" dirty="0"/>
              <a:t>Κατανόηση της σπουδαιότητας των ψηφιακών δεξιοτήτων</a:t>
            </a:r>
          </a:p>
          <a:p>
            <a:r>
              <a:rPr lang="el-GR" sz="1600" dirty="0"/>
              <a:t>Διερεύνηση των προκλήσεων σε σχέση με τις ψηφιακές δεξιότητες</a:t>
            </a:r>
          </a:p>
          <a:p>
            <a:r>
              <a:rPr lang="el-GR" sz="1600" dirty="0"/>
              <a:t>Γνωριμία με διάφορους τύπους ψηφιακών πόρων για τους σκοπούς της διδασκαλίας και της μάθησης.</a:t>
            </a:r>
          </a:p>
          <a:p>
            <a:r>
              <a:rPr lang="el-GR" sz="1600" dirty="0"/>
              <a:t>Εκμάθηση του πώς να ενσωματώνουμε τις ψηφιακές λύσεις </a:t>
            </a:r>
          </a:p>
          <a:p>
            <a:r>
              <a:rPr lang="el-GR" sz="1600" dirty="0"/>
              <a:t>Κατανόηση των κινδύνων κατά τη χρήση του διαδικτύου και των διαδικτυακών δραστηριοτήτων</a:t>
            </a:r>
          </a:p>
          <a:p>
            <a:r>
              <a:rPr lang="el-GR" sz="1600" dirty="0"/>
              <a:t>Κατανόηση της διαδικασίας της διαδικτυακής προστασίας πριν από την είσοδο στο διαδίκτυο και κατά τη διάρκεια της σύνδεσης.</a:t>
            </a:r>
          </a:p>
          <a:p>
            <a:r>
              <a:rPr lang="el-GR" sz="1600" dirty="0"/>
              <a:t>Εφαρμογή λύσεων για την ασφαλή προστασία συσκευών και δραστηριοτήτων κατά τη διάρκεια της σύνδεσης.</a:t>
            </a:r>
          </a:p>
          <a:p>
            <a:r>
              <a:rPr lang="el-GR" sz="1600" dirty="0"/>
              <a:t>Αξιολόγηση του τι είναι τα πνευματικά δικαιώματα.</a:t>
            </a:r>
          </a:p>
          <a:p>
            <a:r>
              <a:rPr lang="el-GR" sz="1600" dirty="0"/>
              <a:t>Διάκριση μεταξύ ανοικτών εκπαιδευτικών πόρων και παραβίασης πνευματικών δικαιωμάτων</a:t>
            </a:r>
          </a:p>
          <a:p>
            <a:endParaRPr lang="en-US"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A79A653B-7C05-4FD4-AB17-13C89AFC5DCA}"/>
              </a:ext>
            </a:extLst>
          </p:cNvPr>
          <p:cNvPicPr>
            <a:picLocks noChangeAspect="1"/>
          </p:cNvPicPr>
          <p:nvPr/>
        </p:nvPicPr>
        <p:blipFill>
          <a:blip r:embed="rId8"/>
          <a:stretch>
            <a:fillRect/>
          </a:stretch>
        </p:blipFill>
        <p:spPr>
          <a:xfrm>
            <a:off x="5286759" y="1105719"/>
            <a:ext cx="822493" cy="548329"/>
          </a:xfrm>
          <a:prstGeom prst="rect">
            <a:avLst/>
          </a:prstGeom>
        </p:spPr>
      </p:pic>
    </p:spTree>
    <p:extLst>
      <p:ext uri="{BB962C8B-B14F-4D97-AF65-F5344CB8AC3E}">
        <p14:creationId xmlns:p14="http://schemas.microsoft.com/office/powerpoint/2010/main" val="188198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algn="l"/>
            <a:r>
              <a:rPr lang="el-GR" sz="2800" dirty="0">
                <a:solidFill>
                  <a:schemeClr val="tx1">
                    <a:lumMod val="65000"/>
                    <a:lumOff val="35000"/>
                  </a:schemeClr>
                </a:solidFill>
                <a:latin typeface="Century Gothic"/>
                <a:cs typeface="Century Gothic"/>
              </a:rPr>
              <a:t>Ικανότητες που αναμένονται να αποκτηθούν κατά την εκπαίδευση</a:t>
            </a:r>
            <a:r>
              <a:rPr lang="en-US" sz="2800" dirty="0">
                <a:solidFill>
                  <a:schemeClr val="tx1">
                    <a:lumMod val="65000"/>
                    <a:lumOff val="35000"/>
                  </a:schemeClr>
                </a:solidFill>
                <a:latin typeface="Century Gothic"/>
                <a:cs typeface="Century Gothic"/>
              </a:rPr>
              <a:t>:</a:t>
            </a:r>
            <a:endParaRPr lang="en-GB" sz="2800"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457200" y="1408494"/>
            <a:ext cx="5939969" cy="4874708"/>
          </a:xfrm>
        </p:spPr>
        <p:txBody>
          <a:bodyPr>
            <a:noAutofit/>
          </a:bodyPr>
          <a:lstStyle/>
          <a:p>
            <a:r>
              <a:rPr lang="el-GR" sz="1700" dirty="0">
                <a:solidFill>
                  <a:schemeClr val="tx1">
                    <a:lumMod val="65000"/>
                    <a:lumOff val="35000"/>
                  </a:schemeClr>
                </a:solidFill>
                <a:latin typeface="Century Gothic"/>
                <a:cs typeface="Century Gothic"/>
              </a:rPr>
              <a:t>Προσωπικός αναστοχασμός</a:t>
            </a:r>
          </a:p>
          <a:p>
            <a:r>
              <a:rPr lang="el-GR" sz="1700" dirty="0">
                <a:solidFill>
                  <a:schemeClr val="tx1">
                    <a:lumMod val="65000"/>
                    <a:lumOff val="35000"/>
                  </a:schemeClr>
                </a:solidFill>
                <a:latin typeface="Century Gothic"/>
                <a:cs typeface="Century Gothic"/>
              </a:rPr>
              <a:t>Διερεύνηση νέων δυνατοτήτων </a:t>
            </a:r>
          </a:p>
          <a:p>
            <a:r>
              <a:rPr lang="el-GR" sz="1700" dirty="0">
                <a:solidFill>
                  <a:schemeClr val="tx1">
                    <a:lumMod val="65000"/>
                    <a:lumOff val="35000"/>
                  </a:schemeClr>
                </a:solidFill>
                <a:latin typeface="Century Gothic"/>
                <a:cs typeface="Century Gothic"/>
              </a:rPr>
              <a:t>Εμπειρική μάθηση</a:t>
            </a:r>
          </a:p>
          <a:p>
            <a:r>
              <a:rPr lang="el-GR" sz="1700" dirty="0">
                <a:solidFill>
                  <a:schemeClr val="tx1">
                    <a:lumMod val="65000"/>
                    <a:lumOff val="35000"/>
                  </a:schemeClr>
                </a:solidFill>
                <a:latin typeface="Century Gothic"/>
                <a:cs typeface="Century Gothic"/>
              </a:rPr>
              <a:t>εντοπισμός ευκαιριών </a:t>
            </a:r>
          </a:p>
          <a:p>
            <a:r>
              <a:rPr lang="el-GR" sz="1700" dirty="0">
                <a:solidFill>
                  <a:schemeClr val="tx1">
                    <a:lumMod val="65000"/>
                    <a:lumOff val="35000"/>
                  </a:schemeClr>
                </a:solidFill>
                <a:latin typeface="Century Gothic"/>
                <a:cs typeface="Century Gothic"/>
              </a:rPr>
              <a:t>προσαρμοστικότητα</a:t>
            </a:r>
          </a:p>
          <a:p>
            <a:r>
              <a:rPr lang="el-GR" sz="1700" dirty="0">
                <a:solidFill>
                  <a:schemeClr val="tx1">
                    <a:lumMod val="65000"/>
                    <a:lumOff val="35000"/>
                  </a:schemeClr>
                </a:solidFill>
                <a:latin typeface="Century Gothic"/>
                <a:cs typeface="Century Gothic"/>
              </a:rPr>
              <a:t>ευελιξία</a:t>
            </a:r>
          </a:p>
          <a:p>
            <a:r>
              <a:rPr lang="el-GR" sz="1700" dirty="0">
                <a:solidFill>
                  <a:schemeClr val="tx1">
                    <a:lumMod val="65000"/>
                    <a:lumOff val="35000"/>
                  </a:schemeClr>
                </a:solidFill>
                <a:latin typeface="Century Gothic"/>
                <a:cs typeface="Century Gothic"/>
              </a:rPr>
              <a:t> ανάληψη πρωτοβουλιών </a:t>
            </a:r>
          </a:p>
          <a:p>
            <a:r>
              <a:rPr lang="el-GR" sz="1700" dirty="0">
                <a:solidFill>
                  <a:schemeClr val="tx1">
                    <a:lumMod val="65000"/>
                    <a:lumOff val="35000"/>
                  </a:schemeClr>
                </a:solidFill>
                <a:latin typeface="Century Gothic"/>
                <a:cs typeface="Century Gothic"/>
              </a:rPr>
              <a:t>δημιουργικότητα, </a:t>
            </a:r>
          </a:p>
          <a:p>
            <a:r>
              <a:rPr lang="el-GR" sz="1700" dirty="0">
                <a:solidFill>
                  <a:schemeClr val="tx1">
                    <a:lumMod val="65000"/>
                    <a:lumOff val="35000"/>
                  </a:schemeClr>
                </a:solidFill>
                <a:latin typeface="Century Gothic"/>
                <a:cs typeface="Century Gothic"/>
              </a:rPr>
              <a:t>αξιολόγηση κινδύνων </a:t>
            </a:r>
          </a:p>
          <a:p>
            <a:r>
              <a:rPr lang="el-GR" sz="1700" dirty="0">
                <a:solidFill>
                  <a:schemeClr val="tx1">
                    <a:lumMod val="65000"/>
                    <a:lumOff val="35000"/>
                  </a:schemeClr>
                </a:solidFill>
                <a:latin typeface="Century Gothic"/>
                <a:cs typeface="Century Gothic"/>
              </a:rPr>
              <a:t>αποτελεσματική λήψη αποφάσεων</a:t>
            </a:r>
          </a:p>
          <a:p>
            <a:r>
              <a:rPr lang="el-GR" sz="1700" dirty="0">
                <a:solidFill>
                  <a:schemeClr val="tx1">
                    <a:lumMod val="65000"/>
                    <a:lumOff val="35000"/>
                  </a:schemeClr>
                </a:solidFill>
                <a:latin typeface="Century Gothic"/>
                <a:cs typeface="Century Gothic"/>
              </a:rPr>
              <a:t>επίλυση προβλημάτων</a:t>
            </a:r>
          </a:p>
          <a:p>
            <a:r>
              <a:rPr lang="el-GR" sz="1700" dirty="0">
                <a:solidFill>
                  <a:schemeClr val="tx1">
                    <a:lumMod val="65000"/>
                    <a:lumOff val="35000"/>
                  </a:schemeClr>
                </a:solidFill>
                <a:latin typeface="Century Gothic"/>
                <a:cs typeface="Century Gothic"/>
              </a:rPr>
              <a:t>αναζήτηση πληροφοριών</a:t>
            </a:r>
          </a:p>
          <a:p>
            <a:r>
              <a:rPr lang="el-GR" sz="1700" dirty="0">
                <a:solidFill>
                  <a:schemeClr val="tx1">
                    <a:lumMod val="65000"/>
                    <a:lumOff val="35000"/>
                  </a:schemeClr>
                </a:solidFill>
                <a:latin typeface="Century Gothic"/>
                <a:cs typeface="Century Gothic"/>
              </a:rPr>
              <a:t>εφαρμογή νέων λύσεων </a:t>
            </a:r>
          </a:p>
          <a:p>
            <a:r>
              <a:rPr lang="el-GR" sz="1700" dirty="0">
                <a:solidFill>
                  <a:schemeClr val="tx1">
                    <a:lumMod val="65000"/>
                    <a:lumOff val="35000"/>
                  </a:schemeClr>
                </a:solidFill>
                <a:latin typeface="Century Gothic"/>
                <a:cs typeface="Century Gothic"/>
              </a:rPr>
              <a:t>καθοδήγηση </a:t>
            </a:r>
          </a:p>
          <a:p>
            <a:r>
              <a:rPr lang="el-GR" sz="1700" dirty="0">
                <a:solidFill>
                  <a:schemeClr val="tx1">
                    <a:lumMod val="65000"/>
                    <a:lumOff val="35000"/>
                  </a:schemeClr>
                </a:solidFill>
                <a:latin typeface="Century Gothic"/>
                <a:cs typeface="Century Gothic"/>
              </a:rPr>
              <a:t>κριτική σκέψη</a:t>
            </a:r>
            <a:endParaRPr lang="en-US"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ACA1D53-DA02-49E2-9E34-E70EF56846C1}"/>
              </a:ext>
            </a:extLst>
          </p:cNvPr>
          <p:cNvPicPr>
            <a:picLocks noChangeAspect="1"/>
          </p:cNvPicPr>
          <p:nvPr/>
        </p:nvPicPr>
        <p:blipFill>
          <a:blip r:embed="rId8"/>
          <a:stretch>
            <a:fillRect/>
          </a:stretch>
        </p:blipFill>
        <p:spPr>
          <a:xfrm>
            <a:off x="4155793" y="1588732"/>
            <a:ext cx="2616231" cy="2616231"/>
          </a:xfrm>
          <a:prstGeom prst="rect">
            <a:avLst/>
          </a:prstGeom>
        </p:spPr>
      </p:pic>
    </p:spTree>
    <p:extLst>
      <p:ext uri="{BB962C8B-B14F-4D97-AF65-F5344CB8AC3E}">
        <p14:creationId xmlns:p14="http://schemas.microsoft.com/office/powerpoint/2010/main" val="369579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923330"/>
          </a:xfrm>
          <a:prstGeom prst="rect">
            <a:avLst/>
          </a:prstGeom>
          <a:noFill/>
        </p:spPr>
        <p:txBody>
          <a:bodyPr wrap="square" rtlCol="0">
            <a:spAutoFit/>
          </a:bodyPr>
          <a:lstStyle/>
          <a:p>
            <a:pPr algn="ctr" rtl="0" fontAlgn="base"/>
            <a:r>
              <a:rPr lang="el-GR" sz="5400" b="1" i="0" dirty="0">
                <a:solidFill>
                  <a:srgbClr val="000000"/>
                </a:solidFill>
                <a:effectLst/>
                <a:latin typeface="Century Gothic" panose="020B0502020202020204" pitchFamily="34" charset="0"/>
              </a:rPr>
              <a:t>Αρχικό τεστ</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17011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2896" y="-1124796"/>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457200" y="499130"/>
            <a:ext cx="6192315" cy="4032320"/>
          </a:xfrm>
        </p:spPr>
        <p:txBody>
          <a:bodyPr>
            <a:normAutofit/>
          </a:bodyPr>
          <a:lstStyle/>
          <a:p>
            <a:pPr marL="0" indent="0">
              <a:buNone/>
            </a:pPr>
            <a:r>
              <a:rPr lang="el-GR" sz="2800" dirty="0">
                <a:solidFill>
                  <a:schemeClr val="tx1">
                    <a:lumMod val="65000"/>
                    <a:lumOff val="35000"/>
                  </a:schemeClr>
                </a:solidFill>
                <a:latin typeface="Century Gothic"/>
                <a:cs typeface="Century Gothic"/>
              </a:rPr>
              <a:t>Τι είναι οι ψηφιακές δεξιότητες και γιατί τις χρειαζόμαστε;</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0" name="Obraz 9">
            <a:extLst>
              <a:ext uri="{FF2B5EF4-FFF2-40B4-BE49-F238E27FC236}">
                <a16:creationId xmlns:a16="http://schemas.microsoft.com/office/drawing/2014/main" id="{D968A220-FFBD-4816-BAA4-22D1C8A7879C}"/>
              </a:ext>
            </a:extLst>
          </p:cNvPr>
          <p:cNvPicPr>
            <a:picLocks noChangeAspect="1"/>
          </p:cNvPicPr>
          <p:nvPr/>
        </p:nvPicPr>
        <p:blipFill>
          <a:blip r:embed="rId8"/>
          <a:stretch>
            <a:fillRect/>
          </a:stretch>
        </p:blipFill>
        <p:spPr>
          <a:xfrm>
            <a:off x="1495957" y="1831514"/>
            <a:ext cx="4114799" cy="4114799"/>
          </a:xfrm>
          <a:prstGeom prst="rect">
            <a:avLst/>
          </a:prstGeom>
        </p:spPr>
      </p:pic>
    </p:spTree>
    <p:extLst>
      <p:ext uri="{BB962C8B-B14F-4D97-AF65-F5344CB8AC3E}">
        <p14:creationId xmlns:p14="http://schemas.microsoft.com/office/powerpoint/2010/main" val="76091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584447" y="1228476"/>
            <a:ext cx="3041419" cy="4401048"/>
          </a:xfrm>
        </p:spPr>
        <p:txBody>
          <a:bodyPr>
            <a:normAutofit/>
          </a:bodyPr>
          <a:lstStyle/>
          <a:p>
            <a:pPr marL="0" indent="0">
              <a:buNone/>
            </a:pPr>
            <a:r>
              <a:rPr lang="el-GR" sz="1800" dirty="0"/>
              <a:t>Σύμφωνα με τον ορισμό της Σύστασης του Ευρωπαϊκού Συμβουλίου του 2018 «οι ψηφιακές δεξιότητες περιλαμβάνουν την κριτική και υπεύθυνη χρήση των ψηφιακών τεχνολογιών και το ενδιαφέρον για την εκμάθησή τους, τη χρησιμοποίησή τους στην εργασία, αλλά και τη συμμετοχή στην κοινωνία». Πρόκειται για ένα σύνολο γνώσεων, δεξιοτήτων και προσεγγίσεων. </a:t>
            </a:r>
            <a:endParaRPr lang="en-GB" sz="1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9" name="Obraz 8">
            <a:extLst>
              <a:ext uri="{FF2B5EF4-FFF2-40B4-BE49-F238E27FC236}">
                <a16:creationId xmlns:a16="http://schemas.microsoft.com/office/drawing/2014/main" id="{3B13ABBE-9AB7-4188-BCEA-1F3F00A21AFA}"/>
              </a:ext>
            </a:extLst>
          </p:cNvPr>
          <p:cNvPicPr>
            <a:picLocks noChangeAspect="1"/>
          </p:cNvPicPr>
          <p:nvPr/>
        </p:nvPicPr>
        <p:blipFill>
          <a:blip r:embed="rId7"/>
          <a:stretch>
            <a:fillRect/>
          </a:stretch>
        </p:blipFill>
        <p:spPr>
          <a:xfrm>
            <a:off x="369418" y="1498454"/>
            <a:ext cx="3041418" cy="3015024"/>
          </a:xfrm>
          <a:prstGeom prst="rect">
            <a:avLst/>
          </a:prstGeom>
        </p:spPr>
      </p:pic>
    </p:spTree>
    <p:extLst>
      <p:ext uri="{BB962C8B-B14F-4D97-AF65-F5344CB8AC3E}">
        <p14:creationId xmlns:p14="http://schemas.microsoft.com/office/powerpoint/2010/main" val="1293272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457200" y="908667"/>
            <a:ext cx="6490302" cy="5165562"/>
          </a:xfrm>
        </p:spPr>
        <p:txBody>
          <a:bodyPr>
            <a:normAutofit fontScale="85000" lnSpcReduction="20000"/>
          </a:bodyPr>
          <a:lstStyle/>
          <a:p>
            <a:pPr>
              <a:buNone/>
            </a:pPr>
            <a:r>
              <a:rPr lang="el-GR" sz="2800" dirty="0"/>
              <a:t>Οι ψηφιακές δεξιότητες περιλαμβάνουν την:</a:t>
            </a:r>
          </a:p>
          <a:p>
            <a:pPr>
              <a:buNone/>
            </a:pPr>
            <a:endParaRPr lang="el-GR" sz="2800" dirty="0"/>
          </a:p>
          <a:p>
            <a:r>
              <a:rPr lang="el-GR" sz="2800" dirty="0"/>
              <a:t>ικανότητα χρησιμοποίησης πληροφοριών και δεδομένων,</a:t>
            </a:r>
          </a:p>
          <a:p>
            <a:r>
              <a:rPr lang="el-GR" sz="2800" dirty="0"/>
              <a:t>επικοινωνία και συνεργασία,</a:t>
            </a:r>
          </a:p>
          <a:p>
            <a:r>
              <a:rPr lang="el-GR" sz="2800" dirty="0"/>
              <a:t>παιδεία στα μέσα επικοινωνίας,</a:t>
            </a:r>
          </a:p>
          <a:p>
            <a:r>
              <a:rPr lang="el-GR" sz="2800" dirty="0"/>
              <a:t>ικανότητα δημιουργίας ψηφιακού περιεχομένου (μαζί και προγραμματισμού),</a:t>
            </a:r>
          </a:p>
          <a:p>
            <a:r>
              <a:rPr lang="el-GR" sz="2800" dirty="0"/>
              <a:t>ασφάλεια (</a:t>
            </a:r>
            <a:r>
              <a:rPr lang="el-GR" sz="2800" dirty="0" err="1"/>
              <a:t>συμπεριλ</a:t>
            </a:r>
            <a:r>
              <a:rPr lang="el-GR" sz="2800" dirty="0"/>
              <a:t>. της ψηφιακής άνεσης και των απαραίτητων δεξιοτήτων για την ασφάλεια στον κυβερνοχώρο),</a:t>
            </a:r>
          </a:p>
          <a:p>
            <a:r>
              <a:rPr lang="el-GR" sz="2800" dirty="0"/>
              <a:t>θέματα πνευματικής ιδιοκτησίας,</a:t>
            </a:r>
          </a:p>
          <a:p>
            <a:r>
              <a:rPr lang="el-GR" sz="2800" dirty="0"/>
              <a:t>αντιμετώπιση προβλημάτων,</a:t>
            </a:r>
          </a:p>
          <a:p>
            <a:r>
              <a:rPr lang="el-GR" sz="2800" dirty="0"/>
              <a:t>κριτική σκέψη</a:t>
            </a:r>
          </a:p>
          <a:p>
            <a:pPr marL="0" indent="0">
              <a:buNone/>
            </a:pPr>
            <a:endParaRPr lang="en-US"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1886868428"/>
      </p:ext>
    </p:extLst>
  </p:cSld>
  <p:clrMapOvr>
    <a:masterClrMapping/>
  </p:clrMapOvr>
</p:sld>
</file>

<file path=ppt/theme/theme1.xml><?xml version="1.0" encoding="utf-8"?>
<a:theme xmlns:a="http://schemas.openxmlformats.org/drawingml/2006/main" name="JIMINY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JIMINY_PPT_TEMPLATE</Template>
  <TotalTime>203</TotalTime>
  <Words>1537</Words>
  <Application>Microsoft Office PowerPoint</Application>
  <PresentationFormat>Προβολή στην οθόνη (4:3)</PresentationFormat>
  <Paragraphs>106</Paragraphs>
  <Slides>22</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Arial</vt:lpstr>
      <vt:lpstr>Calibri</vt:lpstr>
      <vt:lpstr>Century Gothic</vt:lpstr>
      <vt:lpstr>Kinfolk Pro Rough</vt:lpstr>
      <vt:lpstr>Symbol</vt:lpstr>
      <vt:lpstr>JIMINY_PPT_TEMPLATE</vt:lpstr>
      <vt:lpstr>ΕΝΟΤΗΤΑ 2 ΨΗΦΙΑΚΗ ΕΥΑΙΣΘΗΤΟΠΟΙΗΣΗ</vt:lpstr>
      <vt:lpstr>Σχέδιο Μαθήματος</vt:lpstr>
      <vt:lpstr>Καλώς ορίσατε!</vt:lpstr>
      <vt:lpstr>Εκπαιδευτικοί Στόχοι</vt:lpstr>
      <vt:lpstr>Ικανότητες που αναμένονται να αποκτηθούν κατά την εκπαίδευση:</vt:lpstr>
      <vt:lpstr>Παρουσίαση του PowerPoint</vt:lpstr>
      <vt:lpstr>Παρουσίαση του PowerPoint</vt:lpstr>
      <vt:lpstr>Παρουσίαση του PowerPoint</vt:lpstr>
      <vt:lpstr>Παρουσίαση του PowerPoint</vt:lpstr>
      <vt:lpstr>Γιατί τις χρειαζόμαστε;</vt:lpstr>
      <vt:lpstr>Πρακτική Εξάσκηση</vt:lpstr>
      <vt:lpstr>Διαδίκτυο και Ασφαλής χρήση των διαδικτυακών πόρων</vt:lpstr>
      <vt:lpstr> Βασικά στοιχεία για την  Ασφάλεια συσκευών και Διαδικτύου</vt:lpstr>
      <vt:lpstr>Πρακτική Εξάσκηση</vt:lpstr>
      <vt:lpstr>Δικαιώματα Πνευματικής Ιδιοκτησίας</vt:lpstr>
      <vt:lpstr>Τι είναι τα δικαιώματα πνευματικής ιδιοκτησίας;</vt:lpstr>
      <vt:lpstr>Παραβίαση των δικαιωμάτων πνευματικής ιδιοκτησίας</vt:lpstr>
      <vt:lpstr>Πρακτική Εξάσκηση</vt:lpstr>
      <vt:lpstr>Παρουσίαση του PowerPoint</vt:lpstr>
      <vt:lpstr>Παρουσίαση του PowerPoint</vt:lpstr>
      <vt:lpstr>Περαιτέρω μελέτη και εμβάθυνση</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 Nunes</dc:creator>
  <cp:lastModifiedBy>Christina Bonarou</cp:lastModifiedBy>
  <cp:revision>20</cp:revision>
  <dcterms:created xsi:type="dcterms:W3CDTF">2019-11-21T09:42:05Z</dcterms:created>
  <dcterms:modified xsi:type="dcterms:W3CDTF">2021-08-31T12:38:34Z</dcterms:modified>
</cp:coreProperties>
</file>