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308" r:id="rId4"/>
    <p:sldId id="297" r:id="rId5"/>
    <p:sldId id="309" r:id="rId6"/>
    <p:sldId id="271" r:id="rId7"/>
    <p:sldId id="296" r:id="rId8"/>
    <p:sldId id="321" r:id="rId9"/>
    <p:sldId id="322" r:id="rId10"/>
    <p:sldId id="311" r:id="rId11"/>
    <p:sldId id="323" r:id="rId12"/>
    <p:sldId id="324" r:id="rId13"/>
    <p:sldId id="325" r:id="rId14"/>
    <p:sldId id="327" r:id="rId15"/>
    <p:sldId id="326" r:id="rId16"/>
    <p:sldId id="312" r:id="rId17"/>
    <p:sldId id="329" r:id="rId18"/>
    <p:sldId id="328" r:id="rId19"/>
    <p:sldId id="330" r:id="rId20"/>
    <p:sldId id="331" r:id="rId21"/>
    <p:sldId id="333" r:id="rId22"/>
    <p:sldId id="334" r:id="rId23"/>
    <p:sldId id="270" r:id="rId24"/>
    <p:sldId id="258" r:id="rId2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AB27"/>
    <a:srgbClr val="F4B627"/>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2" autoAdjust="0"/>
  </p:normalViewPr>
  <p:slideViewPr>
    <p:cSldViewPr snapToGrid="0" snapToObjects="1">
      <p:cViewPr varScale="1">
        <p:scale>
          <a:sx n="72" d="100"/>
          <a:sy n="72" d="100"/>
        </p:scale>
        <p:origin x="1350"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o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pt-PT"/>
              <a:t>Clique para editar o estilo</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PT"/>
              <a:t>Clique para editar o estilo do subtítulo do Modelo Global</a:t>
            </a:r>
            <a:endParaRPr lang="en-US"/>
          </a:p>
        </p:txBody>
      </p:sp>
      <p:sp>
        <p:nvSpPr>
          <p:cNvPr id="4" name="Date Placeholder 3"/>
          <p:cNvSpPr>
            <a:spLocks noGrp="1"/>
          </p:cNvSpPr>
          <p:nvPr>
            <p:ph type="dt" sz="half" idx="10"/>
          </p:nvPr>
        </p:nvSpPr>
        <p:spPr/>
        <p:txBody>
          <a:bodyPr/>
          <a:lstStyle/>
          <a:p>
            <a:fld id="{BEF88C31-8E23-3844-ACA8-78D70AA94D0C}" type="datetimeFigureOut">
              <a:rPr lang="en-US" smtClean="0"/>
              <a:pPr/>
              <a:t>8/31/2021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F660C4-A91E-5B43-8F1A-DF43210BE89F}" type="slidenum">
              <a:rPr lang="en-US" smtClean="0"/>
              <a:pPr/>
              <a:t>‹#›</a:t>
            </a:fld>
            <a:endParaRPr lang="en-US"/>
          </a:p>
        </p:txBody>
      </p:sp>
    </p:spTree>
    <p:extLst>
      <p:ext uri="{BB962C8B-B14F-4D97-AF65-F5344CB8AC3E}">
        <p14:creationId xmlns:p14="http://schemas.microsoft.com/office/powerpoint/2010/main" val="22297765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a:t>Clique para editar o estilo</a:t>
            </a:r>
            <a:endParaRPr lang="en-US"/>
          </a:p>
        </p:txBody>
      </p:sp>
      <p:sp>
        <p:nvSpPr>
          <p:cNvPr id="3" name="Vertical Text Placeholder 2"/>
          <p:cNvSpPr>
            <a:spLocks noGrp="1"/>
          </p:cNvSpPr>
          <p:nvPr>
            <p:ph type="body" orient="vert" idx="1"/>
          </p:nvPr>
        </p:nvSpPr>
        <p:spPr/>
        <p:txBody>
          <a:bodyPr vert="eaVert"/>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endParaRPr lang="en-US"/>
          </a:p>
        </p:txBody>
      </p:sp>
      <p:sp>
        <p:nvSpPr>
          <p:cNvPr id="4" name="Date Placeholder 3"/>
          <p:cNvSpPr>
            <a:spLocks noGrp="1"/>
          </p:cNvSpPr>
          <p:nvPr>
            <p:ph type="dt" sz="half" idx="10"/>
          </p:nvPr>
        </p:nvSpPr>
        <p:spPr/>
        <p:txBody>
          <a:bodyPr/>
          <a:lstStyle/>
          <a:p>
            <a:fld id="{BEF88C31-8E23-3844-ACA8-78D70AA94D0C}" type="datetimeFigureOut">
              <a:rPr lang="en-US" smtClean="0"/>
              <a:pPr/>
              <a:t>8/31/2021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F660C4-A91E-5B43-8F1A-DF43210BE89F}" type="slidenum">
              <a:rPr lang="en-US" smtClean="0"/>
              <a:pPr/>
              <a:t>‹#›</a:t>
            </a:fld>
            <a:endParaRPr lang="en-US"/>
          </a:p>
        </p:txBody>
      </p:sp>
    </p:spTree>
    <p:extLst>
      <p:ext uri="{BB962C8B-B14F-4D97-AF65-F5344CB8AC3E}">
        <p14:creationId xmlns:p14="http://schemas.microsoft.com/office/powerpoint/2010/main" val="11864125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e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pt-PT"/>
              <a:t>Clique para editar o estilo</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endParaRPr lang="en-US"/>
          </a:p>
        </p:txBody>
      </p:sp>
      <p:sp>
        <p:nvSpPr>
          <p:cNvPr id="4" name="Date Placeholder 3"/>
          <p:cNvSpPr>
            <a:spLocks noGrp="1"/>
          </p:cNvSpPr>
          <p:nvPr>
            <p:ph type="dt" sz="half" idx="10"/>
          </p:nvPr>
        </p:nvSpPr>
        <p:spPr/>
        <p:txBody>
          <a:bodyPr/>
          <a:lstStyle/>
          <a:p>
            <a:fld id="{BEF88C31-8E23-3844-ACA8-78D70AA94D0C}" type="datetimeFigureOut">
              <a:rPr lang="en-US" smtClean="0"/>
              <a:pPr/>
              <a:t>8/31/2021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F660C4-A91E-5B43-8F1A-DF43210BE89F}" type="slidenum">
              <a:rPr lang="en-US" smtClean="0"/>
              <a:pPr/>
              <a:t>‹#›</a:t>
            </a:fld>
            <a:endParaRPr lang="en-US"/>
          </a:p>
        </p:txBody>
      </p:sp>
    </p:spTree>
    <p:extLst>
      <p:ext uri="{BB962C8B-B14F-4D97-AF65-F5344CB8AC3E}">
        <p14:creationId xmlns:p14="http://schemas.microsoft.com/office/powerpoint/2010/main" val="230976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Obje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a:t>Clique para editar o estilo</a:t>
            </a:r>
            <a:endParaRPr lang="en-US"/>
          </a:p>
        </p:txBody>
      </p:sp>
      <p:sp>
        <p:nvSpPr>
          <p:cNvPr id="3" name="Content Placeholder 2"/>
          <p:cNvSpPr>
            <a:spLocks noGrp="1"/>
          </p:cNvSpPr>
          <p:nvPr>
            <p:ph idx="1"/>
          </p:nvPr>
        </p:nvSpPr>
        <p:spPr/>
        <p:txBody>
          <a:bodyPr/>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endParaRPr lang="en-US"/>
          </a:p>
        </p:txBody>
      </p:sp>
      <p:sp>
        <p:nvSpPr>
          <p:cNvPr id="4" name="Date Placeholder 3"/>
          <p:cNvSpPr>
            <a:spLocks noGrp="1"/>
          </p:cNvSpPr>
          <p:nvPr>
            <p:ph type="dt" sz="half" idx="10"/>
          </p:nvPr>
        </p:nvSpPr>
        <p:spPr/>
        <p:txBody>
          <a:bodyPr/>
          <a:lstStyle/>
          <a:p>
            <a:fld id="{BEF88C31-8E23-3844-ACA8-78D70AA94D0C}" type="datetimeFigureOut">
              <a:rPr lang="en-US" smtClean="0"/>
              <a:pPr/>
              <a:t>8/31/2021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F660C4-A91E-5B43-8F1A-DF43210BE89F}" type="slidenum">
              <a:rPr lang="en-US" smtClean="0"/>
              <a:pPr/>
              <a:t>‹#›</a:t>
            </a:fld>
            <a:endParaRPr lang="en-US"/>
          </a:p>
        </p:txBody>
      </p:sp>
    </p:spTree>
    <p:extLst>
      <p:ext uri="{BB962C8B-B14F-4D97-AF65-F5344CB8AC3E}">
        <p14:creationId xmlns:p14="http://schemas.microsoft.com/office/powerpoint/2010/main" val="29812677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cção">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pt-PT"/>
              <a:t>Clique para editar o estilo</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PT"/>
              <a:t>Editar os estilos de texto do Modelo Global</a:t>
            </a:r>
          </a:p>
        </p:txBody>
      </p:sp>
      <p:sp>
        <p:nvSpPr>
          <p:cNvPr id="4" name="Date Placeholder 3"/>
          <p:cNvSpPr>
            <a:spLocks noGrp="1"/>
          </p:cNvSpPr>
          <p:nvPr>
            <p:ph type="dt" sz="half" idx="10"/>
          </p:nvPr>
        </p:nvSpPr>
        <p:spPr/>
        <p:txBody>
          <a:bodyPr/>
          <a:lstStyle/>
          <a:p>
            <a:fld id="{BEF88C31-8E23-3844-ACA8-78D70AA94D0C}" type="datetimeFigureOut">
              <a:rPr lang="en-US" smtClean="0"/>
              <a:pPr/>
              <a:t>8/31/2021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F660C4-A91E-5B43-8F1A-DF43210BE89F}" type="slidenum">
              <a:rPr lang="en-US" smtClean="0"/>
              <a:pPr/>
              <a:t>‹#›</a:t>
            </a:fld>
            <a:endParaRPr lang="en-US"/>
          </a:p>
        </p:txBody>
      </p:sp>
    </p:spTree>
    <p:extLst>
      <p:ext uri="{BB962C8B-B14F-4D97-AF65-F5344CB8AC3E}">
        <p14:creationId xmlns:p14="http://schemas.microsoft.com/office/powerpoint/2010/main" val="367207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údo Dup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a:t>Clique para editar o estilo</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endParaRPr lang="en-US"/>
          </a:p>
        </p:txBody>
      </p:sp>
      <p:sp>
        <p:nvSpPr>
          <p:cNvPr id="5" name="Date Placeholder 4"/>
          <p:cNvSpPr>
            <a:spLocks noGrp="1"/>
          </p:cNvSpPr>
          <p:nvPr>
            <p:ph type="dt" sz="half" idx="10"/>
          </p:nvPr>
        </p:nvSpPr>
        <p:spPr/>
        <p:txBody>
          <a:bodyPr/>
          <a:lstStyle/>
          <a:p>
            <a:fld id="{BEF88C31-8E23-3844-ACA8-78D70AA94D0C}" type="datetimeFigureOut">
              <a:rPr lang="en-US" smtClean="0"/>
              <a:pPr/>
              <a:t>8/31/2021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F660C4-A91E-5B43-8F1A-DF43210BE89F}" type="slidenum">
              <a:rPr lang="en-US" smtClean="0"/>
              <a:pPr/>
              <a:t>‹#›</a:t>
            </a:fld>
            <a:endParaRPr lang="en-US"/>
          </a:p>
        </p:txBody>
      </p:sp>
    </p:spTree>
    <p:extLst>
      <p:ext uri="{BB962C8B-B14F-4D97-AF65-F5344CB8AC3E}">
        <p14:creationId xmlns:p14="http://schemas.microsoft.com/office/powerpoint/2010/main" val="13428423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pt-PT"/>
              <a:t>Clique para editar o estilo</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a:t>Editar os estilos de texto do Modelo Global</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a:t>Editar os estilos de texto do Modelo Global</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endParaRPr lang="en-US"/>
          </a:p>
        </p:txBody>
      </p:sp>
      <p:sp>
        <p:nvSpPr>
          <p:cNvPr id="7" name="Date Placeholder 6"/>
          <p:cNvSpPr>
            <a:spLocks noGrp="1"/>
          </p:cNvSpPr>
          <p:nvPr>
            <p:ph type="dt" sz="half" idx="10"/>
          </p:nvPr>
        </p:nvSpPr>
        <p:spPr/>
        <p:txBody>
          <a:bodyPr/>
          <a:lstStyle/>
          <a:p>
            <a:fld id="{BEF88C31-8E23-3844-ACA8-78D70AA94D0C}" type="datetimeFigureOut">
              <a:rPr lang="en-US" smtClean="0"/>
              <a:pPr/>
              <a:t>8/31/2021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2F660C4-A91E-5B43-8F1A-DF43210BE89F}" type="slidenum">
              <a:rPr lang="en-US" smtClean="0"/>
              <a:pPr/>
              <a:t>‹#›</a:t>
            </a:fld>
            <a:endParaRPr lang="en-US"/>
          </a:p>
        </p:txBody>
      </p:sp>
    </p:spTree>
    <p:extLst>
      <p:ext uri="{BB962C8B-B14F-4D97-AF65-F5344CB8AC3E}">
        <p14:creationId xmlns:p14="http://schemas.microsoft.com/office/powerpoint/2010/main" val="31287762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a:t>Clique para editar o estilo</a:t>
            </a:r>
            <a:endParaRPr lang="en-US"/>
          </a:p>
        </p:txBody>
      </p:sp>
      <p:sp>
        <p:nvSpPr>
          <p:cNvPr id="3" name="Date Placeholder 2"/>
          <p:cNvSpPr>
            <a:spLocks noGrp="1"/>
          </p:cNvSpPr>
          <p:nvPr>
            <p:ph type="dt" sz="half" idx="10"/>
          </p:nvPr>
        </p:nvSpPr>
        <p:spPr/>
        <p:txBody>
          <a:bodyPr/>
          <a:lstStyle/>
          <a:p>
            <a:fld id="{BEF88C31-8E23-3844-ACA8-78D70AA94D0C}" type="datetimeFigureOut">
              <a:rPr lang="en-US" smtClean="0"/>
              <a:pPr/>
              <a:t>8/31/2021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2F660C4-A91E-5B43-8F1A-DF43210BE89F}" type="slidenum">
              <a:rPr lang="en-US" smtClean="0"/>
              <a:pPr/>
              <a:t>‹#›</a:t>
            </a:fld>
            <a:endParaRPr lang="en-US"/>
          </a:p>
        </p:txBody>
      </p:sp>
    </p:spTree>
    <p:extLst>
      <p:ext uri="{BB962C8B-B14F-4D97-AF65-F5344CB8AC3E}">
        <p14:creationId xmlns:p14="http://schemas.microsoft.com/office/powerpoint/2010/main" val="32500698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EF88C31-8E23-3844-ACA8-78D70AA94D0C}" type="datetimeFigureOut">
              <a:rPr lang="en-US" smtClean="0"/>
              <a:pPr/>
              <a:t>8/31/2021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2F660C4-A91E-5B43-8F1A-DF43210BE89F}" type="slidenum">
              <a:rPr lang="en-US" smtClean="0"/>
              <a:pPr/>
              <a:t>‹#›</a:t>
            </a:fld>
            <a:endParaRPr lang="en-US"/>
          </a:p>
        </p:txBody>
      </p:sp>
    </p:spTree>
    <p:extLst>
      <p:ext uri="{BB962C8B-B14F-4D97-AF65-F5344CB8AC3E}">
        <p14:creationId xmlns:p14="http://schemas.microsoft.com/office/powerpoint/2010/main" val="8605497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pt-PT"/>
              <a:t>Clique para editar o estilo</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PT"/>
              <a:t>Editar os estilos de texto do Modelo Global</a:t>
            </a:r>
          </a:p>
        </p:txBody>
      </p:sp>
      <p:sp>
        <p:nvSpPr>
          <p:cNvPr id="5" name="Date Placeholder 4"/>
          <p:cNvSpPr>
            <a:spLocks noGrp="1"/>
          </p:cNvSpPr>
          <p:nvPr>
            <p:ph type="dt" sz="half" idx="10"/>
          </p:nvPr>
        </p:nvSpPr>
        <p:spPr/>
        <p:txBody>
          <a:bodyPr/>
          <a:lstStyle/>
          <a:p>
            <a:fld id="{BEF88C31-8E23-3844-ACA8-78D70AA94D0C}" type="datetimeFigureOut">
              <a:rPr lang="en-US" smtClean="0"/>
              <a:pPr/>
              <a:t>8/31/2021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F660C4-A91E-5B43-8F1A-DF43210BE89F}" type="slidenum">
              <a:rPr lang="en-US" smtClean="0"/>
              <a:pPr/>
              <a:t>‹#›</a:t>
            </a:fld>
            <a:endParaRPr lang="en-US"/>
          </a:p>
        </p:txBody>
      </p:sp>
    </p:spTree>
    <p:extLst>
      <p:ext uri="{BB962C8B-B14F-4D97-AF65-F5344CB8AC3E}">
        <p14:creationId xmlns:p14="http://schemas.microsoft.com/office/powerpoint/2010/main" val="15257578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pt-PT"/>
              <a:t>Clique para editar o estilo</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PT"/>
              <a:t>Clique no ícone para adicionar uma imagem</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PT"/>
              <a:t>Editar os estilos de texto do Modelo Global</a:t>
            </a:r>
          </a:p>
        </p:txBody>
      </p:sp>
      <p:sp>
        <p:nvSpPr>
          <p:cNvPr id="5" name="Date Placeholder 4"/>
          <p:cNvSpPr>
            <a:spLocks noGrp="1"/>
          </p:cNvSpPr>
          <p:nvPr>
            <p:ph type="dt" sz="half" idx="10"/>
          </p:nvPr>
        </p:nvSpPr>
        <p:spPr/>
        <p:txBody>
          <a:bodyPr/>
          <a:lstStyle/>
          <a:p>
            <a:fld id="{BEF88C31-8E23-3844-ACA8-78D70AA94D0C}" type="datetimeFigureOut">
              <a:rPr lang="en-US" smtClean="0"/>
              <a:pPr/>
              <a:t>8/31/2021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F660C4-A91E-5B43-8F1A-DF43210BE89F}" type="slidenum">
              <a:rPr lang="en-US" smtClean="0"/>
              <a:pPr/>
              <a:t>‹#›</a:t>
            </a:fld>
            <a:endParaRPr lang="en-US"/>
          </a:p>
        </p:txBody>
      </p:sp>
    </p:spTree>
    <p:extLst>
      <p:ext uri="{BB962C8B-B14F-4D97-AF65-F5344CB8AC3E}">
        <p14:creationId xmlns:p14="http://schemas.microsoft.com/office/powerpoint/2010/main" val="22950656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pt-PT"/>
              <a:t>Clique para editar o estilo</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F88C31-8E23-3844-ACA8-78D70AA94D0C}" type="datetimeFigureOut">
              <a:rPr lang="en-US" smtClean="0"/>
              <a:pPr/>
              <a:t>8/31/2021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F660C4-A91E-5B43-8F1A-DF43210BE89F}" type="slidenum">
              <a:rPr lang="en-US" smtClean="0"/>
              <a:pPr/>
              <a:t>‹#›</a:t>
            </a:fld>
            <a:endParaRPr lang="en-US"/>
          </a:p>
        </p:txBody>
      </p:sp>
    </p:spTree>
    <p:extLst>
      <p:ext uri="{BB962C8B-B14F-4D97-AF65-F5344CB8AC3E}">
        <p14:creationId xmlns:p14="http://schemas.microsoft.com/office/powerpoint/2010/main" val="23720306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hyperlink" Target="https://unsplash.com/photos/lp1AKIUV3yo" TargetMode="External"/><Relationship Id="rId3" Type="http://schemas.openxmlformats.org/officeDocument/2006/relationships/image" Target="../media/image1.jpeg"/><Relationship Id="rId7" Type="http://schemas.openxmlformats.org/officeDocument/2006/relationships/image" Target="../media/image12.jpe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1.jpeg"/><Relationship Id="rId7" Type="http://schemas.openxmlformats.org/officeDocument/2006/relationships/hyperlink" Target="https://unsplash.com/photos/lp1AKIUV3yo" TargetMode="External"/><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3.png"/><Relationship Id="rId9" Type="http://schemas.openxmlformats.org/officeDocument/2006/relationships/image" Target="../media/image14.jpeg"/></Relationships>
</file>

<file path=ppt/slides/_rels/slide12.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jpeg"/><Relationship Id="rId7" Type="http://schemas.openxmlformats.org/officeDocument/2006/relationships/image" Target="../media/image15.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17.jpe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18.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1.jpeg"/><Relationship Id="rId7"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8" Type="http://schemas.openxmlformats.org/officeDocument/2006/relationships/hyperlink" Target="https://beta.prx.org/stories/287075" TargetMode="External"/><Relationship Id="rId3" Type="http://schemas.openxmlformats.org/officeDocument/2006/relationships/image" Target="../media/image1.jpeg"/><Relationship Id="rId7"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hyperlink" Target="https://freshdesk.com/customer-service-skills/empathy-exercises-customer-support-blog/" TargetMode="External"/><Relationship Id="rId5" Type="http://schemas.openxmlformats.org/officeDocument/2006/relationships/image" Target="../media/image5.png"/><Relationship Id="rId10" Type="http://schemas.openxmlformats.org/officeDocument/2006/relationships/hyperlink" Target="https://www.forbes.com/sites/micahsolomon/2020/02/16/yes-you-can-train-for-empathy-customer-service-employees-situational-empathy-heres-how/?sh=5b6d8eef7cb9" TargetMode="External"/><Relationship Id="rId4" Type="http://schemas.openxmlformats.org/officeDocument/2006/relationships/image" Target="../media/image3.png"/><Relationship Id="rId9" Type="http://schemas.openxmlformats.org/officeDocument/2006/relationships/hyperlink" Target="https://www.forbes.com/sites/forbescoachescouncil/2019/06/05/empathy-from-soft-skill-to-profitable-service-differentiator/?sh=313104a17a9e" TargetMode="External"/></Relationships>
</file>

<file path=ppt/slides/_rels/slide24.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3" Type="http://schemas.openxmlformats.org/officeDocument/2006/relationships/image" Target="../media/image1.jpeg"/><Relationship Id="rId7" Type="http://schemas.openxmlformats.org/officeDocument/2006/relationships/image" Target="../media/image19.jpeg"/><Relationship Id="rId12" Type="http://schemas.openxmlformats.org/officeDocument/2006/relationships/image" Target="../media/image24.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23.png"/><Relationship Id="rId5" Type="http://schemas.openxmlformats.org/officeDocument/2006/relationships/image" Target="../media/image6.png"/><Relationship Id="rId10" Type="http://schemas.openxmlformats.org/officeDocument/2006/relationships/image" Target="../media/image22.png"/><Relationship Id="rId4" Type="http://schemas.openxmlformats.org/officeDocument/2006/relationships/image" Target="../media/image3.png"/><Relationship Id="rId9" Type="http://schemas.openxmlformats.org/officeDocument/2006/relationships/image" Target="../media/image21.png"/></Relationships>
</file>

<file path=ppt/slides/_rels/slide3.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1.jpeg"/><Relationship Id="rId7"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png"/><Relationship Id="rId9" Type="http://schemas.openxmlformats.org/officeDocument/2006/relationships/hyperlink" Target="https://www.pexels.com/pl-pl/zdjecie/zdjecie-ludzi-trzymajacych-sie-za-rece-3184421/"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1.jpeg"/><Relationship Id="rId7"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1.jpeg"/><Relationship Id="rId7"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1.jpeg"/><Relationship Id="rId7"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JIMINY_FUNDO_VERDE.jpg"/>
          <p:cNvPicPr>
            <a:picLocks noChangeAspect="1"/>
          </p:cNvPicPr>
          <p:nvPr/>
        </p:nvPicPr>
        <p:blipFill rotWithShape="1">
          <a:blip r:embed="rId2" cstate="print">
            <a:alphaModFix/>
            <a:extLst>
              <a:ext uri="{28A0092B-C50C-407E-A947-70E740481C1C}">
                <a14:useLocalDpi xmlns:a14="http://schemas.microsoft.com/office/drawing/2010/main" val="0"/>
              </a:ext>
            </a:extLst>
          </a:blip>
          <a:srcRect l="8372" t="13155" r="37054" b="10530"/>
          <a:stretch/>
        </p:blipFill>
        <p:spPr>
          <a:xfrm>
            <a:off x="152400" y="106680"/>
            <a:ext cx="6705600" cy="6527800"/>
          </a:xfrm>
          <a:prstGeom prst="rect">
            <a:avLst/>
          </a:prstGeom>
        </p:spPr>
      </p:pic>
      <p:pic>
        <p:nvPicPr>
          <p:cNvPr id="5" name="Picture 4" descr="JIMINY_FUNDO_LARANJA.jpg"/>
          <p:cNvPicPr>
            <a:picLocks noChangeAspect="1"/>
          </p:cNvPicPr>
          <p:nvPr/>
        </p:nvPicPr>
        <p:blipFill rotWithShape="1">
          <a:blip r:embed="rId3" cstate="print">
            <a:alphaModFix/>
            <a:extLst>
              <a:ext uri="{28A0092B-C50C-407E-A947-70E740481C1C}">
                <a14:useLocalDpi xmlns:a14="http://schemas.microsoft.com/office/drawing/2010/main" val="0"/>
              </a:ext>
            </a:extLst>
          </a:blip>
          <a:srcRect l="49218" t="8478" r="32595" b="5469"/>
          <a:stretch/>
        </p:blipFill>
        <p:spPr>
          <a:xfrm>
            <a:off x="7010399" y="152400"/>
            <a:ext cx="1981201" cy="6527800"/>
          </a:xfrm>
          <a:prstGeom prst="rect">
            <a:avLst/>
          </a:prstGeom>
        </p:spPr>
      </p:pic>
      <p:sp>
        <p:nvSpPr>
          <p:cNvPr id="3" name="Subtitle 2"/>
          <p:cNvSpPr>
            <a:spLocks noGrp="1"/>
          </p:cNvSpPr>
          <p:nvPr>
            <p:ph type="subTitle" idx="1"/>
          </p:nvPr>
        </p:nvSpPr>
        <p:spPr>
          <a:xfrm>
            <a:off x="7129670" y="731622"/>
            <a:ext cx="1665195" cy="4386068"/>
          </a:xfrm>
        </p:spPr>
        <p:txBody>
          <a:bodyPr>
            <a:normAutofit/>
          </a:bodyPr>
          <a:lstStyle/>
          <a:p>
            <a:pPr algn="l"/>
            <a:r>
              <a:rPr lang="en-US" sz="1800" b="1" dirty="0">
                <a:ln>
                  <a:noFill/>
                </a:ln>
                <a:solidFill>
                  <a:srgbClr val="70AD47"/>
                </a:solidFill>
                <a:effectLst>
                  <a:outerShdw blurRad="12700" dist="38100" dir="2700000" algn="tl">
                    <a:schemeClr val="accent5">
                      <a:lumMod val="60000"/>
                      <a:lumOff val="40000"/>
                    </a:schemeClr>
                  </a:outerShdw>
                </a:effectLst>
                <a:latin typeface="Calibri" panose="020F0502020204030204" pitchFamily="34" charset="0"/>
                <a:ea typeface="Calibri" panose="020F0502020204030204" pitchFamily="34" charset="0"/>
                <a:cs typeface="Times New Roman" panose="02020603050405020304" pitchFamily="18" charset="0"/>
              </a:rPr>
              <a:t>1.</a:t>
            </a:r>
            <a:r>
              <a:rPr lang="ro-RO" sz="1800" b="1" dirty="0">
                <a:ln>
                  <a:noFill/>
                </a:ln>
                <a:solidFill>
                  <a:srgbClr val="70AD47"/>
                </a:solidFill>
                <a:effectLst>
                  <a:outerShdw blurRad="12700" dist="38100" dir="2700000" algn="tl">
                    <a:schemeClr val="accent5">
                      <a:lumMod val="60000"/>
                      <a:lumOff val="40000"/>
                    </a:schemeClr>
                  </a:outerShdw>
                </a:effectLst>
                <a:latin typeface="Calibri" panose="020F0502020204030204" pitchFamily="34" charset="0"/>
                <a:ea typeface="Calibri" panose="020F0502020204030204" pitchFamily="34" charset="0"/>
                <a:cs typeface="Times New Roman" panose="02020603050405020304" pitchFamily="18" charset="0"/>
              </a:rPr>
              <a:t>2 </a:t>
            </a:r>
            <a:r>
              <a:rPr lang="el-GR" sz="1800" b="1" dirty="0">
                <a:solidFill>
                  <a:srgbClr val="70AD47"/>
                </a:solidFill>
                <a:effectLst>
                  <a:outerShdw blurRad="12700" dist="38100" dir="2700000" algn="tl">
                    <a:schemeClr val="accent5">
                      <a:lumMod val="60000"/>
                      <a:lumOff val="40000"/>
                    </a:schemeClr>
                  </a:outerShdw>
                </a:effectLst>
                <a:latin typeface="Calibri" panose="020F0502020204030204" pitchFamily="34" charset="0"/>
                <a:ea typeface="Calibri" panose="020F0502020204030204" pitchFamily="34" charset="0"/>
                <a:cs typeface="Times New Roman" panose="02020603050405020304" pitchFamily="18" charset="0"/>
              </a:rPr>
              <a:t>Κοινωνική </a:t>
            </a:r>
            <a:r>
              <a:rPr lang="el-GR" sz="1800" b="1" dirty="0" err="1">
                <a:solidFill>
                  <a:srgbClr val="70AD47"/>
                </a:solidFill>
                <a:effectLst>
                  <a:outerShdw blurRad="12700" dist="38100" dir="2700000" algn="tl">
                    <a:schemeClr val="accent5">
                      <a:lumMod val="60000"/>
                      <a:lumOff val="40000"/>
                    </a:schemeClr>
                  </a:outerShdw>
                </a:effectLst>
                <a:latin typeface="Calibri" panose="020F0502020204030204" pitchFamily="34" charset="0"/>
                <a:ea typeface="Calibri" panose="020F0502020204030204" pitchFamily="34" charset="0"/>
                <a:cs typeface="Times New Roman" panose="02020603050405020304" pitchFamily="18" charset="0"/>
              </a:rPr>
              <a:t>Ευαισθητο</a:t>
            </a:r>
            <a:r>
              <a:rPr lang="en-US" sz="1800" b="1" dirty="0">
                <a:solidFill>
                  <a:srgbClr val="70AD47"/>
                </a:solidFill>
                <a:effectLst>
                  <a:outerShdw blurRad="12700" dist="38100" dir="2700000" algn="tl">
                    <a:schemeClr val="accent5">
                      <a:lumMod val="60000"/>
                      <a:lumOff val="40000"/>
                    </a:schemeClr>
                  </a:outerShdw>
                </a:effectLst>
                <a:latin typeface="Calibri" panose="020F0502020204030204" pitchFamily="34" charset="0"/>
                <a:ea typeface="Calibri" panose="020F0502020204030204" pitchFamily="34" charset="0"/>
                <a:cs typeface="Times New Roman" panose="02020603050405020304" pitchFamily="18" charset="0"/>
              </a:rPr>
              <a:t>-</a:t>
            </a:r>
            <a:r>
              <a:rPr lang="el-GR" sz="1800" b="1" dirty="0">
                <a:solidFill>
                  <a:srgbClr val="70AD47"/>
                </a:solidFill>
                <a:effectLst>
                  <a:outerShdw blurRad="12700" dist="38100" dir="2700000" algn="tl">
                    <a:schemeClr val="accent5">
                      <a:lumMod val="60000"/>
                      <a:lumOff val="40000"/>
                    </a:schemeClr>
                  </a:outerShdw>
                </a:effectLst>
                <a:latin typeface="Calibri" panose="020F0502020204030204" pitchFamily="34" charset="0"/>
                <a:ea typeface="Calibri" panose="020F0502020204030204" pitchFamily="34" charset="0"/>
                <a:cs typeface="Times New Roman" panose="02020603050405020304" pitchFamily="18" charset="0"/>
              </a:rPr>
              <a:t>ποίηση</a:t>
            </a:r>
            <a:r>
              <a:rPr lang="ro-RO" sz="1800" b="1" dirty="0">
                <a:ln>
                  <a:noFill/>
                </a:ln>
                <a:solidFill>
                  <a:srgbClr val="70AD47"/>
                </a:solidFill>
                <a:effectLst>
                  <a:outerShdw blurRad="12700" dist="38100" dir="2700000" algn="tl">
                    <a:schemeClr val="accent5">
                      <a:lumMod val="60000"/>
                      <a:lumOff val="40000"/>
                    </a:schemeClr>
                  </a:outerShdw>
                </a:effectLst>
                <a:latin typeface="Calibri" panose="020F0502020204030204" pitchFamily="34" charset="0"/>
                <a:ea typeface="Calibri" panose="020F0502020204030204" pitchFamily="34" charset="0"/>
                <a:cs typeface="Times New Roman" panose="02020603050405020304" pitchFamily="18" charset="0"/>
              </a:rPr>
              <a:t>, </a:t>
            </a:r>
            <a:r>
              <a:rPr lang="el-GR" sz="1800" b="1" dirty="0">
                <a:solidFill>
                  <a:srgbClr val="70AD47"/>
                </a:solidFill>
                <a:effectLst>
                  <a:outerShdw blurRad="12700" dist="38100" dir="2700000" algn="tl">
                    <a:schemeClr val="accent5">
                      <a:lumMod val="60000"/>
                      <a:lumOff val="40000"/>
                    </a:schemeClr>
                  </a:outerShdw>
                </a:effectLst>
                <a:latin typeface="Calibri" panose="020F0502020204030204" pitchFamily="34" charset="0"/>
                <a:ea typeface="Calibri" panose="020F0502020204030204" pitchFamily="34" charset="0"/>
                <a:cs typeface="Times New Roman" panose="02020603050405020304" pitchFamily="18" charset="0"/>
              </a:rPr>
              <a:t>Κοινωνική Διαχείριση, Σχεδιασμός Δράσης</a:t>
            </a:r>
          </a:p>
          <a:p>
            <a:pPr algn="l"/>
            <a:endParaRPr lang="el-GR" sz="1800" dirty="0">
              <a:solidFill>
                <a:schemeClr val="accent3">
                  <a:lumMod val="75000"/>
                </a:schemeClr>
              </a:solidFill>
            </a:endParaRPr>
          </a:p>
          <a:p>
            <a:pPr algn="l"/>
            <a:endParaRPr lang="en-US" sz="1600" b="1" dirty="0">
              <a:latin typeface="Century Gothic"/>
              <a:cs typeface="Century Gothic"/>
            </a:endParaRPr>
          </a:p>
        </p:txBody>
      </p:sp>
      <p:sp>
        <p:nvSpPr>
          <p:cNvPr id="9" name="Title 8"/>
          <p:cNvSpPr>
            <a:spLocks noGrp="1"/>
          </p:cNvSpPr>
          <p:nvPr>
            <p:ph type="ctrTitle"/>
          </p:nvPr>
        </p:nvSpPr>
        <p:spPr>
          <a:xfrm>
            <a:off x="152400" y="306578"/>
            <a:ext cx="6705599" cy="1470025"/>
          </a:xfrm>
        </p:spPr>
        <p:txBody>
          <a:bodyPr>
            <a:normAutofit fontScale="90000"/>
          </a:bodyPr>
          <a:lstStyle/>
          <a:p>
            <a:pPr lvl="0"/>
            <a:r>
              <a:rPr lang="el-GR" b="1" dirty="0">
                <a:solidFill>
                  <a:schemeClr val="tx1">
                    <a:lumMod val="75000"/>
                    <a:lumOff val="25000"/>
                  </a:schemeClr>
                </a:solidFill>
                <a:latin typeface="Century Gothic"/>
                <a:cs typeface="Century Gothic"/>
              </a:rPr>
              <a:t>Ενότητα</a:t>
            </a:r>
            <a:r>
              <a:rPr lang="pl-PL" b="1" dirty="0">
                <a:solidFill>
                  <a:schemeClr val="tx1">
                    <a:lumMod val="75000"/>
                    <a:lumOff val="25000"/>
                  </a:schemeClr>
                </a:solidFill>
                <a:latin typeface="Century Gothic"/>
                <a:cs typeface="Century Gothic"/>
              </a:rPr>
              <a:t> </a:t>
            </a:r>
            <a:r>
              <a:rPr lang="en-US" b="1" dirty="0">
                <a:solidFill>
                  <a:schemeClr val="tx1">
                    <a:lumMod val="75000"/>
                    <a:lumOff val="25000"/>
                  </a:schemeClr>
                </a:solidFill>
                <a:latin typeface="Century Gothic"/>
                <a:cs typeface="Century Gothic"/>
              </a:rPr>
              <a:t>1</a:t>
            </a:r>
            <a:br>
              <a:rPr lang="pl-PL" b="1" dirty="0">
                <a:solidFill>
                  <a:schemeClr val="tx1">
                    <a:lumMod val="75000"/>
                    <a:lumOff val="25000"/>
                  </a:schemeClr>
                </a:solidFill>
                <a:latin typeface="Century Gothic"/>
                <a:cs typeface="Century Gothic"/>
              </a:rPr>
            </a:br>
            <a:r>
              <a:rPr lang="el-GR" b="1" dirty="0">
                <a:solidFill>
                  <a:schemeClr val="tx1">
                    <a:lumMod val="75000"/>
                    <a:lumOff val="25000"/>
                  </a:schemeClr>
                </a:solidFill>
                <a:latin typeface="Century Gothic"/>
                <a:cs typeface="Century Gothic"/>
              </a:rPr>
              <a:t>Συναισθηματική Νοημοσύνη</a:t>
            </a:r>
            <a:endParaRPr lang="en-US" b="1" dirty="0">
              <a:solidFill>
                <a:schemeClr val="tx1">
                  <a:lumMod val="75000"/>
                  <a:lumOff val="25000"/>
                </a:schemeClr>
              </a:solidFill>
              <a:latin typeface="Century Gothic"/>
              <a:cs typeface="Century Gothic"/>
            </a:endParaRPr>
          </a:p>
        </p:txBody>
      </p:sp>
      <p:pic>
        <p:nvPicPr>
          <p:cNvPr id="10" name="Picture 9" descr="EU flag-Erasmus+_vect_POS [CMYK].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2066" y="5748914"/>
            <a:ext cx="1706538" cy="347907"/>
          </a:xfrm>
          <a:prstGeom prst="rect">
            <a:avLst/>
          </a:prstGeom>
        </p:spPr>
      </p:pic>
      <p:sp>
        <p:nvSpPr>
          <p:cNvPr id="13" name="Rectangle 12"/>
          <p:cNvSpPr/>
          <p:nvPr/>
        </p:nvSpPr>
        <p:spPr>
          <a:xfrm>
            <a:off x="310737" y="6158510"/>
            <a:ext cx="3476181" cy="369332"/>
          </a:xfrm>
          <a:prstGeom prst="rect">
            <a:avLst/>
          </a:prstGeom>
        </p:spPr>
        <p:txBody>
          <a:bodyPr wrap="square">
            <a:spAutoFit/>
          </a:bodyPr>
          <a:lstStyle/>
          <a:p>
            <a:pPr algn="just"/>
            <a:r>
              <a:rPr lang="en-GB" sz="600" dirty="0">
                <a:solidFill>
                  <a:srgbClr val="FFFFFF"/>
                </a:solidFill>
              </a:rPr>
              <a:t>This Project (2019-1-RO01-KA204-063136) has been funded with support from the European Commission. This document reflects the views only of the author and the Commission cannot be held responsible for any use which might be made of the information contained herein.</a:t>
            </a:r>
            <a:endParaRPr lang="pt-PT" sz="600" dirty="0">
              <a:solidFill>
                <a:srgbClr val="FFFFFF"/>
              </a:solidFill>
            </a:endParaRPr>
          </a:p>
        </p:txBody>
      </p:sp>
      <p:sp>
        <p:nvSpPr>
          <p:cNvPr id="14" name="TextBox 13"/>
          <p:cNvSpPr txBox="1"/>
          <p:nvPr/>
        </p:nvSpPr>
        <p:spPr>
          <a:xfrm>
            <a:off x="7010399" y="5117690"/>
            <a:ext cx="2006600" cy="1508105"/>
          </a:xfrm>
          <a:prstGeom prst="rect">
            <a:avLst/>
          </a:prstGeom>
          <a:noFill/>
        </p:spPr>
        <p:txBody>
          <a:bodyPr wrap="square" rtlCol="0">
            <a:spAutoFit/>
          </a:bodyPr>
          <a:lstStyle/>
          <a:p>
            <a:r>
              <a:rPr lang="el-GR" sz="1150" dirty="0">
                <a:solidFill>
                  <a:schemeClr val="tx1">
                    <a:lumMod val="75000"/>
                    <a:lumOff val="25000"/>
                  </a:schemeClr>
                </a:solidFill>
                <a:latin typeface="Century Gothic"/>
                <a:cs typeface="Century Gothic"/>
              </a:rPr>
              <a:t>Ταξίδι για την αύξηση των τεχνικών της συναισθηματικής νοημοσύνης, της ψηφιακής ευαισθητοποίησης και του επιχειρηματικού πνεύματος/τρόπου ζωής</a:t>
            </a:r>
          </a:p>
        </p:txBody>
      </p:sp>
      <p:pic>
        <p:nvPicPr>
          <p:cNvPr id="17" name="Picture 16" descr="JIMINY_LOGO_GREEN_CRICKET.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54808" y="4284492"/>
            <a:ext cx="2788892" cy="2243350"/>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6182259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JIMINY_FUNDO_LARANJA.jpg"/>
          <p:cNvPicPr>
            <a:picLocks noChangeAspect="1"/>
          </p:cNvPicPr>
          <p:nvPr/>
        </p:nvPicPr>
        <p:blipFill rotWithShape="1">
          <a:blip r:embed="rId2" cstate="print">
            <a:alphaModFix/>
            <a:extLst>
              <a:ext uri="{28A0092B-C50C-407E-A947-70E740481C1C}">
                <a14:useLocalDpi xmlns:a14="http://schemas.microsoft.com/office/drawing/2010/main" val="0"/>
              </a:ext>
            </a:extLst>
          </a:blip>
          <a:srcRect l="49218" t="8478" r="32595" b="5469"/>
          <a:stretch/>
        </p:blipFill>
        <p:spPr>
          <a:xfrm>
            <a:off x="7010399" y="152400"/>
            <a:ext cx="1981201" cy="6527800"/>
          </a:xfrm>
          <a:prstGeom prst="rect">
            <a:avLst/>
          </a:prstGeom>
        </p:spPr>
      </p:pic>
      <p:pic>
        <p:nvPicPr>
          <p:cNvPr id="6" name="Picture 5" descr="JIMINY_FUNDO_VERDE.jpg"/>
          <p:cNvPicPr>
            <a:picLocks noChangeAspect="1"/>
          </p:cNvPicPr>
          <p:nvPr/>
        </p:nvPicPr>
        <p:blipFill rotWithShape="1">
          <a:blip r:embed="rId3" cstate="print">
            <a:alphaModFix/>
            <a:extLst>
              <a:ext uri="{28A0092B-C50C-407E-A947-70E740481C1C}">
                <a14:useLocalDpi xmlns:a14="http://schemas.microsoft.com/office/drawing/2010/main" val="0"/>
              </a:ext>
            </a:extLst>
          </a:blip>
          <a:srcRect l="46822" t="13155" r="37054" b="10530"/>
          <a:stretch/>
        </p:blipFill>
        <p:spPr>
          <a:xfrm>
            <a:off x="7010399" y="152400"/>
            <a:ext cx="1981201" cy="6527800"/>
          </a:xfrm>
          <a:prstGeom prst="rect">
            <a:avLst/>
          </a:prstGeom>
        </p:spPr>
      </p:pic>
      <p:pic>
        <p:nvPicPr>
          <p:cNvPr id="11" name="Picture 10" descr="EU flag-Erasmus+_vect_POS [CMYK].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6283202"/>
            <a:ext cx="1947333" cy="396997"/>
          </a:xfrm>
          <a:prstGeom prst="rect">
            <a:avLst/>
          </a:prstGeom>
        </p:spPr>
      </p:pic>
      <p:sp>
        <p:nvSpPr>
          <p:cNvPr id="12" name="Rectangle 11"/>
          <p:cNvSpPr/>
          <p:nvPr/>
        </p:nvSpPr>
        <p:spPr>
          <a:xfrm>
            <a:off x="2658533" y="6342709"/>
            <a:ext cx="3801533" cy="369332"/>
          </a:xfrm>
          <a:prstGeom prst="rect">
            <a:avLst/>
          </a:prstGeom>
        </p:spPr>
        <p:txBody>
          <a:bodyPr wrap="square">
            <a:spAutoFit/>
          </a:bodyPr>
          <a:lstStyle/>
          <a:p>
            <a:pPr algn="just"/>
            <a:r>
              <a:rPr lang="en-GB" sz="600" dirty="0">
                <a:solidFill>
                  <a:schemeClr val="bg1">
                    <a:lumMod val="50000"/>
                  </a:schemeClr>
                </a:solidFill>
              </a:rPr>
              <a:t>This Project (2019-1-RO01-KA204-063136) has been funded with support from the European Commission. This document reflects the views only of the author and the Commission cannot be held responsible for any use which might be made of the information contained herein.</a:t>
            </a:r>
            <a:endParaRPr lang="pt-PT" sz="600" dirty="0">
              <a:solidFill>
                <a:schemeClr val="bg1">
                  <a:lumMod val="50000"/>
                </a:schemeClr>
              </a:solidFill>
            </a:endParaRPr>
          </a:p>
        </p:txBody>
      </p:sp>
      <p:pic>
        <p:nvPicPr>
          <p:cNvPr id="13" name="Picture 12" descr="JIMINY_LOGO_NEGATIVO.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79444" y="5185407"/>
            <a:ext cx="1891891" cy="1521813"/>
          </a:xfrm>
          <a:prstGeom prst="rect">
            <a:avLst/>
          </a:prstGeom>
        </p:spPr>
      </p:pic>
      <p:sp>
        <p:nvSpPr>
          <p:cNvPr id="3" name="Content Placeholder 2"/>
          <p:cNvSpPr>
            <a:spLocks noGrp="1"/>
          </p:cNvSpPr>
          <p:nvPr>
            <p:ph idx="1"/>
          </p:nvPr>
        </p:nvSpPr>
        <p:spPr>
          <a:xfrm>
            <a:off x="332742" y="485587"/>
            <a:ext cx="6490302" cy="4032320"/>
          </a:xfrm>
        </p:spPr>
        <p:txBody>
          <a:bodyPr>
            <a:normAutofit fontScale="92500" lnSpcReduction="20000"/>
          </a:bodyPr>
          <a:lstStyle/>
          <a:p>
            <a:pPr marL="0" indent="0">
              <a:buNone/>
            </a:pPr>
            <a:r>
              <a:rPr lang="el-GR" sz="2800" b="1" dirty="0">
                <a:solidFill>
                  <a:schemeClr val="tx1">
                    <a:lumMod val="65000"/>
                    <a:lumOff val="35000"/>
                  </a:schemeClr>
                </a:solidFill>
                <a:latin typeface="Century Gothic"/>
                <a:cs typeface="Century Gothic"/>
              </a:rPr>
              <a:t>Κοινωνική Ευαισθητοποίηση Μέρος Ι</a:t>
            </a:r>
          </a:p>
          <a:p>
            <a:pPr marL="0" indent="0">
              <a:buNone/>
            </a:pPr>
            <a:endParaRPr lang="en-US" sz="2800" dirty="0">
              <a:solidFill>
                <a:schemeClr val="tx1">
                  <a:lumMod val="65000"/>
                  <a:lumOff val="35000"/>
                </a:schemeClr>
              </a:solidFill>
              <a:latin typeface="Century Gothic"/>
              <a:cs typeface="Century Gothic"/>
            </a:endParaRPr>
          </a:p>
          <a:p>
            <a:pPr marL="0" indent="0">
              <a:buNone/>
            </a:pPr>
            <a:r>
              <a:rPr lang="en-US" sz="2800" dirty="0">
                <a:solidFill>
                  <a:schemeClr val="tx1">
                    <a:lumMod val="65000"/>
                    <a:lumOff val="35000"/>
                  </a:schemeClr>
                </a:solidFill>
                <a:latin typeface="Century Gothic"/>
                <a:cs typeface="Century Gothic"/>
              </a:rPr>
              <a:t>- </a:t>
            </a:r>
            <a:r>
              <a:rPr lang="el-GR" sz="2800" dirty="0">
                <a:solidFill>
                  <a:schemeClr val="tx1">
                    <a:lumMod val="65000"/>
                    <a:lumOff val="35000"/>
                  </a:schemeClr>
                </a:solidFill>
                <a:latin typeface="Century Gothic"/>
                <a:cs typeface="Century Gothic"/>
              </a:rPr>
              <a:t>Συμπόνια</a:t>
            </a:r>
            <a:endParaRPr lang="pl-PL" sz="2800" dirty="0">
              <a:solidFill>
                <a:schemeClr val="tx1">
                  <a:lumMod val="65000"/>
                  <a:lumOff val="35000"/>
                </a:schemeClr>
              </a:solidFill>
              <a:latin typeface="Century Gothic"/>
              <a:cs typeface="Century Gothic"/>
            </a:endParaRPr>
          </a:p>
          <a:p>
            <a:pPr marL="0" indent="0">
              <a:buNone/>
            </a:pPr>
            <a:endParaRPr lang="en-US" sz="2800" dirty="0">
              <a:solidFill>
                <a:schemeClr val="tx1">
                  <a:lumMod val="65000"/>
                  <a:lumOff val="35000"/>
                </a:schemeClr>
              </a:solidFill>
              <a:latin typeface="Century Gothic"/>
              <a:cs typeface="Century Gothic"/>
            </a:endParaRPr>
          </a:p>
          <a:p>
            <a:pPr marL="0" indent="0">
              <a:buNone/>
            </a:pPr>
            <a:r>
              <a:rPr lang="en-US" sz="2800" dirty="0">
                <a:solidFill>
                  <a:schemeClr val="tx1">
                    <a:lumMod val="65000"/>
                    <a:lumOff val="35000"/>
                  </a:schemeClr>
                </a:solidFill>
                <a:latin typeface="Century Gothic"/>
                <a:cs typeface="Century Gothic"/>
              </a:rPr>
              <a:t>•</a:t>
            </a:r>
            <a:r>
              <a:rPr lang="pl-PL" sz="2800" dirty="0">
                <a:solidFill>
                  <a:schemeClr val="tx1">
                    <a:lumMod val="65000"/>
                    <a:lumOff val="35000"/>
                  </a:schemeClr>
                </a:solidFill>
                <a:latin typeface="Century Gothic"/>
                <a:cs typeface="Century Gothic"/>
              </a:rPr>
              <a:t> </a:t>
            </a:r>
            <a:r>
              <a:rPr lang="en-US" sz="2800" dirty="0">
                <a:solidFill>
                  <a:schemeClr val="tx1">
                    <a:lumMod val="65000"/>
                    <a:lumOff val="35000"/>
                  </a:schemeClr>
                </a:solidFill>
                <a:latin typeface="Century Gothic"/>
                <a:cs typeface="Century Gothic"/>
              </a:rPr>
              <a:t>	</a:t>
            </a:r>
            <a:r>
              <a:rPr lang="el-GR" sz="2800" dirty="0">
                <a:solidFill>
                  <a:schemeClr val="tx1">
                    <a:lumMod val="65000"/>
                    <a:lumOff val="35000"/>
                  </a:schemeClr>
                </a:solidFill>
                <a:latin typeface="Century Gothic"/>
                <a:cs typeface="Century Gothic"/>
              </a:rPr>
              <a:t>Περί τίνος πρόκειται</a:t>
            </a:r>
            <a:endParaRPr lang="en-US" sz="2800" dirty="0">
              <a:solidFill>
                <a:schemeClr val="tx1">
                  <a:lumMod val="65000"/>
                  <a:lumOff val="35000"/>
                </a:schemeClr>
              </a:solidFill>
              <a:latin typeface="Century Gothic"/>
              <a:cs typeface="Century Gothic"/>
            </a:endParaRPr>
          </a:p>
          <a:p>
            <a:pPr marL="0" indent="0">
              <a:buNone/>
            </a:pPr>
            <a:endParaRPr lang="en-US" sz="2800" dirty="0">
              <a:solidFill>
                <a:schemeClr val="tx1">
                  <a:lumMod val="65000"/>
                  <a:lumOff val="35000"/>
                </a:schemeClr>
              </a:solidFill>
              <a:latin typeface="Century Gothic"/>
              <a:cs typeface="Century Gothic"/>
            </a:endParaRPr>
          </a:p>
          <a:p>
            <a:pPr marL="0" lvl="1" indent="0">
              <a:buNone/>
            </a:pPr>
            <a:r>
              <a:rPr lang="en-GB" sz="2800" dirty="0">
                <a:solidFill>
                  <a:schemeClr val="tx1">
                    <a:lumMod val="65000"/>
                    <a:lumOff val="35000"/>
                  </a:schemeClr>
                </a:solidFill>
                <a:latin typeface="Century Gothic"/>
                <a:cs typeface="Century Gothic"/>
              </a:rPr>
              <a:t>•	</a:t>
            </a:r>
            <a:r>
              <a:rPr lang="el-GR" dirty="0">
                <a:solidFill>
                  <a:schemeClr val="tx1">
                    <a:lumMod val="65000"/>
                    <a:lumOff val="35000"/>
                  </a:schemeClr>
                </a:solidFill>
                <a:latin typeface="Century Gothic"/>
                <a:cs typeface="Century Gothic"/>
              </a:rPr>
              <a:t>Τα 3 στάδια της Κατανόησης</a:t>
            </a:r>
            <a:endParaRPr lang="en-GB" sz="2800" dirty="0">
              <a:solidFill>
                <a:schemeClr val="tx1">
                  <a:lumMod val="65000"/>
                  <a:lumOff val="35000"/>
                </a:schemeClr>
              </a:solidFill>
              <a:latin typeface="Century Gothic"/>
              <a:cs typeface="Century Gothic"/>
            </a:endParaRPr>
          </a:p>
          <a:p>
            <a:pPr marL="0" indent="0">
              <a:buNone/>
            </a:pPr>
            <a:endParaRPr lang="en-GB" sz="2800" dirty="0">
              <a:solidFill>
                <a:schemeClr val="tx1">
                  <a:lumMod val="65000"/>
                  <a:lumOff val="35000"/>
                </a:schemeClr>
              </a:solidFill>
              <a:latin typeface="Century Gothic"/>
              <a:cs typeface="Century Gothic"/>
            </a:endParaRPr>
          </a:p>
          <a:p>
            <a:pPr marL="0" indent="0">
              <a:buNone/>
            </a:pPr>
            <a:r>
              <a:rPr lang="en-GB" sz="2800" dirty="0">
                <a:solidFill>
                  <a:schemeClr val="tx1">
                    <a:lumMod val="65000"/>
                    <a:lumOff val="35000"/>
                  </a:schemeClr>
                </a:solidFill>
                <a:latin typeface="Century Gothic"/>
                <a:cs typeface="Century Gothic"/>
              </a:rPr>
              <a:t>•	</a:t>
            </a:r>
            <a:r>
              <a:rPr lang="el-GR" sz="2800" dirty="0">
                <a:solidFill>
                  <a:schemeClr val="tx1">
                    <a:lumMod val="65000"/>
                    <a:lumOff val="35000"/>
                  </a:schemeClr>
                </a:solidFill>
                <a:latin typeface="Century Gothic"/>
                <a:cs typeface="Century Gothic"/>
              </a:rPr>
              <a:t>Παράδειγμα εργαζόμενου/ης που δείχνει κατανόηση</a:t>
            </a:r>
            <a:endParaRPr lang="en-US" sz="2800" dirty="0">
              <a:solidFill>
                <a:schemeClr val="tx1">
                  <a:lumMod val="65000"/>
                  <a:lumOff val="35000"/>
                </a:schemeClr>
              </a:solidFill>
              <a:latin typeface="Century Gothic"/>
              <a:cs typeface="Century Gothic"/>
            </a:endParaRPr>
          </a:p>
        </p:txBody>
      </p:sp>
      <p:cxnSp>
        <p:nvCxnSpPr>
          <p:cNvPr id="18" name="Straight Connector 17"/>
          <p:cNvCxnSpPr/>
          <p:nvPr/>
        </p:nvCxnSpPr>
        <p:spPr>
          <a:xfrm>
            <a:off x="2698749" y="6310868"/>
            <a:ext cx="0" cy="369332"/>
          </a:xfrm>
          <a:prstGeom prst="line">
            <a:avLst/>
          </a:prstGeom>
          <a:ln w="3175" cmpd="sng">
            <a:solidFill>
              <a:srgbClr val="7F7F7F"/>
            </a:solidFill>
          </a:ln>
          <a:effectLst/>
        </p:spPr>
        <p:style>
          <a:lnRef idx="2">
            <a:schemeClr val="dk1"/>
          </a:lnRef>
          <a:fillRef idx="0">
            <a:schemeClr val="dk1"/>
          </a:fillRef>
          <a:effectRef idx="1">
            <a:schemeClr val="dk1"/>
          </a:effectRef>
          <a:fontRef idx="minor">
            <a:schemeClr val="tx1"/>
          </a:fontRef>
        </p:style>
      </p:cxnSp>
      <p:pic>
        <p:nvPicPr>
          <p:cNvPr id="19" name="Picture 18" descr="JIMINY_THE_CRICKET.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200000">
            <a:off x="6142980" y="579221"/>
            <a:ext cx="1360129" cy="658893"/>
          </a:xfrm>
          <a:prstGeom prst="rect">
            <a:avLst/>
          </a:prstGeom>
        </p:spPr>
      </p:pic>
      <p:pic>
        <p:nvPicPr>
          <p:cNvPr id="10" name="Εικόνα 9" descr="Εικόνα που περιέχει εσωτερικό, άτομο, άνδρας, όρθιος&#10;&#10;Περιγραφή που δημιουργήθηκε αυτόματα">
            <a:extLst>
              <a:ext uri="{FF2B5EF4-FFF2-40B4-BE49-F238E27FC236}">
                <a16:creationId xmlns:a16="http://schemas.microsoft.com/office/drawing/2014/main" id="{42D90F36-1236-4812-9738-A1ABEE3A2E14}"/>
              </a:ext>
            </a:extLst>
          </p:cNvPr>
          <p:cNvPicPr/>
          <p:nvPr/>
        </p:nvPicPr>
        <p:blipFill>
          <a:blip r:embed="rId7" cstate="print">
            <a:extLst>
              <a:ext uri="{28A0092B-C50C-407E-A947-70E740481C1C}">
                <a14:useLocalDpi xmlns:a14="http://schemas.microsoft.com/office/drawing/2010/main" val="0"/>
              </a:ext>
            </a:extLst>
          </a:blip>
          <a:stretch>
            <a:fillRect/>
          </a:stretch>
        </p:blipFill>
        <p:spPr>
          <a:xfrm>
            <a:off x="4433860" y="4435029"/>
            <a:ext cx="2266850" cy="1500756"/>
          </a:xfrm>
          <a:prstGeom prst="rect">
            <a:avLst/>
          </a:prstGeom>
        </p:spPr>
      </p:pic>
      <p:sp>
        <p:nvSpPr>
          <p:cNvPr id="14" name="TextBox 13">
            <a:extLst>
              <a:ext uri="{FF2B5EF4-FFF2-40B4-BE49-F238E27FC236}">
                <a16:creationId xmlns:a16="http://schemas.microsoft.com/office/drawing/2014/main" id="{CAD8BE17-7ADE-4A7E-96DF-6A4FAE153B51}"/>
              </a:ext>
            </a:extLst>
          </p:cNvPr>
          <p:cNvSpPr txBox="1"/>
          <p:nvPr/>
        </p:nvSpPr>
        <p:spPr>
          <a:xfrm>
            <a:off x="4348399" y="5919005"/>
            <a:ext cx="2507155" cy="246221"/>
          </a:xfrm>
          <a:prstGeom prst="rect">
            <a:avLst/>
          </a:prstGeom>
          <a:noFill/>
        </p:spPr>
        <p:txBody>
          <a:bodyPr wrap="square">
            <a:spAutoFit/>
          </a:bodyPr>
          <a:lstStyle/>
          <a:p>
            <a:r>
              <a:rPr lang="en-US" sz="10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8"/>
              </a:rPr>
              <a:t>https://unsplash.com/photos/lp1AKIUV3yo</a:t>
            </a:r>
            <a:endParaRPr lang="en-GB" sz="1000" dirty="0"/>
          </a:p>
        </p:txBody>
      </p:sp>
    </p:spTree>
    <p:extLst>
      <p:ext uri="{BB962C8B-B14F-4D97-AF65-F5344CB8AC3E}">
        <p14:creationId xmlns:p14="http://schemas.microsoft.com/office/powerpoint/2010/main" val="18868684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JIMINY_FUNDO_LARANJA.jpg"/>
          <p:cNvPicPr>
            <a:picLocks noChangeAspect="1"/>
          </p:cNvPicPr>
          <p:nvPr/>
        </p:nvPicPr>
        <p:blipFill rotWithShape="1">
          <a:blip r:embed="rId2" cstate="print">
            <a:alphaModFix/>
            <a:extLst>
              <a:ext uri="{28A0092B-C50C-407E-A947-70E740481C1C}">
                <a14:useLocalDpi xmlns:a14="http://schemas.microsoft.com/office/drawing/2010/main" val="0"/>
              </a:ext>
            </a:extLst>
          </a:blip>
          <a:srcRect l="49218" t="8478" r="32595" b="5469"/>
          <a:stretch/>
        </p:blipFill>
        <p:spPr>
          <a:xfrm>
            <a:off x="7010399" y="152400"/>
            <a:ext cx="1981201" cy="6527800"/>
          </a:xfrm>
          <a:prstGeom prst="rect">
            <a:avLst/>
          </a:prstGeom>
        </p:spPr>
      </p:pic>
      <p:pic>
        <p:nvPicPr>
          <p:cNvPr id="6" name="Picture 5" descr="JIMINY_FUNDO_VERDE.jpg"/>
          <p:cNvPicPr>
            <a:picLocks noChangeAspect="1"/>
          </p:cNvPicPr>
          <p:nvPr/>
        </p:nvPicPr>
        <p:blipFill rotWithShape="1">
          <a:blip r:embed="rId3" cstate="print">
            <a:alphaModFix/>
            <a:extLst>
              <a:ext uri="{28A0092B-C50C-407E-A947-70E740481C1C}">
                <a14:useLocalDpi xmlns:a14="http://schemas.microsoft.com/office/drawing/2010/main" val="0"/>
              </a:ext>
            </a:extLst>
          </a:blip>
          <a:srcRect l="46822" t="13155" r="37054" b="10530"/>
          <a:stretch/>
        </p:blipFill>
        <p:spPr>
          <a:xfrm>
            <a:off x="7010399" y="152400"/>
            <a:ext cx="1981201" cy="6527800"/>
          </a:xfrm>
          <a:prstGeom prst="rect">
            <a:avLst/>
          </a:prstGeom>
        </p:spPr>
      </p:pic>
      <p:pic>
        <p:nvPicPr>
          <p:cNvPr id="11" name="Picture 10" descr="EU flag-Erasmus+_vect_POS [CMYK].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6283202"/>
            <a:ext cx="1947333" cy="396997"/>
          </a:xfrm>
          <a:prstGeom prst="rect">
            <a:avLst/>
          </a:prstGeom>
        </p:spPr>
      </p:pic>
      <p:sp>
        <p:nvSpPr>
          <p:cNvPr id="12" name="Rectangle 11"/>
          <p:cNvSpPr/>
          <p:nvPr/>
        </p:nvSpPr>
        <p:spPr>
          <a:xfrm>
            <a:off x="2658533" y="6342709"/>
            <a:ext cx="3801533" cy="369332"/>
          </a:xfrm>
          <a:prstGeom prst="rect">
            <a:avLst/>
          </a:prstGeom>
        </p:spPr>
        <p:txBody>
          <a:bodyPr wrap="square">
            <a:spAutoFit/>
          </a:bodyPr>
          <a:lstStyle/>
          <a:p>
            <a:pPr algn="just"/>
            <a:r>
              <a:rPr lang="en-GB" sz="600" dirty="0">
                <a:solidFill>
                  <a:schemeClr val="bg1">
                    <a:lumMod val="50000"/>
                  </a:schemeClr>
                </a:solidFill>
              </a:rPr>
              <a:t>This Project (2019-1-RO01-KA204-063136) has been funded with support from the European Commission. This document reflects the views only of the author and the Commission cannot be held responsible for any use which might be made of the information contained herein.</a:t>
            </a:r>
            <a:endParaRPr lang="pt-PT" sz="600" dirty="0">
              <a:solidFill>
                <a:schemeClr val="bg1">
                  <a:lumMod val="50000"/>
                </a:schemeClr>
              </a:solidFill>
            </a:endParaRPr>
          </a:p>
        </p:txBody>
      </p:sp>
      <p:pic>
        <p:nvPicPr>
          <p:cNvPr id="13" name="Picture 12" descr="JIMINY_LOGO_NEGATIVO.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79444" y="5185407"/>
            <a:ext cx="1891891" cy="1521813"/>
          </a:xfrm>
          <a:prstGeom prst="rect">
            <a:avLst/>
          </a:prstGeom>
        </p:spPr>
      </p:pic>
      <p:sp>
        <p:nvSpPr>
          <p:cNvPr id="3" name="Content Placeholder 2"/>
          <p:cNvSpPr>
            <a:spLocks noGrp="1"/>
          </p:cNvSpPr>
          <p:nvPr>
            <p:ph idx="1"/>
          </p:nvPr>
        </p:nvSpPr>
        <p:spPr>
          <a:xfrm>
            <a:off x="332742" y="485587"/>
            <a:ext cx="6490302" cy="4699820"/>
          </a:xfrm>
        </p:spPr>
        <p:txBody>
          <a:bodyPr>
            <a:normAutofit fontScale="62500" lnSpcReduction="20000"/>
          </a:bodyPr>
          <a:lstStyle/>
          <a:p>
            <a:pPr marL="0" indent="0">
              <a:buNone/>
            </a:pPr>
            <a:r>
              <a:rPr lang="el-GR" sz="2800" b="1" dirty="0">
                <a:solidFill>
                  <a:schemeClr val="tx1">
                    <a:lumMod val="65000"/>
                    <a:lumOff val="35000"/>
                  </a:schemeClr>
                </a:solidFill>
                <a:latin typeface="Century Gothic"/>
                <a:cs typeface="Century Gothic"/>
              </a:rPr>
              <a:t>Κοινωνική Ευαισθητοποίηση Μέρος ΙΙ</a:t>
            </a:r>
          </a:p>
          <a:p>
            <a:pPr marL="0" indent="0">
              <a:buNone/>
            </a:pPr>
            <a:endParaRPr lang="en-US" sz="2800" dirty="0">
              <a:solidFill>
                <a:schemeClr val="tx1">
                  <a:lumMod val="65000"/>
                  <a:lumOff val="35000"/>
                </a:schemeClr>
              </a:solidFill>
              <a:latin typeface="Century Gothic"/>
              <a:cs typeface="Century Gothic"/>
            </a:endParaRPr>
          </a:p>
          <a:p>
            <a:pPr marL="0" indent="0">
              <a:buNone/>
            </a:pPr>
            <a:r>
              <a:rPr lang="el-GR" sz="2800" dirty="0">
                <a:solidFill>
                  <a:schemeClr val="tx1">
                    <a:lumMod val="65000"/>
                    <a:lumOff val="35000"/>
                  </a:schemeClr>
                </a:solidFill>
                <a:latin typeface="Century Gothic"/>
                <a:cs typeface="Century Gothic"/>
              </a:rPr>
              <a:t>Τεχνικές «Κλειδιά» για τη βελτίωση της κατανόησης:</a:t>
            </a:r>
          </a:p>
          <a:p>
            <a:pPr marL="0" indent="0">
              <a:buNone/>
            </a:pPr>
            <a:endParaRPr lang="en-GB" sz="2800" dirty="0">
              <a:solidFill>
                <a:schemeClr val="tx1">
                  <a:lumMod val="65000"/>
                  <a:lumOff val="35000"/>
                </a:schemeClr>
              </a:solidFill>
              <a:latin typeface="Century Gothic"/>
              <a:cs typeface="Century Gothic"/>
            </a:endParaRPr>
          </a:p>
          <a:p>
            <a:pPr marL="0" lvl="1" indent="0">
              <a:buNone/>
            </a:pPr>
            <a:r>
              <a:rPr lang="en-GB" sz="2800" dirty="0">
                <a:solidFill>
                  <a:schemeClr val="tx1">
                    <a:lumMod val="65000"/>
                    <a:lumOff val="35000"/>
                  </a:schemeClr>
                </a:solidFill>
                <a:latin typeface="Century Gothic"/>
                <a:cs typeface="Century Gothic"/>
              </a:rPr>
              <a:t>•	</a:t>
            </a:r>
            <a:r>
              <a:rPr lang="el-GR" dirty="0">
                <a:solidFill>
                  <a:schemeClr val="tx1">
                    <a:lumMod val="65000"/>
                    <a:lumOff val="35000"/>
                  </a:schemeClr>
                </a:solidFill>
                <a:latin typeface="Century Gothic"/>
                <a:cs typeface="Century Gothic"/>
              </a:rPr>
              <a:t>Ακρόαση</a:t>
            </a:r>
          </a:p>
          <a:p>
            <a:pPr marL="0" lvl="1" indent="0">
              <a:buNone/>
            </a:pPr>
            <a:endParaRPr lang="en-GB" sz="2800" dirty="0">
              <a:solidFill>
                <a:schemeClr val="tx1">
                  <a:lumMod val="65000"/>
                  <a:lumOff val="35000"/>
                </a:schemeClr>
              </a:solidFill>
              <a:latin typeface="Century Gothic"/>
              <a:cs typeface="Century Gothic"/>
            </a:endParaRPr>
          </a:p>
          <a:p>
            <a:pPr marL="0" indent="0">
              <a:buNone/>
            </a:pPr>
            <a:endParaRPr lang="en-GB" sz="2800" dirty="0">
              <a:solidFill>
                <a:schemeClr val="tx1">
                  <a:lumMod val="65000"/>
                  <a:lumOff val="35000"/>
                </a:schemeClr>
              </a:solidFill>
              <a:latin typeface="Century Gothic"/>
              <a:cs typeface="Century Gothic"/>
            </a:endParaRPr>
          </a:p>
          <a:p>
            <a:pPr marL="0" indent="0">
              <a:buNone/>
            </a:pPr>
            <a:endParaRPr lang="en-GB" sz="2800" dirty="0">
              <a:solidFill>
                <a:schemeClr val="tx1">
                  <a:lumMod val="65000"/>
                  <a:lumOff val="35000"/>
                </a:schemeClr>
              </a:solidFill>
              <a:latin typeface="Century Gothic"/>
              <a:cs typeface="Century Gothic"/>
            </a:endParaRPr>
          </a:p>
          <a:p>
            <a:pPr marL="0" lvl="1" indent="0">
              <a:buNone/>
            </a:pPr>
            <a:r>
              <a:rPr lang="en-GB" sz="2800" dirty="0">
                <a:solidFill>
                  <a:schemeClr val="tx1">
                    <a:lumMod val="65000"/>
                    <a:lumOff val="35000"/>
                  </a:schemeClr>
                </a:solidFill>
                <a:latin typeface="Century Gothic"/>
                <a:cs typeface="Century Gothic"/>
              </a:rPr>
              <a:t>•	</a:t>
            </a:r>
            <a:r>
              <a:rPr lang="el-GR" dirty="0">
                <a:solidFill>
                  <a:schemeClr val="tx1">
                    <a:lumMod val="65000"/>
                    <a:lumOff val="35000"/>
                  </a:schemeClr>
                </a:solidFill>
                <a:latin typeface="Century Gothic"/>
                <a:cs typeface="Century Gothic"/>
              </a:rPr>
              <a:t>Αποκωδικοποίηση συναισθημάτων</a:t>
            </a:r>
          </a:p>
          <a:p>
            <a:pPr marL="0" lvl="1" indent="0">
              <a:buNone/>
            </a:pPr>
            <a:endParaRPr lang="en-GB" sz="2800" dirty="0">
              <a:solidFill>
                <a:schemeClr val="tx1">
                  <a:lumMod val="65000"/>
                  <a:lumOff val="35000"/>
                </a:schemeClr>
              </a:solidFill>
              <a:latin typeface="Century Gothic"/>
              <a:cs typeface="Century Gothic"/>
            </a:endParaRPr>
          </a:p>
          <a:p>
            <a:pPr marL="400050" lvl="1" indent="0">
              <a:buNone/>
            </a:pPr>
            <a:r>
              <a:rPr lang="en-GB" sz="2400" dirty="0">
                <a:solidFill>
                  <a:schemeClr val="tx1">
                    <a:lumMod val="65000"/>
                    <a:lumOff val="35000"/>
                  </a:schemeClr>
                </a:solidFill>
                <a:latin typeface="Century Gothic"/>
                <a:cs typeface="Century Gothic"/>
              </a:rPr>
              <a:t>o	</a:t>
            </a:r>
            <a:r>
              <a:rPr lang="el-GR" sz="2900" dirty="0">
                <a:solidFill>
                  <a:schemeClr val="tx1">
                    <a:lumMod val="65000"/>
                    <a:lumOff val="35000"/>
                  </a:schemeClr>
                </a:solidFill>
                <a:latin typeface="Century Gothic"/>
                <a:cs typeface="Century Gothic"/>
              </a:rPr>
              <a:t>Εκφράσεις προσώπου</a:t>
            </a:r>
          </a:p>
          <a:p>
            <a:pPr marL="400050" lvl="1" indent="0">
              <a:buNone/>
            </a:pPr>
            <a:endParaRPr lang="en-GB" sz="2900" dirty="0">
              <a:solidFill>
                <a:schemeClr val="tx1">
                  <a:lumMod val="65000"/>
                  <a:lumOff val="35000"/>
                </a:schemeClr>
              </a:solidFill>
              <a:latin typeface="Century Gothic"/>
              <a:cs typeface="Century Gothic"/>
            </a:endParaRPr>
          </a:p>
          <a:p>
            <a:pPr marL="400050" lvl="1" indent="0">
              <a:buNone/>
            </a:pPr>
            <a:r>
              <a:rPr lang="en-GB" sz="2900" dirty="0">
                <a:solidFill>
                  <a:schemeClr val="tx1">
                    <a:lumMod val="65000"/>
                    <a:lumOff val="35000"/>
                  </a:schemeClr>
                </a:solidFill>
                <a:latin typeface="Century Gothic"/>
                <a:cs typeface="Century Gothic"/>
              </a:rPr>
              <a:t>o	</a:t>
            </a:r>
            <a:r>
              <a:rPr lang="el-GR" sz="2900" dirty="0">
                <a:solidFill>
                  <a:schemeClr val="tx1">
                    <a:lumMod val="65000"/>
                    <a:lumOff val="35000"/>
                  </a:schemeClr>
                </a:solidFill>
                <a:latin typeface="Century Gothic"/>
                <a:cs typeface="Century Gothic"/>
              </a:rPr>
              <a:t>Εκφράσεις σώματος</a:t>
            </a:r>
          </a:p>
          <a:p>
            <a:pPr marL="400050" lvl="1" indent="0">
              <a:buNone/>
            </a:pPr>
            <a:endParaRPr lang="en-GB" sz="2900" dirty="0">
              <a:solidFill>
                <a:schemeClr val="tx1">
                  <a:lumMod val="65000"/>
                  <a:lumOff val="35000"/>
                </a:schemeClr>
              </a:solidFill>
              <a:latin typeface="Century Gothic"/>
              <a:cs typeface="Century Gothic"/>
            </a:endParaRPr>
          </a:p>
          <a:p>
            <a:pPr marL="400050" lvl="1" indent="0">
              <a:buNone/>
            </a:pPr>
            <a:r>
              <a:rPr lang="en-GB" sz="2900" dirty="0">
                <a:solidFill>
                  <a:schemeClr val="tx1">
                    <a:lumMod val="65000"/>
                    <a:lumOff val="35000"/>
                  </a:schemeClr>
                </a:solidFill>
                <a:latin typeface="Century Gothic"/>
                <a:cs typeface="Century Gothic"/>
              </a:rPr>
              <a:t>o	</a:t>
            </a:r>
            <a:r>
              <a:rPr lang="el-GR" sz="2900" dirty="0">
                <a:solidFill>
                  <a:schemeClr val="tx1">
                    <a:lumMod val="65000"/>
                    <a:lumOff val="35000"/>
                  </a:schemeClr>
                </a:solidFill>
                <a:latin typeface="Century Gothic"/>
                <a:cs typeface="Century Gothic"/>
              </a:rPr>
              <a:t>Ομιλία</a:t>
            </a:r>
            <a:endParaRPr lang="en-GB" sz="2400" dirty="0">
              <a:solidFill>
                <a:schemeClr val="tx1">
                  <a:lumMod val="65000"/>
                  <a:lumOff val="35000"/>
                </a:schemeClr>
              </a:solidFill>
              <a:latin typeface="Century Gothic"/>
              <a:cs typeface="Century Gothic"/>
            </a:endParaRPr>
          </a:p>
          <a:p>
            <a:pPr marL="400050" lvl="1" indent="0">
              <a:buNone/>
            </a:pPr>
            <a:endParaRPr lang="en-GB" sz="2400" dirty="0">
              <a:solidFill>
                <a:schemeClr val="tx1">
                  <a:lumMod val="65000"/>
                  <a:lumOff val="35000"/>
                </a:schemeClr>
              </a:solidFill>
              <a:latin typeface="Century Gothic"/>
              <a:cs typeface="Century Gothic"/>
            </a:endParaRPr>
          </a:p>
          <a:p>
            <a:pPr marL="0" indent="0">
              <a:buNone/>
            </a:pPr>
            <a:r>
              <a:rPr lang="en-GB" sz="2800" dirty="0">
                <a:solidFill>
                  <a:schemeClr val="tx1">
                    <a:lumMod val="65000"/>
                    <a:lumOff val="35000"/>
                  </a:schemeClr>
                </a:solidFill>
                <a:latin typeface="Century Gothic"/>
                <a:cs typeface="Century Gothic"/>
              </a:rPr>
              <a:t>•	</a:t>
            </a:r>
            <a:r>
              <a:rPr lang="el-GR" sz="2800" dirty="0">
                <a:solidFill>
                  <a:schemeClr val="tx1">
                    <a:lumMod val="65000"/>
                    <a:lumOff val="35000"/>
                  </a:schemeClr>
                </a:solidFill>
                <a:latin typeface="Century Gothic"/>
                <a:cs typeface="Century Gothic"/>
              </a:rPr>
              <a:t> Να τίθενται ερωτήσεις</a:t>
            </a:r>
            <a:endParaRPr lang="en-GB" sz="2800" dirty="0">
              <a:solidFill>
                <a:schemeClr val="tx1">
                  <a:lumMod val="65000"/>
                  <a:lumOff val="35000"/>
                </a:schemeClr>
              </a:solidFill>
              <a:latin typeface="Century Gothic"/>
              <a:cs typeface="Century Gothic"/>
            </a:endParaRPr>
          </a:p>
        </p:txBody>
      </p:sp>
      <p:cxnSp>
        <p:nvCxnSpPr>
          <p:cNvPr id="18" name="Straight Connector 17"/>
          <p:cNvCxnSpPr/>
          <p:nvPr/>
        </p:nvCxnSpPr>
        <p:spPr>
          <a:xfrm>
            <a:off x="2698749" y="6310868"/>
            <a:ext cx="0" cy="369332"/>
          </a:xfrm>
          <a:prstGeom prst="line">
            <a:avLst/>
          </a:prstGeom>
          <a:ln w="3175" cmpd="sng">
            <a:solidFill>
              <a:srgbClr val="7F7F7F"/>
            </a:solidFill>
          </a:ln>
          <a:effectLst/>
        </p:spPr>
        <p:style>
          <a:lnRef idx="2">
            <a:schemeClr val="dk1"/>
          </a:lnRef>
          <a:fillRef idx="0">
            <a:schemeClr val="dk1"/>
          </a:fillRef>
          <a:effectRef idx="1">
            <a:schemeClr val="dk1"/>
          </a:effectRef>
          <a:fontRef idx="minor">
            <a:schemeClr val="tx1"/>
          </a:fontRef>
        </p:style>
      </p:cxnSp>
      <p:pic>
        <p:nvPicPr>
          <p:cNvPr id="19" name="Picture 18" descr="JIMINY_THE_CRICKET.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200000">
            <a:off x="6142980" y="579221"/>
            <a:ext cx="1360129" cy="658893"/>
          </a:xfrm>
          <a:prstGeom prst="rect">
            <a:avLst/>
          </a:prstGeom>
        </p:spPr>
      </p:pic>
      <p:sp>
        <p:nvSpPr>
          <p:cNvPr id="14" name="TextBox 13">
            <a:extLst>
              <a:ext uri="{FF2B5EF4-FFF2-40B4-BE49-F238E27FC236}">
                <a16:creationId xmlns:a16="http://schemas.microsoft.com/office/drawing/2014/main" id="{CAD8BE17-7ADE-4A7E-96DF-6A4FAE153B51}"/>
              </a:ext>
            </a:extLst>
          </p:cNvPr>
          <p:cNvSpPr txBox="1"/>
          <p:nvPr/>
        </p:nvSpPr>
        <p:spPr>
          <a:xfrm>
            <a:off x="2245820" y="2490005"/>
            <a:ext cx="2507156" cy="246221"/>
          </a:xfrm>
          <a:prstGeom prst="rect">
            <a:avLst/>
          </a:prstGeom>
          <a:noFill/>
        </p:spPr>
        <p:txBody>
          <a:bodyPr wrap="square">
            <a:spAutoFit/>
          </a:bodyPr>
          <a:lstStyle/>
          <a:p>
            <a:r>
              <a:rPr lang="en-US" sz="10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7"/>
              </a:rPr>
              <a:t>https://unsplash.com/photos/lp1AKIUV3yo</a:t>
            </a:r>
            <a:endParaRPr lang="en-GB" sz="1000" dirty="0"/>
          </a:p>
        </p:txBody>
      </p:sp>
      <p:pic>
        <p:nvPicPr>
          <p:cNvPr id="15" name="Εικόνα 14" descr="Εικόνα που περιέχει άτομο, γυναίκα, εσωτερικό, καθιστός&#10;&#10;Περιγραφή που δημιουργήθηκε αυτόματα">
            <a:extLst>
              <a:ext uri="{FF2B5EF4-FFF2-40B4-BE49-F238E27FC236}">
                <a16:creationId xmlns:a16="http://schemas.microsoft.com/office/drawing/2014/main" id="{E5457C86-A2DE-4039-84B5-C387D311E0D2}"/>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820670" y="1521999"/>
            <a:ext cx="1370330" cy="1011651"/>
          </a:xfrm>
          <a:prstGeom prst="rect">
            <a:avLst/>
          </a:prstGeom>
        </p:spPr>
      </p:pic>
      <p:pic>
        <p:nvPicPr>
          <p:cNvPr id="16" name="Picture 12" descr="Seven basic emotions">
            <a:extLst>
              <a:ext uri="{FF2B5EF4-FFF2-40B4-BE49-F238E27FC236}">
                <a16:creationId xmlns:a16="http://schemas.microsoft.com/office/drawing/2014/main" id="{3A9BBC93-8360-470A-9AAA-20E83316FB09}"/>
              </a:ext>
            </a:extLst>
          </p:cNvPr>
          <p:cNvPicPr/>
          <p:nvPr/>
        </p:nvPicPr>
        <p:blipFill>
          <a:blip r:embed="rId9">
            <a:extLst>
              <a:ext uri="{28A0092B-C50C-407E-A947-70E740481C1C}">
                <a14:useLocalDpi xmlns:a14="http://schemas.microsoft.com/office/drawing/2010/main" val="0"/>
              </a:ext>
            </a:extLst>
          </a:blip>
          <a:srcRect/>
          <a:stretch>
            <a:fillRect/>
          </a:stretch>
        </p:blipFill>
        <p:spPr bwMode="auto">
          <a:xfrm>
            <a:off x="4044284" y="3394072"/>
            <a:ext cx="2778760" cy="1791335"/>
          </a:xfrm>
          <a:prstGeom prst="rect">
            <a:avLst/>
          </a:prstGeom>
          <a:noFill/>
          <a:ln>
            <a:noFill/>
          </a:ln>
        </p:spPr>
      </p:pic>
    </p:spTree>
    <p:extLst>
      <p:ext uri="{BB962C8B-B14F-4D97-AF65-F5344CB8AC3E}">
        <p14:creationId xmlns:p14="http://schemas.microsoft.com/office/powerpoint/2010/main" val="11241959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JIMINY_FUNDO_LARANJA.jpg"/>
          <p:cNvPicPr>
            <a:picLocks noChangeAspect="1"/>
          </p:cNvPicPr>
          <p:nvPr/>
        </p:nvPicPr>
        <p:blipFill rotWithShape="1">
          <a:blip r:embed="rId2" cstate="print">
            <a:alphaModFix/>
            <a:extLst>
              <a:ext uri="{28A0092B-C50C-407E-A947-70E740481C1C}">
                <a14:useLocalDpi xmlns:a14="http://schemas.microsoft.com/office/drawing/2010/main" val="0"/>
              </a:ext>
            </a:extLst>
          </a:blip>
          <a:srcRect l="49218" t="8478" r="32595" b="5469"/>
          <a:stretch/>
        </p:blipFill>
        <p:spPr>
          <a:xfrm>
            <a:off x="7010399" y="152400"/>
            <a:ext cx="1981201" cy="6527800"/>
          </a:xfrm>
          <a:prstGeom prst="rect">
            <a:avLst/>
          </a:prstGeom>
        </p:spPr>
      </p:pic>
      <p:pic>
        <p:nvPicPr>
          <p:cNvPr id="6" name="Picture 5" descr="JIMINY_FUNDO_VERDE.jpg"/>
          <p:cNvPicPr>
            <a:picLocks noChangeAspect="1"/>
          </p:cNvPicPr>
          <p:nvPr/>
        </p:nvPicPr>
        <p:blipFill rotWithShape="1">
          <a:blip r:embed="rId3" cstate="print">
            <a:alphaModFix/>
            <a:extLst>
              <a:ext uri="{28A0092B-C50C-407E-A947-70E740481C1C}">
                <a14:useLocalDpi xmlns:a14="http://schemas.microsoft.com/office/drawing/2010/main" val="0"/>
              </a:ext>
            </a:extLst>
          </a:blip>
          <a:srcRect l="46822" t="13155" r="37054" b="10530"/>
          <a:stretch/>
        </p:blipFill>
        <p:spPr>
          <a:xfrm>
            <a:off x="7010399" y="152400"/>
            <a:ext cx="1981201" cy="6527800"/>
          </a:xfrm>
          <a:prstGeom prst="rect">
            <a:avLst/>
          </a:prstGeom>
        </p:spPr>
      </p:pic>
      <p:pic>
        <p:nvPicPr>
          <p:cNvPr id="11" name="Picture 10" descr="EU flag-Erasmus+_vect_POS [CMYK].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6283202"/>
            <a:ext cx="1947333" cy="396997"/>
          </a:xfrm>
          <a:prstGeom prst="rect">
            <a:avLst/>
          </a:prstGeom>
        </p:spPr>
      </p:pic>
      <p:sp>
        <p:nvSpPr>
          <p:cNvPr id="12" name="Rectangle 11"/>
          <p:cNvSpPr/>
          <p:nvPr/>
        </p:nvSpPr>
        <p:spPr>
          <a:xfrm>
            <a:off x="2658533" y="6342709"/>
            <a:ext cx="3801533" cy="369332"/>
          </a:xfrm>
          <a:prstGeom prst="rect">
            <a:avLst/>
          </a:prstGeom>
        </p:spPr>
        <p:txBody>
          <a:bodyPr wrap="square">
            <a:spAutoFit/>
          </a:bodyPr>
          <a:lstStyle/>
          <a:p>
            <a:pPr algn="just"/>
            <a:r>
              <a:rPr lang="en-GB" sz="600" dirty="0">
                <a:solidFill>
                  <a:schemeClr val="bg1">
                    <a:lumMod val="50000"/>
                  </a:schemeClr>
                </a:solidFill>
              </a:rPr>
              <a:t>This Project (2019-1-RO01-KA204-063136) has been funded with support from the European Commission. This document reflects the views only of the author and the Commission cannot be held responsible for any use which might be made of the information contained herein.</a:t>
            </a:r>
            <a:endParaRPr lang="pt-PT" sz="600" dirty="0">
              <a:solidFill>
                <a:schemeClr val="bg1">
                  <a:lumMod val="50000"/>
                </a:schemeClr>
              </a:solidFill>
            </a:endParaRPr>
          </a:p>
        </p:txBody>
      </p:sp>
      <p:pic>
        <p:nvPicPr>
          <p:cNvPr id="13" name="Picture 12" descr="JIMINY_LOGO_NEGATIVO.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79444" y="5185407"/>
            <a:ext cx="1891891" cy="1521813"/>
          </a:xfrm>
          <a:prstGeom prst="rect">
            <a:avLst/>
          </a:prstGeom>
        </p:spPr>
      </p:pic>
      <p:sp>
        <p:nvSpPr>
          <p:cNvPr id="3" name="Content Placeholder 2"/>
          <p:cNvSpPr>
            <a:spLocks noGrp="1"/>
          </p:cNvSpPr>
          <p:nvPr>
            <p:ph idx="1"/>
          </p:nvPr>
        </p:nvSpPr>
        <p:spPr>
          <a:xfrm>
            <a:off x="332742" y="485587"/>
            <a:ext cx="6490302" cy="4032320"/>
          </a:xfrm>
        </p:spPr>
        <p:txBody>
          <a:bodyPr>
            <a:normAutofit fontScale="92500" lnSpcReduction="20000"/>
          </a:bodyPr>
          <a:lstStyle/>
          <a:p>
            <a:pPr marL="0" indent="0">
              <a:buNone/>
            </a:pPr>
            <a:r>
              <a:rPr lang="el-GR" sz="2800" b="1" dirty="0">
                <a:solidFill>
                  <a:schemeClr val="tx1">
                    <a:lumMod val="65000"/>
                    <a:lumOff val="35000"/>
                  </a:schemeClr>
                </a:solidFill>
                <a:latin typeface="Century Gothic"/>
                <a:cs typeface="Century Gothic"/>
              </a:rPr>
              <a:t>Κοινωνική ευαισθητοποίηση Μέρος </a:t>
            </a:r>
            <a:r>
              <a:rPr lang="en-US" sz="2800" b="1" dirty="0">
                <a:solidFill>
                  <a:schemeClr val="tx1">
                    <a:lumMod val="65000"/>
                    <a:lumOff val="35000"/>
                  </a:schemeClr>
                </a:solidFill>
                <a:latin typeface="Century Gothic"/>
                <a:cs typeface="Century Gothic"/>
              </a:rPr>
              <a:t>III</a:t>
            </a:r>
          </a:p>
          <a:p>
            <a:pPr marL="0" indent="0">
              <a:buNone/>
            </a:pPr>
            <a:endParaRPr lang="en-US" sz="2800" dirty="0">
              <a:solidFill>
                <a:schemeClr val="tx1">
                  <a:lumMod val="65000"/>
                  <a:lumOff val="35000"/>
                </a:schemeClr>
              </a:solidFill>
              <a:latin typeface="Century Gothic"/>
              <a:cs typeface="Century Gothic"/>
            </a:endParaRPr>
          </a:p>
          <a:p>
            <a:pPr>
              <a:buFontTx/>
              <a:buChar char="-"/>
            </a:pPr>
            <a:r>
              <a:rPr lang="el-GR" sz="2800" dirty="0">
                <a:solidFill>
                  <a:schemeClr val="tx1">
                    <a:lumMod val="65000"/>
                    <a:lumOff val="35000"/>
                  </a:schemeClr>
                </a:solidFill>
                <a:latin typeface="Century Gothic"/>
                <a:cs typeface="Century Gothic"/>
              </a:rPr>
              <a:t>Οργανωτική Αντίληψη</a:t>
            </a:r>
          </a:p>
          <a:p>
            <a:pPr lvl="1" indent="-342900">
              <a:buFont typeface="Wingdings" panose="05000000000000000000" pitchFamily="2" charset="2"/>
              <a:buChar char="§"/>
            </a:pPr>
            <a:r>
              <a:rPr lang="el-GR" sz="2400" dirty="0">
                <a:solidFill>
                  <a:schemeClr val="tx1">
                    <a:lumMod val="65000"/>
                    <a:lumOff val="35000"/>
                  </a:schemeClr>
                </a:solidFill>
                <a:latin typeface="Century Gothic"/>
                <a:cs typeface="Century Gothic"/>
              </a:rPr>
              <a:t>Ορισμός</a:t>
            </a:r>
            <a:endParaRPr lang="en-GB" sz="2400" dirty="0">
              <a:solidFill>
                <a:schemeClr val="tx1">
                  <a:lumMod val="65000"/>
                  <a:lumOff val="35000"/>
                </a:schemeClr>
              </a:solidFill>
              <a:latin typeface="Century Gothic"/>
              <a:cs typeface="Century Gothic"/>
            </a:endParaRPr>
          </a:p>
          <a:p>
            <a:pPr lvl="1" indent="-342900">
              <a:buFont typeface="Wingdings" panose="05000000000000000000" pitchFamily="2" charset="2"/>
              <a:buChar char="§"/>
            </a:pPr>
            <a:endParaRPr lang="en-GB" sz="2400" dirty="0">
              <a:solidFill>
                <a:schemeClr val="tx1">
                  <a:lumMod val="65000"/>
                  <a:lumOff val="35000"/>
                </a:schemeClr>
              </a:solidFill>
              <a:latin typeface="Century Gothic"/>
              <a:cs typeface="Century Gothic"/>
            </a:endParaRPr>
          </a:p>
          <a:p>
            <a:pPr lvl="1" indent="-342900">
              <a:buFont typeface="Wingdings" panose="05000000000000000000" pitchFamily="2" charset="2"/>
              <a:buChar char="§"/>
            </a:pPr>
            <a:r>
              <a:rPr lang="en-GB" sz="2400" dirty="0">
                <a:solidFill>
                  <a:schemeClr val="tx1">
                    <a:lumMod val="65000"/>
                    <a:lumOff val="35000"/>
                  </a:schemeClr>
                </a:solidFill>
                <a:latin typeface="Century Gothic"/>
                <a:cs typeface="Century Gothic"/>
              </a:rPr>
              <a:t>The Radar Effect</a:t>
            </a:r>
          </a:p>
          <a:p>
            <a:pPr lvl="1" indent="-342900">
              <a:buFont typeface="Wingdings" panose="05000000000000000000" pitchFamily="2" charset="2"/>
              <a:buChar char="§"/>
            </a:pPr>
            <a:r>
              <a:rPr lang="el-GR" sz="2400" dirty="0">
                <a:solidFill>
                  <a:schemeClr val="tx1">
                    <a:lumMod val="65000"/>
                    <a:lumOff val="35000"/>
                  </a:schemeClr>
                </a:solidFill>
                <a:latin typeface="Century Gothic"/>
                <a:cs typeface="Century Gothic"/>
              </a:rPr>
              <a:t>Αποτελεσματικοί ηγέτες/</a:t>
            </a:r>
          </a:p>
          <a:p>
            <a:pPr marL="400050" lvl="1" indent="0">
              <a:buNone/>
            </a:pPr>
            <a:r>
              <a:rPr lang="el-GR" sz="2400" dirty="0">
                <a:solidFill>
                  <a:schemeClr val="tx1">
                    <a:lumMod val="65000"/>
                    <a:lumOff val="35000"/>
                  </a:schemeClr>
                </a:solidFill>
                <a:latin typeface="Century Gothic"/>
                <a:cs typeface="Century Gothic"/>
              </a:rPr>
              <a:t>αποτελεσματικές ηγέτιδες</a:t>
            </a:r>
          </a:p>
          <a:p>
            <a:pPr marL="400050" lvl="1" indent="0">
              <a:buNone/>
            </a:pPr>
            <a:endParaRPr lang="en-GB" sz="2400" dirty="0">
              <a:solidFill>
                <a:schemeClr val="tx1">
                  <a:lumMod val="65000"/>
                  <a:lumOff val="35000"/>
                </a:schemeClr>
              </a:solidFill>
              <a:latin typeface="Century Gothic"/>
              <a:cs typeface="Century Gothic"/>
            </a:endParaRPr>
          </a:p>
          <a:p>
            <a:pPr marL="0" indent="0">
              <a:buNone/>
            </a:pPr>
            <a:r>
              <a:rPr lang="en-GB" sz="2800" dirty="0">
                <a:solidFill>
                  <a:schemeClr val="tx1">
                    <a:lumMod val="65000"/>
                    <a:lumOff val="35000"/>
                  </a:schemeClr>
                </a:solidFill>
                <a:latin typeface="Century Gothic"/>
                <a:cs typeface="Century Gothic"/>
              </a:rPr>
              <a:t>-	</a:t>
            </a:r>
            <a:r>
              <a:rPr lang="el-GR" sz="2800" dirty="0">
                <a:solidFill>
                  <a:schemeClr val="tx1">
                    <a:lumMod val="65000"/>
                    <a:lumOff val="35000"/>
                  </a:schemeClr>
                </a:solidFill>
                <a:latin typeface="Century Gothic"/>
                <a:cs typeface="Century Gothic"/>
              </a:rPr>
              <a:t>Προσανατολισμός στην Παροχή Υπηρεσιών </a:t>
            </a:r>
            <a:endParaRPr lang="en-GB" sz="2800" dirty="0">
              <a:solidFill>
                <a:schemeClr val="tx1">
                  <a:lumMod val="65000"/>
                  <a:lumOff val="35000"/>
                </a:schemeClr>
              </a:solidFill>
              <a:latin typeface="Century Gothic"/>
              <a:cs typeface="Century Gothic"/>
            </a:endParaRPr>
          </a:p>
        </p:txBody>
      </p:sp>
      <p:cxnSp>
        <p:nvCxnSpPr>
          <p:cNvPr id="18" name="Straight Connector 17"/>
          <p:cNvCxnSpPr/>
          <p:nvPr/>
        </p:nvCxnSpPr>
        <p:spPr>
          <a:xfrm>
            <a:off x="2698749" y="6310868"/>
            <a:ext cx="0" cy="369332"/>
          </a:xfrm>
          <a:prstGeom prst="line">
            <a:avLst/>
          </a:prstGeom>
          <a:ln w="3175" cmpd="sng">
            <a:solidFill>
              <a:srgbClr val="7F7F7F"/>
            </a:solidFill>
          </a:ln>
          <a:effectLst/>
        </p:spPr>
        <p:style>
          <a:lnRef idx="2">
            <a:schemeClr val="dk1"/>
          </a:lnRef>
          <a:fillRef idx="0">
            <a:schemeClr val="dk1"/>
          </a:fillRef>
          <a:effectRef idx="1">
            <a:schemeClr val="dk1"/>
          </a:effectRef>
          <a:fontRef idx="minor">
            <a:schemeClr val="tx1"/>
          </a:fontRef>
        </p:style>
      </p:cxnSp>
      <p:pic>
        <p:nvPicPr>
          <p:cNvPr id="19" name="Picture 18" descr="JIMINY_THE_CRICKET.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200000">
            <a:off x="6142980" y="579221"/>
            <a:ext cx="1360129" cy="658893"/>
          </a:xfrm>
          <a:prstGeom prst="rect">
            <a:avLst/>
          </a:prstGeom>
        </p:spPr>
      </p:pic>
      <p:pic>
        <p:nvPicPr>
          <p:cNvPr id="15" name="Εικόνα 14" descr="Radar O’Reilly getting things done">
            <a:extLst>
              <a:ext uri="{FF2B5EF4-FFF2-40B4-BE49-F238E27FC236}">
                <a16:creationId xmlns:a16="http://schemas.microsoft.com/office/drawing/2014/main" id="{2F925555-098D-46C0-8C47-FF02219D0E1C}"/>
              </a:ext>
            </a:extLst>
          </p:cNvPr>
          <p:cNvPicPr/>
          <p:nvPr/>
        </p:nvPicPr>
        <p:blipFill>
          <a:blip r:embed="rId7">
            <a:extLst>
              <a:ext uri="{28A0092B-C50C-407E-A947-70E740481C1C}">
                <a14:useLocalDpi xmlns:a14="http://schemas.microsoft.com/office/drawing/2010/main" val="0"/>
              </a:ext>
            </a:extLst>
          </a:blip>
          <a:srcRect/>
          <a:stretch>
            <a:fillRect/>
          </a:stretch>
        </p:blipFill>
        <p:spPr bwMode="auto">
          <a:xfrm>
            <a:off x="4841842" y="1989139"/>
            <a:ext cx="1981201" cy="1360130"/>
          </a:xfrm>
          <a:prstGeom prst="rect">
            <a:avLst/>
          </a:prstGeom>
          <a:noFill/>
          <a:ln>
            <a:noFill/>
          </a:ln>
        </p:spPr>
      </p:pic>
      <p:pic>
        <p:nvPicPr>
          <p:cNvPr id="16" name="Picture 15" descr="A picture containing text, computer&#10;&#10;Description automatically generated">
            <a:extLst>
              <a:ext uri="{FF2B5EF4-FFF2-40B4-BE49-F238E27FC236}">
                <a16:creationId xmlns:a16="http://schemas.microsoft.com/office/drawing/2014/main" id="{29AD82E9-78B4-4888-BB60-1CF3C192FB81}"/>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4003040" y="4438839"/>
            <a:ext cx="2338070" cy="1314450"/>
          </a:xfrm>
          <a:prstGeom prst="rect">
            <a:avLst/>
          </a:prstGeom>
        </p:spPr>
      </p:pic>
    </p:spTree>
    <p:extLst>
      <p:ext uri="{BB962C8B-B14F-4D97-AF65-F5344CB8AC3E}">
        <p14:creationId xmlns:p14="http://schemas.microsoft.com/office/powerpoint/2010/main" val="11256542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JIMINY_FUNDO_LARANJA.jpg"/>
          <p:cNvPicPr>
            <a:picLocks noChangeAspect="1"/>
          </p:cNvPicPr>
          <p:nvPr/>
        </p:nvPicPr>
        <p:blipFill rotWithShape="1">
          <a:blip r:embed="rId2" cstate="print">
            <a:alphaModFix/>
            <a:extLst>
              <a:ext uri="{28A0092B-C50C-407E-A947-70E740481C1C}">
                <a14:useLocalDpi xmlns:a14="http://schemas.microsoft.com/office/drawing/2010/main" val="0"/>
              </a:ext>
            </a:extLst>
          </a:blip>
          <a:srcRect l="49218" t="8478" r="32595" b="5469"/>
          <a:stretch/>
        </p:blipFill>
        <p:spPr>
          <a:xfrm>
            <a:off x="7010399" y="152400"/>
            <a:ext cx="1981201" cy="6527800"/>
          </a:xfrm>
          <a:prstGeom prst="rect">
            <a:avLst/>
          </a:prstGeom>
        </p:spPr>
      </p:pic>
      <p:pic>
        <p:nvPicPr>
          <p:cNvPr id="6" name="Picture 5" descr="JIMINY_FUNDO_VERDE.jpg"/>
          <p:cNvPicPr>
            <a:picLocks noChangeAspect="1"/>
          </p:cNvPicPr>
          <p:nvPr/>
        </p:nvPicPr>
        <p:blipFill rotWithShape="1">
          <a:blip r:embed="rId3" cstate="print">
            <a:alphaModFix/>
            <a:extLst>
              <a:ext uri="{28A0092B-C50C-407E-A947-70E740481C1C}">
                <a14:useLocalDpi xmlns:a14="http://schemas.microsoft.com/office/drawing/2010/main" val="0"/>
              </a:ext>
            </a:extLst>
          </a:blip>
          <a:srcRect l="46822" t="13155" r="37054" b="10530"/>
          <a:stretch/>
        </p:blipFill>
        <p:spPr>
          <a:xfrm>
            <a:off x="7010399" y="152400"/>
            <a:ext cx="1981201" cy="6527800"/>
          </a:xfrm>
          <a:prstGeom prst="rect">
            <a:avLst/>
          </a:prstGeom>
        </p:spPr>
      </p:pic>
      <p:pic>
        <p:nvPicPr>
          <p:cNvPr id="11" name="Picture 10" descr="EU flag-Erasmus+_vect_POS [CMYK].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6283202"/>
            <a:ext cx="1947333" cy="396997"/>
          </a:xfrm>
          <a:prstGeom prst="rect">
            <a:avLst/>
          </a:prstGeom>
        </p:spPr>
      </p:pic>
      <p:sp>
        <p:nvSpPr>
          <p:cNvPr id="12" name="Rectangle 11"/>
          <p:cNvSpPr/>
          <p:nvPr/>
        </p:nvSpPr>
        <p:spPr>
          <a:xfrm>
            <a:off x="2658533" y="6342709"/>
            <a:ext cx="3801533" cy="369332"/>
          </a:xfrm>
          <a:prstGeom prst="rect">
            <a:avLst/>
          </a:prstGeom>
        </p:spPr>
        <p:txBody>
          <a:bodyPr wrap="square">
            <a:spAutoFit/>
          </a:bodyPr>
          <a:lstStyle/>
          <a:p>
            <a:pPr algn="just"/>
            <a:r>
              <a:rPr lang="en-GB" sz="600" dirty="0">
                <a:solidFill>
                  <a:schemeClr val="bg1">
                    <a:lumMod val="50000"/>
                  </a:schemeClr>
                </a:solidFill>
              </a:rPr>
              <a:t>This Project (2019-1-RO01-KA204-063136) has been funded with support from the European Commission. This document reflects the views only of the author and the Commission cannot be held responsible for any use which might be made of the information contained herein.</a:t>
            </a:r>
            <a:endParaRPr lang="pt-PT" sz="600" dirty="0">
              <a:solidFill>
                <a:schemeClr val="bg1">
                  <a:lumMod val="50000"/>
                </a:schemeClr>
              </a:solidFill>
            </a:endParaRPr>
          </a:p>
        </p:txBody>
      </p:sp>
      <p:pic>
        <p:nvPicPr>
          <p:cNvPr id="13" name="Picture 12" descr="JIMINY_LOGO_NEGATIVO.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79444" y="5185407"/>
            <a:ext cx="1891891" cy="1521813"/>
          </a:xfrm>
          <a:prstGeom prst="rect">
            <a:avLst/>
          </a:prstGeom>
        </p:spPr>
      </p:pic>
      <p:sp>
        <p:nvSpPr>
          <p:cNvPr id="3" name="Content Placeholder 2"/>
          <p:cNvSpPr>
            <a:spLocks noGrp="1"/>
          </p:cNvSpPr>
          <p:nvPr>
            <p:ph idx="1"/>
          </p:nvPr>
        </p:nvSpPr>
        <p:spPr>
          <a:xfrm>
            <a:off x="332741" y="485587"/>
            <a:ext cx="6677651" cy="4032320"/>
          </a:xfrm>
        </p:spPr>
        <p:txBody>
          <a:bodyPr>
            <a:normAutofit lnSpcReduction="10000"/>
          </a:bodyPr>
          <a:lstStyle/>
          <a:p>
            <a:pPr marL="0" indent="0">
              <a:buNone/>
            </a:pPr>
            <a:r>
              <a:rPr lang="el-GR" sz="2800" b="1" dirty="0">
                <a:solidFill>
                  <a:schemeClr val="tx1">
                    <a:lumMod val="65000"/>
                    <a:lumOff val="35000"/>
                  </a:schemeClr>
                </a:solidFill>
                <a:latin typeface="Century Gothic"/>
                <a:cs typeface="Century Gothic"/>
              </a:rPr>
              <a:t>Διαχείριση σχέσεων</a:t>
            </a:r>
          </a:p>
          <a:p>
            <a:pPr marL="0" indent="0">
              <a:buNone/>
            </a:pPr>
            <a:r>
              <a:rPr lang="el-GR" sz="2800" b="1" dirty="0">
                <a:solidFill>
                  <a:schemeClr val="tx1">
                    <a:lumMod val="65000"/>
                    <a:lumOff val="35000"/>
                  </a:schemeClr>
                </a:solidFill>
                <a:latin typeface="Century Gothic"/>
                <a:cs typeface="Century Gothic"/>
              </a:rPr>
              <a:t>Μέρος Ι </a:t>
            </a:r>
          </a:p>
          <a:p>
            <a:pPr marL="0" indent="0">
              <a:buNone/>
            </a:pPr>
            <a:endParaRPr lang="en-US" sz="2800" dirty="0">
              <a:solidFill>
                <a:schemeClr val="tx1">
                  <a:lumMod val="65000"/>
                  <a:lumOff val="35000"/>
                </a:schemeClr>
              </a:solidFill>
              <a:latin typeface="Century Gothic"/>
              <a:cs typeface="Century Gothic"/>
            </a:endParaRPr>
          </a:p>
          <a:p>
            <a:pPr>
              <a:buFontTx/>
              <a:buChar char="-"/>
            </a:pPr>
            <a:r>
              <a:rPr lang="el-GR" sz="2800" dirty="0">
                <a:solidFill>
                  <a:schemeClr val="tx1">
                    <a:lumMod val="65000"/>
                    <a:lumOff val="35000"/>
                  </a:schemeClr>
                </a:solidFill>
                <a:latin typeface="Century Gothic"/>
                <a:cs typeface="Century Gothic"/>
              </a:rPr>
              <a:t>Επιρροή και Ηγετική ικανότητα</a:t>
            </a:r>
            <a:endParaRPr lang="en-GB" sz="2800" dirty="0">
              <a:solidFill>
                <a:schemeClr val="tx1">
                  <a:lumMod val="65000"/>
                  <a:lumOff val="35000"/>
                </a:schemeClr>
              </a:solidFill>
              <a:latin typeface="Century Gothic"/>
              <a:cs typeface="Century Gothic"/>
            </a:endParaRPr>
          </a:p>
          <a:p>
            <a:pPr lvl="1" indent="-342900">
              <a:buFont typeface="Wingdings" panose="05000000000000000000" pitchFamily="2" charset="2"/>
              <a:buChar char="§"/>
            </a:pPr>
            <a:r>
              <a:rPr lang="el-GR" sz="2400" dirty="0">
                <a:solidFill>
                  <a:schemeClr val="tx1">
                    <a:lumMod val="65000"/>
                    <a:lumOff val="35000"/>
                  </a:schemeClr>
                </a:solidFill>
                <a:latin typeface="Century Gothic"/>
                <a:cs typeface="Century Gothic"/>
              </a:rPr>
              <a:t>Ορισμός</a:t>
            </a:r>
            <a:endParaRPr lang="en-GB" sz="2400" dirty="0">
              <a:solidFill>
                <a:schemeClr val="tx1">
                  <a:lumMod val="65000"/>
                  <a:lumOff val="35000"/>
                </a:schemeClr>
              </a:solidFill>
              <a:latin typeface="Century Gothic"/>
              <a:cs typeface="Century Gothic"/>
            </a:endParaRPr>
          </a:p>
          <a:p>
            <a:pPr lvl="1" indent="-342900">
              <a:buFont typeface="Wingdings" panose="05000000000000000000" pitchFamily="2" charset="2"/>
              <a:buChar char="§"/>
            </a:pPr>
            <a:endParaRPr lang="en-GB" sz="2400" dirty="0">
              <a:solidFill>
                <a:schemeClr val="tx1">
                  <a:lumMod val="65000"/>
                  <a:lumOff val="35000"/>
                </a:schemeClr>
              </a:solidFill>
              <a:latin typeface="Century Gothic"/>
              <a:cs typeface="Century Gothic"/>
            </a:endParaRPr>
          </a:p>
          <a:p>
            <a:pPr lvl="1" indent="-342900">
              <a:buFont typeface="Wingdings" panose="05000000000000000000" pitchFamily="2" charset="2"/>
              <a:buChar char="§"/>
            </a:pPr>
            <a:r>
              <a:rPr lang="el-GR" sz="2400" dirty="0">
                <a:solidFill>
                  <a:schemeClr val="tx1">
                    <a:lumMod val="65000"/>
                    <a:lumOff val="35000"/>
                  </a:schemeClr>
                </a:solidFill>
                <a:latin typeface="Century Gothic"/>
                <a:cs typeface="Century Gothic"/>
              </a:rPr>
              <a:t>Ικανότητες συναισθηματικής νοημοσύνης και αποτελεσματικότητα της επιρροής</a:t>
            </a:r>
          </a:p>
        </p:txBody>
      </p:sp>
      <p:cxnSp>
        <p:nvCxnSpPr>
          <p:cNvPr id="18" name="Straight Connector 17"/>
          <p:cNvCxnSpPr/>
          <p:nvPr/>
        </p:nvCxnSpPr>
        <p:spPr>
          <a:xfrm>
            <a:off x="2698749" y="6310868"/>
            <a:ext cx="0" cy="369332"/>
          </a:xfrm>
          <a:prstGeom prst="line">
            <a:avLst/>
          </a:prstGeom>
          <a:ln w="3175" cmpd="sng">
            <a:solidFill>
              <a:srgbClr val="7F7F7F"/>
            </a:solidFill>
          </a:ln>
          <a:effectLst/>
        </p:spPr>
        <p:style>
          <a:lnRef idx="2">
            <a:schemeClr val="dk1"/>
          </a:lnRef>
          <a:fillRef idx="0">
            <a:schemeClr val="dk1"/>
          </a:fillRef>
          <a:effectRef idx="1">
            <a:schemeClr val="dk1"/>
          </a:effectRef>
          <a:fontRef idx="minor">
            <a:schemeClr val="tx1"/>
          </a:fontRef>
        </p:style>
      </p:cxnSp>
      <p:pic>
        <p:nvPicPr>
          <p:cNvPr id="19" name="Picture 18" descr="JIMINY_THE_CRICKET.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200000">
            <a:off x="6142980" y="579221"/>
            <a:ext cx="1360129" cy="658893"/>
          </a:xfrm>
          <a:prstGeom prst="rect">
            <a:avLst/>
          </a:prstGeom>
        </p:spPr>
      </p:pic>
    </p:spTree>
    <p:extLst>
      <p:ext uri="{BB962C8B-B14F-4D97-AF65-F5344CB8AC3E}">
        <p14:creationId xmlns:p14="http://schemas.microsoft.com/office/powerpoint/2010/main" val="22669190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JIMINY_FUNDO_LARANJA.jpg"/>
          <p:cNvPicPr>
            <a:picLocks noChangeAspect="1"/>
          </p:cNvPicPr>
          <p:nvPr/>
        </p:nvPicPr>
        <p:blipFill rotWithShape="1">
          <a:blip r:embed="rId2" cstate="print">
            <a:alphaModFix/>
            <a:extLst>
              <a:ext uri="{28A0092B-C50C-407E-A947-70E740481C1C}">
                <a14:useLocalDpi xmlns:a14="http://schemas.microsoft.com/office/drawing/2010/main" val="0"/>
              </a:ext>
            </a:extLst>
          </a:blip>
          <a:srcRect l="49218" t="8478" r="32595" b="5469"/>
          <a:stretch/>
        </p:blipFill>
        <p:spPr>
          <a:xfrm>
            <a:off x="7010399" y="152400"/>
            <a:ext cx="1981201" cy="6527800"/>
          </a:xfrm>
          <a:prstGeom prst="rect">
            <a:avLst/>
          </a:prstGeom>
        </p:spPr>
      </p:pic>
      <p:pic>
        <p:nvPicPr>
          <p:cNvPr id="6" name="Picture 5" descr="JIMINY_FUNDO_VERDE.jpg"/>
          <p:cNvPicPr>
            <a:picLocks noChangeAspect="1"/>
          </p:cNvPicPr>
          <p:nvPr/>
        </p:nvPicPr>
        <p:blipFill rotWithShape="1">
          <a:blip r:embed="rId3" cstate="print">
            <a:alphaModFix/>
            <a:extLst>
              <a:ext uri="{28A0092B-C50C-407E-A947-70E740481C1C}">
                <a14:useLocalDpi xmlns:a14="http://schemas.microsoft.com/office/drawing/2010/main" val="0"/>
              </a:ext>
            </a:extLst>
          </a:blip>
          <a:srcRect l="46822" t="13155" r="37054" b="10530"/>
          <a:stretch/>
        </p:blipFill>
        <p:spPr>
          <a:xfrm>
            <a:off x="7010399" y="152400"/>
            <a:ext cx="1981201" cy="6527800"/>
          </a:xfrm>
          <a:prstGeom prst="rect">
            <a:avLst/>
          </a:prstGeom>
        </p:spPr>
      </p:pic>
      <p:pic>
        <p:nvPicPr>
          <p:cNvPr id="11" name="Picture 10" descr="EU flag-Erasmus+_vect_POS [CMYK].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6283202"/>
            <a:ext cx="1947333" cy="396997"/>
          </a:xfrm>
          <a:prstGeom prst="rect">
            <a:avLst/>
          </a:prstGeom>
        </p:spPr>
      </p:pic>
      <p:sp>
        <p:nvSpPr>
          <p:cNvPr id="12" name="Rectangle 11"/>
          <p:cNvSpPr/>
          <p:nvPr/>
        </p:nvSpPr>
        <p:spPr>
          <a:xfrm>
            <a:off x="2658533" y="6342709"/>
            <a:ext cx="3801533" cy="369332"/>
          </a:xfrm>
          <a:prstGeom prst="rect">
            <a:avLst/>
          </a:prstGeom>
        </p:spPr>
        <p:txBody>
          <a:bodyPr wrap="square">
            <a:spAutoFit/>
          </a:bodyPr>
          <a:lstStyle/>
          <a:p>
            <a:pPr algn="just"/>
            <a:r>
              <a:rPr lang="en-GB" sz="600" dirty="0">
                <a:solidFill>
                  <a:schemeClr val="bg1">
                    <a:lumMod val="50000"/>
                  </a:schemeClr>
                </a:solidFill>
              </a:rPr>
              <a:t>This Project (2019-1-RO01-KA204-063136) has been funded with support from the European Commission. This document reflects the views only of the author and the Commission cannot be held responsible for any use which might be made of the information contained herein.</a:t>
            </a:r>
            <a:endParaRPr lang="pt-PT" sz="600" dirty="0">
              <a:solidFill>
                <a:schemeClr val="bg1">
                  <a:lumMod val="50000"/>
                </a:schemeClr>
              </a:solidFill>
            </a:endParaRPr>
          </a:p>
        </p:txBody>
      </p:sp>
      <p:pic>
        <p:nvPicPr>
          <p:cNvPr id="13" name="Picture 12" descr="JIMINY_LOGO_NEGATIVO.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79444" y="5185407"/>
            <a:ext cx="1891891" cy="1521813"/>
          </a:xfrm>
          <a:prstGeom prst="rect">
            <a:avLst/>
          </a:prstGeom>
        </p:spPr>
      </p:pic>
      <p:sp>
        <p:nvSpPr>
          <p:cNvPr id="3" name="Content Placeholder 2"/>
          <p:cNvSpPr>
            <a:spLocks noGrp="1"/>
          </p:cNvSpPr>
          <p:nvPr>
            <p:ph idx="1"/>
          </p:nvPr>
        </p:nvSpPr>
        <p:spPr>
          <a:xfrm>
            <a:off x="312483" y="454339"/>
            <a:ext cx="6677651" cy="5658038"/>
          </a:xfrm>
        </p:spPr>
        <p:txBody>
          <a:bodyPr>
            <a:normAutofit fontScale="77500" lnSpcReduction="20000"/>
          </a:bodyPr>
          <a:lstStyle/>
          <a:p>
            <a:pPr marL="0" indent="0">
              <a:buNone/>
            </a:pPr>
            <a:r>
              <a:rPr lang="el-GR" sz="2600" b="1" dirty="0">
                <a:solidFill>
                  <a:schemeClr val="tx1">
                    <a:lumMod val="65000"/>
                    <a:lumOff val="35000"/>
                  </a:schemeClr>
                </a:solidFill>
                <a:latin typeface="Century Gothic"/>
                <a:cs typeface="Century Gothic"/>
              </a:rPr>
              <a:t>Διαχείριση Σχέσεων - Μέρος </a:t>
            </a:r>
            <a:r>
              <a:rPr lang="en-US" sz="2600" b="1" dirty="0">
                <a:solidFill>
                  <a:schemeClr val="tx1">
                    <a:lumMod val="65000"/>
                    <a:lumOff val="35000"/>
                  </a:schemeClr>
                </a:solidFill>
                <a:latin typeface="Century Gothic"/>
                <a:cs typeface="Century Gothic"/>
              </a:rPr>
              <a:t>I</a:t>
            </a:r>
          </a:p>
          <a:p>
            <a:pPr marL="0" indent="0">
              <a:buNone/>
            </a:pPr>
            <a:endParaRPr lang="en-US" sz="2800" dirty="0">
              <a:solidFill>
                <a:schemeClr val="tx1">
                  <a:lumMod val="65000"/>
                  <a:lumOff val="35000"/>
                </a:schemeClr>
              </a:solidFill>
              <a:latin typeface="Century Gothic"/>
              <a:cs typeface="Century Gothic"/>
            </a:endParaRPr>
          </a:p>
          <a:p>
            <a:pPr>
              <a:buFontTx/>
              <a:buChar char="-"/>
            </a:pPr>
            <a:r>
              <a:rPr lang="el-GR" sz="2800" dirty="0">
                <a:solidFill>
                  <a:schemeClr val="tx1">
                    <a:lumMod val="65000"/>
                    <a:lumOff val="35000"/>
                  </a:schemeClr>
                </a:solidFill>
                <a:latin typeface="Century Gothic"/>
                <a:cs typeface="Century Gothic"/>
              </a:rPr>
              <a:t>Ικανότητες συναισθηματικής νοημοσύνης </a:t>
            </a:r>
            <a:br>
              <a:rPr lang="el-GR" sz="2800" dirty="0">
                <a:solidFill>
                  <a:schemeClr val="tx1">
                    <a:lumMod val="65000"/>
                    <a:lumOff val="35000"/>
                  </a:schemeClr>
                </a:solidFill>
                <a:latin typeface="Century Gothic"/>
                <a:cs typeface="Century Gothic"/>
              </a:rPr>
            </a:br>
            <a:r>
              <a:rPr lang="el-GR" sz="2800" dirty="0">
                <a:solidFill>
                  <a:schemeClr val="tx1">
                    <a:lumMod val="65000"/>
                    <a:lumOff val="35000"/>
                  </a:schemeClr>
                </a:solidFill>
                <a:latin typeface="Century Gothic"/>
                <a:cs typeface="Century Gothic"/>
              </a:rPr>
              <a:t>και αποτελεσματικότητα της άσκησης επιρροής</a:t>
            </a:r>
            <a:endParaRPr lang="en-GB" sz="2800" dirty="0">
              <a:solidFill>
                <a:schemeClr val="tx1">
                  <a:lumMod val="65000"/>
                  <a:lumOff val="35000"/>
                </a:schemeClr>
              </a:solidFill>
              <a:latin typeface="Century Gothic"/>
              <a:cs typeface="Century Gothic"/>
            </a:endParaRPr>
          </a:p>
          <a:p>
            <a:pPr lvl="1">
              <a:buFont typeface="Wingdings" panose="05000000000000000000" pitchFamily="2" charset="2"/>
              <a:buChar char="§"/>
            </a:pPr>
            <a:r>
              <a:rPr lang="el-GR" sz="2400" dirty="0">
                <a:solidFill>
                  <a:schemeClr val="tx1">
                    <a:lumMod val="65000"/>
                    <a:lumOff val="35000"/>
                  </a:schemeClr>
                </a:solidFill>
                <a:latin typeface="Century Gothic"/>
                <a:cs typeface="Century Gothic"/>
              </a:rPr>
              <a:t>Ακρόαση</a:t>
            </a:r>
            <a:endParaRPr lang="en-GB" sz="2400" dirty="0">
              <a:solidFill>
                <a:schemeClr val="tx1">
                  <a:lumMod val="65000"/>
                  <a:lumOff val="35000"/>
                </a:schemeClr>
              </a:solidFill>
              <a:latin typeface="Century Gothic"/>
              <a:cs typeface="Century Gothic"/>
            </a:endParaRPr>
          </a:p>
          <a:p>
            <a:pPr lvl="1">
              <a:buFont typeface="Wingdings" panose="05000000000000000000" pitchFamily="2" charset="2"/>
              <a:buChar char="§"/>
            </a:pPr>
            <a:r>
              <a:rPr lang="el-GR" sz="2400" dirty="0">
                <a:solidFill>
                  <a:schemeClr val="tx1">
                    <a:lumMod val="65000"/>
                    <a:lumOff val="35000"/>
                  </a:schemeClr>
                </a:solidFill>
                <a:latin typeface="Century Gothic"/>
                <a:cs typeface="Century Gothic"/>
              </a:rPr>
              <a:t>Να είσαι φιλικός/ή και κοινωνικός/ή με τους ξένους</a:t>
            </a:r>
            <a:endParaRPr lang="en-GB" sz="2400" dirty="0">
              <a:solidFill>
                <a:schemeClr val="tx1">
                  <a:lumMod val="65000"/>
                  <a:lumOff val="35000"/>
                </a:schemeClr>
              </a:solidFill>
              <a:latin typeface="Century Gothic"/>
              <a:cs typeface="Century Gothic"/>
            </a:endParaRPr>
          </a:p>
          <a:p>
            <a:pPr lvl="1">
              <a:buFont typeface="Wingdings" panose="05000000000000000000" pitchFamily="2" charset="2"/>
              <a:buChar char="§"/>
            </a:pPr>
            <a:r>
              <a:rPr lang="el-GR" sz="2400" dirty="0">
                <a:solidFill>
                  <a:schemeClr val="tx1">
                    <a:lumMod val="65000"/>
                    <a:lumOff val="35000"/>
                  </a:schemeClr>
                </a:solidFill>
                <a:latin typeface="Century Gothic"/>
                <a:cs typeface="Century Gothic"/>
              </a:rPr>
              <a:t>Να δείχνεις το πραγματικό σου ενδιαφέρον στους άλλους</a:t>
            </a:r>
            <a:endParaRPr lang="en-GB" sz="2400" dirty="0">
              <a:solidFill>
                <a:schemeClr val="tx1">
                  <a:lumMod val="65000"/>
                  <a:lumOff val="35000"/>
                </a:schemeClr>
              </a:solidFill>
              <a:latin typeface="Century Gothic"/>
              <a:cs typeface="Century Gothic"/>
            </a:endParaRPr>
          </a:p>
          <a:p>
            <a:pPr lvl="1">
              <a:buFont typeface="Wingdings" panose="05000000000000000000" pitchFamily="2" charset="2"/>
              <a:buChar char="§"/>
            </a:pPr>
            <a:r>
              <a:rPr lang="el-GR" sz="2400" dirty="0">
                <a:solidFill>
                  <a:schemeClr val="tx1">
                    <a:lumMod val="65000"/>
                    <a:lumOff val="35000"/>
                  </a:schemeClr>
                </a:solidFill>
                <a:latin typeface="Century Gothic"/>
                <a:cs typeface="Century Gothic"/>
              </a:rPr>
              <a:t>Να διαισθάνεσαι τις αξίες των άλλων</a:t>
            </a:r>
            <a:r>
              <a:rPr lang="en-GB" sz="2400" dirty="0">
                <a:solidFill>
                  <a:schemeClr val="tx1">
                    <a:lumMod val="65000"/>
                    <a:lumOff val="35000"/>
                  </a:schemeClr>
                </a:solidFill>
                <a:latin typeface="Century Gothic"/>
                <a:cs typeface="Century Gothic"/>
              </a:rPr>
              <a:t> </a:t>
            </a:r>
          </a:p>
          <a:p>
            <a:pPr lvl="1">
              <a:buFont typeface="Wingdings" panose="05000000000000000000" pitchFamily="2" charset="2"/>
              <a:buChar char="§"/>
            </a:pPr>
            <a:r>
              <a:rPr lang="el-GR" sz="2400" dirty="0">
                <a:solidFill>
                  <a:schemeClr val="tx1">
                    <a:lumMod val="65000"/>
                    <a:lumOff val="35000"/>
                  </a:schemeClr>
                </a:solidFill>
                <a:latin typeface="Century Gothic"/>
                <a:cs typeface="Century Gothic"/>
              </a:rPr>
              <a:t>Να είσαι ευαίσθητος/η στα συναισθήματα των άλλων</a:t>
            </a:r>
          </a:p>
          <a:p>
            <a:pPr lvl="1">
              <a:buFont typeface="Wingdings" panose="05000000000000000000" pitchFamily="2" charset="2"/>
              <a:buChar char="§"/>
            </a:pPr>
            <a:r>
              <a:rPr lang="el-GR" sz="2400" dirty="0">
                <a:solidFill>
                  <a:schemeClr val="tx1">
                    <a:lumMod val="65000"/>
                    <a:lumOff val="35000"/>
                  </a:schemeClr>
                </a:solidFill>
                <a:latin typeface="Century Gothic"/>
                <a:cs typeface="Century Gothic"/>
              </a:rPr>
              <a:t>Να δημιουργείς καλές σχέσεις και να χτίζεις εμπιστοσύνη</a:t>
            </a:r>
          </a:p>
          <a:p>
            <a:pPr lvl="1">
              <a:buFont typeface="Wingdings" panose="05000000000000000000" pitchFamily="2" charset="2"/>
              <a:buChar char="§"/>
            </a:pPr>
            <a:r>
              <a:rPr lang="el-GR" sz="2400" dirty="0">
                <a:solidFill>
                  <a:schemeClr val="tx1">
                    <a:lumMod val="65000"/>
                    <a:lumOff val="35000"/>
                  </a:schemeClr>
                </a:solidFill>
                <a:latin typeface="Century Gothic"/>
                <a:cs typeface="Century Gothic"/>
              </a:rPr>
              <a:t>Να δημιουργείς στενές σχέσεις </a:t>
            </a:r>
          </a:p>
          <a:p>
            <a:pPr lvl="1">
              <a:buFont typeface="Wingdings" panose="05000000000000000000" pitchFamily="2" charset="2"/>
              <a:buChar char="§"/>
            </a:pPr>
            <a:r>
              <a:rPr lang="el-GR" sz="2400" dirty="0">
                <a:solidFill>
                  <a:schemeClr val="tx1">
                    <a:lumMod val="65000"/>
                    <a:lumOff val="35000"/>
                  </a:schemeClr>
                </a:solidFill>
                <a:latin typeface="Century Gothic"/>
                <a:cs typeface="Century Gothic"/>
              </a:rPr>
              <a:t>Να πείθεις ανθρώπους να σε βοηθούν</a:t>
            </a:r>
          </a:p>
          <a:p>
            <a:pPr lvl="1">
              <a:buFont typeface="Wingdings" panose="05000000000000000000" pitchFamily="2" charset="2"/>
              <a:buChar char="§"/>
            </a:pPr>
            <a:r>
              <a:rPr lang="el-GR" sz="2400" dirty="0">
                <a:solidFill>
                  <a:schemeClr val="tx1">
                    <a:lumMod val="65000"/>
                    <a:lumOff val="35000"/>
                  </a:schemeClr>
                </a:solidFill>
                <a:latin typeface="Century Gothic"/>
                <a:cs typeface="Century Gothic"/>
              </a:rPr>
              <a:t>Να επηρεάζεις άλλους ανθρώπους</a:t>
            </a:r>
            <a:endParaRPr lang="en-GB" sz="2400" dirty="0">
              <a:solidFill>
                <a:schemeClr val="tx1">
                  <a:lumMod val="65000"/>
                  <a:lumOff val="35000"/>
                </a:schemeClr>
              </a:solidFill>
              <a:latin typeface="Century Gothic"/>
              <a:cs typeface="Century Gothic"/>
            </a:endParaRPr>
          </a:p>
          <a:p>
            <a:pPr lvl="1">
              <a:buFont typeface="Wingdings" panose="05000000000000000000" pitchFamily="2" charset="2"/>
              <a:buChar char="§"/>
            </a:pPr>
            <a:r>
              <a:rPr lang="el-GR" sz="2400" dirty="0">
                <a:solidFill>
                  <a:schemeClr val="tx1">
                    <a:lumMod val="65000"/>
                    <a:lumOff val="35000"/>
                  </a:schemeClr>
                </a:solidFill>
                <a:latin typeface="Century Gothic"/>
                <a:cs typeface="Century Gothic"/>
              </a:rPr>
              <a:t>Να επιλύεις διαφορές και διαμάχες άλλων</a:t>
            </a:r>
            <a:endParaRPr lang="en-GB" sz="2400" dirty="0">
              <a:solidFill>
                <a:schemeClr val="tx1">
                  <a:lumMod val="65000"/>
                  <a:lumOff val="35000"/>
                </a:schemeClr>
              </a:solidFill>
              <a:latin typeface="Century Gothic"/>
              <a:cs typeface="Century Gothic"/>
            </a:endParaRPr>
          </a:p>
          <a:p>
            <a:pPr lvl="1">
              <a:buFont typeface="Wingdings" panose="05000000000000000000" pitchFamily="2" charset="2"/>
              <a:buChar char="§"/>
            </a:pPr>
            <a:r>
              <a:rPr lang="el-GR" sz="2400" dirty="0">
                <a:solidFill>
                  <a:schemeClr val="tx1">
                    <a:lumMod val="65000"/>
                    <a:lumOff val="35000"/>
                  </a:schemeClr>
                </a:solidFill>
                <a:latin typeface="Century Gothic"/>
                <a:cs typeface="Century Gothic"/>
              </a:rPr>
              <a:t>Να υποστηρίζεις και να παρακινείς τους άλλους</a:t>
            </a:r>
            <a:endParaRPr lang="en-GB" sz="2400" dirty="0">
              <a:solidFill>
                <a:schemeClr val="tx1">
                  <a:lumMod val="65000"/>
                  <a:lumOff val="35000"/>
                </a:schemeClr>
              </a:solidFill>
              <a:latin typeface="Century Gothic"/>
              <a:cs typeface="Century Gothic"/>
            </a:endParaRPr>
          </a:p>
        </p:txBody>
      </p:sp>
      <p:cxnSp>
        <p:nvCxnSpPr>
          <p:cNvPr id="18" name="Straight Connector 17"/>
          <p:cNvCxnSpPr/>
          <p:nvPr/>
        </p:nvCxnSpPr>
        <p:spPr>
          <a:xfrm>
            <a:off x="2698749" y="6310868"/>
            <a:ext cx="0" cy="369332"/>
          </a:xfrm>
          <a:prstGeom prst="line">
            <a:avLst/>
          </a:prstGeom>
          <a:ln w="3175" cmpd="sng">
            <a:solidFill>
              <a:srgbClr val="7F7F7F"/>
            </a:solidFill>
          </a:ln>
          <a:effectLst/>
        </p:spPr>
        <p:style>
          <a:lnRef idx="2">
            <a:schemeClr val="dk1"/>
          </a:lnRef>
          <a:fillRef idx="0">
            <a:schemeClr val="dk1"/>
          </a:fillRef>
          <a:effectRef idx="1">
            <a:schemeClr val="dk1"/>
          </a:effectRef>
          <a:fontRef idx="minor">
            <a:schemeClr val="tx1"/>
          </a:fontRef>
        </p:style>
      </p:cxnSp>
      <p:pic>
        <p:nvPicPr>
          <p:cNvPr id="19" name="Picture 18" descr="JIMINY_THE_CRICKET.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200000">
            <a:off x="6142980" y="579221"/>
            <a:ext cx="1360129" cy="658893"/>
          </a:xfrm>
          <a:prstGeom prst="rect">
            <a:avLst/>
          </a:prstGeom>
        </p:spPr>
      </p:pic>
    </p:spTree>
    <p:extLst>
      <p:ext uri="{BB962C8B-B14F-4D97-AF65-F5344CB8AC3E}">
        <p14:creationId xmlns:p14="http://schemas.microsoft.com/office/powerpoint/2010/main" val="26659949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JIMINY_FUNDO_LARANJA.jpg"/>
          <p:cNvPicPr>
            <a:picLocks noChangeAspect="1"/>
          </p:cNvPicPr>
          <p:nvPr/>
        </p:nvPicPr>
        <p:blipFill rotWithShape="1">
          <a:blip r:embed="rId2" cstate="print">
            <a:alphaModFix/>
            <a:extLst>
              <a:ext uri="{28A0092B-C50C-407E-A947-70E740481C1C}">
                <a14:useLocalDpi xmlns:a14="http://schemas.microsoft.com/office/drawing/2010/main" val="0"/>
              </a:ext>
            </a:extLst>
          </a:blip>
          <a:srcRect l="49218" t="8478" r="32595" b="5469"/>
          <a:stretch/>
        </p:blipFill>
        <p:spPr>
          <a:xfrm>
            <a:off x="7010399" y="152400"/>
            <a:ext cx="1981201" cy="6527800"/>
          </a:xfrm>
          <a:prstGeom prst="rect">
            <a:avLst/>
          </a:prstGeom>
        </p:spPr>
      </p:pic>
      <p:pic>
        <p:nvPicPr>
          <p:cNvPr id="6" name="Picture 5" descr="JIMINY_FUNDO_VERDE.jpg"/>
          <p:cNvPicPr>
            <a:picLocks noChangeAspect="1"/>
          </p:cNvPicPr>
          <p:nvPr/>
        </p:nvPicPr>
        <p:blipFill rotWithShape="1">
          <a:blip r:embed="rId3" cstate="print">
            <a:alphaModFix/>
            <a:extLst>
              <a:ext uri="{28A0092B-C50C-407E-A947-70E740481C1C}">
                <a14:useLocalDpi xmlns:a14="http://schemas.microsoft.com/office/drawing/2010/main" val="0"/>
              </a:ext>
            </a:extLst>
          </a:blip>
          <a:srcRect l="46822" t="13155" r="37054" b="10530"/>
          <a:stretch/>
        </p:blipFill>
        <p:spPr>
          <a:xfrm>
            <a:off x="7010399" y="152400"/>
            <a:ext cx="1981201" cy="6527800"/>
          </a:xfrm>
          <a:prstGeom prst="rect">
            <a:avLst/>
          </a:prstGeom>
        </p:spPr>
      </p:pic>
      <p:pic>
        <p:nvPicPr>
          <p:cNvPr id="11" name="Picture 10" descr="EU flag-Erasmus+_vect_POS [CMYK].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6283202"/>
            <a:ext cx="1947333" cy="396997"/>
          </a:xfrm>
          <a:prstGeom prst="rect">
            <a:avLst/>
          </a:prstGeom>
        </p:spPr>
      </p:pic>
      <p:sp>
        <p:nvSpPr>
          <p:cNvPr id="12" name="Rectangle 11"/>
          <p:cNvSpPr/>
          <p:nvPr/>
        </p:nvSpPr>
        <p:spPr>
          <a:xfrm>
            <a:off x="2658533" y="6342709"/>
            <a:ext cx="3801533" cy="369332"/>
          </a:xfrm>
          <a:prstGeom prst="rect">
            <a:avLst/>
          </a:prstGeom>
        </p:spPr>
        <p:txBody>
          <a:bodyPr wrap="square">
            <a:spAutoFit/>
          </a:bodyPr>
          <a:lstStyle/>
          <a:p>
            <a:pPr algn="just"/>
            <a:r>
              <a:rPr lang="en-GB" sz="600" dirty="0">
                <a:solidFill>
                  <a:schemeClr val="bg1">
                    <a:lumMod val="50000"/>
                  </a:schemeClr>
                </a:solidFill>
              </a:rPr>
              <a:t>This Project (2019-1-RO01-KA204-063136) has been funded with support from the European Commission. This document reflects the views only of the author and the Commission cannot be held responsible for any use which might be made of the information contained herein.</a:t>
            </a:r>
            <a:endParaRPr lang="pt-PT" sz="600" dirty="0">
              <a:solidFill>
                <a:schemeClr val="bg1">
                  <a:lumMod val="50000"/>
                </a:schemeClr>
              </a:solidFill>
            </a:endParaRPr>
          </a:p>
        </p:txBody>
      </p:sp>
      <p:pic>
        <p:nvPicPr>
          <p:cNvPr id="13" name="Picture 12" descr="JIMINY_LOGO_NEGATIVO.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79444" y="5185407"/>
            <a:ext cx="1891891" cy="1521813"/>
          </a:xfrm>
          <a:prstGeom prst="rect">
            <a:avLst/>
          </a:prstGeom>
        </p:spPr>
      </p:pic>
      <p:sp>
        <p:nvSpPr>
          <p:cNvPr id="3" name="Content Placeholder 2"/>
          <p:cNvSpPr>
            <a:spLocks noGrp="1"/>
          </p:cNvSpPr>
          <p:nvPr>
            <p:ph idx="1"/>
          </p:nvPr>
        </p:nvSpPr>
        <p:spPr>
          <a:xfrm>
            <a:off x="332742" y="485587"/>
            <a:ext cx="6490302" cy="4699820"/>
          </a:xfrm>
        </p:spPr>
        <p:txBody>
          <a:bodyPr>
            <a:normAutofit fontScale="92500" lnSpcReduction="10000"/>
          </a:bodyPr>
          <a:lstStyle/>
          <a:p>
            <a:pPr marL="0" indent="0">
              <a:buNone/>
            </a:pPr>
            <a:r>
              <a:rPr lang="el-GR" sz="2800" b="1" dirty="0">
                <a:solidFill>
                  <a:schemeClr val="tx1">
                    <a:lumMod val="65000"/>
                    <a:lumOff val="35000"/>
                  </a:schemeClr>
                </a:solidFill>
                <a:latin typeface="Century Gothic"/>
                <a:cs typeface="Century Gothic"/>
              </a:rPr>
              <a:t>Διαχείριση Σχέσεων</a:t>
            </a:r>
            <a:br>
              <a:rPr lang="el-GR" sz="2800" b="1" dirty="0">
                <a:solidFill>
                  <a:schemeClr val="tx1">
                    <a:lumMod val="65000"/>
                    <a:lumOff val="35000"/>
                  </a:schemeClr>
                </a:solidFill>
                <a:latin typeface="Century Gothic"/>
                <a:cs typeface="Century Gothic"/>
              </a:rPr>
            </a:br>
            <a:r>
              <a:rPr lang="el-GR" sz="2800" b="1" dirty="0">
                <a:solidFill>
                  <a:schemeClr val="tx1">
                    <a:lumMod val="65000"/>
                    <a:lumOff val="35000"/>
                  </a:schemeClr>
                </a:solidFill>
                <a:latin typeface="Century Gothic"/>
                <a:cs typeface="Century Gothic"/>
              </a:rPr>
              <a:t>Μέρος ΙΙ </a:t>
            </a:r>
          </a:p>
          <a:p>
            <a:pPr marL="0" indent="0">
              <a:buNone/>
            </a:pPr>
            <a:endParaRPr lang="en-US" sz="2800" dirty="0">
              <a:solidFill>
                <a:schemeClr val="tx1">
                  <a:lumMod val="65000"/>
                  <a:lumOff val="35000"/>
                </a:schemeClr>
              </a:solidFill>
              <a:latin typeface="Century Gothic"/>
              <a:cs typeface="Century Gothic"/>
            </a:endParaRPr>
          </a:p>
          <a:p>
            <a:pPr marL="0" indent="0">
              <a:buNone/>
            </a:pPr>
            <a:r>
              <a:rPr lang="en-GB" sz="2800" dirty="0">
                <a:solidFill>
                  <a:schemeClr val="tx1">
                    <a:lumMod val="65000"/>
                    <a:lumOff val="35000"/>
                  </a:schemeClr>
                </a:solidFill>
                <a:latin typeface="Century Gothic"/>
                <a:cs typeface="Century Gothic"/>
              </a:rPr>
              <a:t>-	</a:t>
            </a:r>
            <a:r>
              <a:rPr lang="el-GR" sz="2800" dirty="0">
                <a:solidFill>
                  <a:schemeClr val="tx1">
                    <a:lumMod val="65000"/>
                    <a:lumOff val="35000"/>
                  </a:schemeClr>
                </a:solidFill>
                <a:latin typeface="Century Gothic"/>
                <a:cs typeface="Century Gothic"/>
              </a:rPr>
              <a:t>Επικοινωνία</a:t>
            </a:r>
            <a:endParaRPr lang="en-GB" sz="2800" dirty="0">
              <a:solidFill>
                <a:schemeClr val="tx1">
                  <a:lumMod val="65000"/>
                  <a:lumOff val="35000"/>
                </a:schemeClr>
              </a:solidFill>
              <a:latin typeface="Century Gothic"/>
              <a:cs typeface="Century Gothic"/>
            </a:endParaRPr>
          </a:p>
          <a:p>
            <a:pPr marL="400050" lvl="1" indent="0">
              <a:buNone/>
            </a:pPr>
            <a:r>
              <a:rPr lang="en-GB" sz="2400" dirty="0">
                <a:solidFill>
                  <a:schemeClr val="tx1">
                    <a:lumMod val="65000"/>
                    <a:lumOff val="35000"/>
                  </a:schemeClr>
                </a:solidFill>
                <a:latin typeface="Century Gothic"/>
                <a:cs typeface="Century Gothic"/>
              </a:rPr>
              <a:t>•	</a:t>
            </a:r>
            <a:r>
              <a:rPr lang="el-GR" sz="2400" dirty="0">
                <a:solidFill>
                  <a:schemeClr val="tx1">
                    <a:lumMod val="65000"/>
                    <a:lumOff val="35000"/>
                  </a:schemeClr>
                </a:solidFill>
                <a:latin typeface="Century Gothic"/>
                <a:cs typeface="Century Gothic"/>
              </a:rPr>
              <a:t>Δραστηριότητα: Ζωγραφίζοντας σε ζευγάρια </a:t>
            </a:r>
          </a:p>
          <a:p>
            <a:pPr marL="400050" lvl="1" indent="0">
              <a:buNone/>
            </a:pPr>
            <a:endParaRPr lang="en-GB" sz="2400" dirty="0">
              <a:solidFill>
                <a:schemeClr val="tx1">
                  <a:lumMod val="65000"/>
                  <a:lumOff val="35000"/>
                </a:schemeClr>
              </a:solidFill>
              <a:latin typeface="Century Gothic"/>
              <a:cs typeface="Century Gothic"/>
            </a:endParaRPr>
          </a:p>
          <a:p>
            <a:pPr marL="400050" lvl="1" indent="0">
              <a:buNone/>
            </a:pPr>
            <a:endParaRPr lang="en-GB" sz="2400" dirty="0">
              <a:solidFill>
                <a:schemeClr val="tx1">
                  <a:lumMod val="65000"/>
                  <a:lumOff val="35000"/>
                </a:schemeClr>
              </a:solidFill>
              <a:latin typeface="Century Gothic"/>
              <a:cs typeface="Century Gothic"/>
            </a:endParaRPr>
          </a:p>
          <a:p>
            <a:pPr>
              <a:buFontTx/>
              <a:buChar char="-"/>
            </a:pPr>
            <a:r>
              <a:rPr lang="el-GR" sz="2800" dirty="0">
                <a:solidFill>
                  <a:schemeClr val="tx1">
                    <a:lumMod val="65000"/>
                    <a:lumOff val="35000"/>
                  </a:schemeClr>
                </a:solidFill>
                <a:latin typeface="Century Gothic"/>
                <a:cs typeface="Century Gothic"/>
              </a:rPr>
              <a:t>Διαχείριση συγκρούσεων </a:t>
            </a:r>
          </a:p>
          <a:p>
            <a:pPr>
              <a:buFontTx/>
              <a:buChar char="-"/>
            </a:pPr>
            <a:endParaRPr lang="en-GB" sz="2800" dirty="0">
              <a:solidFill>
                <a:schemeClr val="tx1">
                  <a:lumMod val="65000"/>
                  <a:lumOff val="35000"/>
                </a:schemeClr>
              </a:solidFill>
              <a:latin typeface="Century Gothic"/>
              <a:cs typeface="Century Gothic"/>
            </a:endParaRPr>
          </a:p>
          <a:p>
            <a:pPr marL="0" indent="0">
              <a:buNone/>
            </a:pPr>
            <a:r>
              <a:rPr lang="en-GB" sz="2800" dirty="0">
                <a:solidFill>
                  <a:schemeClr val="tx1">
                    <a:lumMod val="65000"/>
                    <a:lumOff val="35000"/>
                  </a:schemeClr>
                </a:solidFill>
                <a:latin typeface="Century Gothic"/>
                <a:cs typeface="Century Gothic"/>
              </a:rPr>
              <a:t>-	</a:t>
            </a:r>
            <a:r>
              <a:rPr lang="el-GR" sz="2800" dirty="0">
                <a:solidFill>
                  <a:schemeClr val="tx1">
                    <a:lumMod val="65000"/>
                    <a:lumOff val="35000"/>
                  </a:schemeClr>
                </a:solidFill>
                <a:latin typeface="Century Gothic"/>
                <a:cs typeface="Century Gothic"/>
              </a:rPr>
              <a:t>Ομαδική δουλειά και συνεργασία</a:t>
            </a:r>
            <a:endParaRPr lang="en-GB" sz="2800" dirty="0">
              <a:solidFill>
                <a:schemeClr val="tx1">
                  <a:lumMod val="65000"/>
                  <a:lumOff val="35000"/>
                </a:schemeClr>
              </a:solidFill>
              <a:latin typeface="Century Gothic"/>
              <a:cs typeface="Century Gothic"/>
            </a:endParaRPr>
          </a:p>
        </p:txBody>
      </p:sp>
      <p:cxnSp>
        <p:nvCxnSpPr>
          <p:cNvPr id="18" name="Straight Connector 17"/>
          <p:cNvCxnSpPr/>
          <p:nvPr/>
        </p:nvCxnSpPr>
        <p:spPr>
          <a:xfrm>
            <a:off x="2698749" y="6310868"/>
            <a:ext cx="0" cy="369332"/>
          </a:xfrm>
          <a:prstGeom prst="line">
            <a:avLst/>
          </a:prstGeom>
          <a:ln w="3175" cmpd="sng">
            <a:solidFill>
              <a:srgbClr val="7F7F7F"/>
            </a:solidFill>
          </a:ln>
          <a:effectLst/>
        </p:spPr>
        <p:style>
          <a:lnRef idx="2">
            <a:schemeClr val="dk1"/>
          </a:lnRef>
          <a:fillRef idx="0">
            <a:schemeClr val="dk1"/>
          </a:fillRef>
          <a:effectRef idx="1">
            <a:schemeClr val="dk1"/>
          </a:effectRef>
          <a:fontRef idx="minor">
            <a:schemeClr val="tx1"/>
          </a:fontRef>
        </p:style>
      </p:cxnSp>
      <p:pic>
        <p:nvPicPr>
          <p:cNvPr id="19" name="Picture 18" descr="JIMINY_THE_CRICKET.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200000">
            <a:off x="6142980" y="579221"/>
            <a:ext cx="1360129" cy="658893"/>
          </a:xfrm>
          <a:prstGeom prst="rect">
            <a:avLst/>
          </a:prstGeom>
        </p:spPr>
      </p:pic>
    </p:spTree>
    <p:extLst>
      <p:ext uri="{BB962C8B-B14F-4D97-AF65-F5344CB8AC3E}">
        <p14:creationId xmlns:p14="http://schemas.microsoft.com/office/powerpoint/2010/main" val="8060967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JIMINY_FUNDO_LARANJA.jpg"/>
          <p:cNvPicPr>
            <a:picLocks noChangeAspect="1"/>
          </p:cNvPicPr>
          <p:nvPr/>
        </p:nvPicPr>
        <p:blipFill rotWithShape="1">
          <a:blip r:embed="rId2" cstate="print">
            <a:alphaModFix/>
            <a:extLst>
              <a:ext uri="{28A0092B-C50C-407E-A947-70E740481C1C}">
                <a14:useLocalDpi xmlns:a14="http://schemas.microsoft.com/office/drawing/2010/main" val="0"/>
              </a:ext>
            </a:extLst>
          </a:blip>
          <a:srcRect l="49218" t="8478" r="32595" b="5469"/>
          <a:stretch/>
        </p:blipFill>
        <p:spPr>
          <a:xfrm>
            <a:off x="7010399" y="152400"/>
            <a:ext cx="1981201" cy="6527800"/>
          </a:xfrm>
          <a:prstGeom prst="rect">
            <a:avLst/>
          </a:prstGeom>
        </p:spPr>
      </p:pic>
      <p:pic>
        <p:nvPicPr>
          <p:cNvPr id="6" name="Picture 5" descr="JIMINY_FUNDO_VERDE.jpg"/>
          <p:cNvPicPr>
            <a:picLocks noChangeAspect="1"/>
          </p:cNvPicPr>
          <p:nvPr/>
        </p:nvPicPr>
        <p:blipFill rotWithShape="1">
          <a:blip r:embed="rId3" cstate="print">
            <a:alphaModFix/>
            <a:extLst>
              <a:ext uri="{28A0092B-C50C-407E-A947-70E740481C1C}">
                <a14:useLocalDpi xmlns:a14="http://schemas.microsoft.com/office/drawing/2010/main" val="0"/>
              </a:ext>
            </a:extLst>
          </a:blip>
          <a:srcRect l="46822" t="13155" r="37054" b="10530"/>
          <a:stretch/>
        </p:blipFill>
        <p:spPr>
          <a:xfrm>
            <a:off x="7010399" y="152400"/>
            <a:ext cx="1981201" cy="6527800"/>
          </a:xfrm>
          <a:prstGeom prst="rect">
            <a:avLst/>
          </a:prstGeom>
        </p:spPr>
      </p:pic>
      <p:pic>
        <p:nvPicPr>
          <p:cNvPr id="11" name="Picture 10" descr="EU flag-Erasmus+_vect_POS [CMYK].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6283202"/>
            <a:ext cx="1947333" cy="396997"/>
          </a:xfrm>
          <a:prstGeom prst="rect">
            <a:avLst/>
          </a:prstGeom>
        </p:spPr>
      </p:pic>
      <p:sp>
        <p:nvSpPr>
          <p:cNvPr id="12" name="Rectangle 11"/>
          <p:cNvSpPr/>
          <p:nvPr/>
        </p:nvSpPr>
        <p:spPr>
          <a:xfrm>
            <a:off x="2658533" y="6342709"/>
            <a:ext cx="3801533" cy="369332"/>
          </a:xfrm>
          <a:prstGeom prst="rect">
            <a:avLst/>
          </a:prstGeom>
        </p:spPr>
        <p:txBody>
          <a:bodyPr wrap="square">
            <a:spAutoFit/>
          </a:bodyPr>
          <a:lstStyle/>
          <a:p>
            <a:pPr algn="just"/>
            <a:r>
              <a:rPr lang="en-GB" sz="600" dirty="0">
                <a:solidFill>
                  <a:schemeClr val="bg1">
                    <a:lumMod val="50000"/>
                  </a:schemeClr>
                </a:solidFill>
              </a:rPr>
              <a:t>This Project (2019-1-RO01-KA204-063136) has been funded with support from the European Commission. This document reflects the views only of the author and the Commission cannot be held responsible for any use which might be made of the information contained herein.</a:t>
            </a:r>
            <a:endParaRPr lang="pt-PT" sz="600" dirty="0">
              <a:solidFill>
                <a:schemeClr val="bg1">
                  <a:lumMod val="50000"/>
                </a:schemeClr>
              </a:solidFill>
            </a:endParaRPr>
          </a:p>
        </p:txBody>
      </p:sp>
      <p:pic>
        <p:nvPicPr>
          <p:cNvPr id="13" name="Picture 12" descr="JIMINY_LOGO_NEGATIVO.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79444" y="5185407"/>
            <a:ext cx="1891891" cy="1521813"/>
          </a:xfrm>
          <a:prstGeom prst="rect">
            <a:avLst/>
          </a:prstGeom>
        </p:spPr>
      </p:pic>
      <p:sp>
        <p:nvSpPr>
          <p:cNvPr id="2" name="Title 1"/>
          <p:cNvSpPr>
            <a:spLocks noGrp="1"/>
          </p:cNvSpPr>
          <p:nvPr>
            <p:ph type="title"/>
          </p:nvPr>
        </p:nvSpPr>
        <p:spPr>
          <a:xfrm>
            <a:off x="631316" y="1646298"/>
            <a:ext cx="5939969" cy="1143000"/>
          </a:xfrm>
        </p:spPr>
        <p:txBody>
          <a:bodyPr>
            <a:noAutofit/>
          </a:bodyPr>
          <a:lstStyle/>
          <a:p>
            <a:pPr algn="l"/>
            <a:r>
              <a:rPr lang="el-GR" sz="3200" dirty="0">
                <a:solidFill>
                  <a:schemeClr val="tx1">
                    <a:lumMod val="65000"/>
                    <a:lumOff val="35000"/>
                  </a:schemeClr>
                </a:solidFill>
                <a:latin typeface="Century Gothic"/>
                <a:cs typeface="Century Gothic"/>
              </a:rPr>
              <a:t>Δραστηριότητα: Ζωγραφίζοντας σε ζευγάρια </a:t>
            </a:r>
          </a:p>
        </p:txBody>
      </p:sp>
      <p:cxnSp>
        <p:nvCxnSpPr>
          <p:cNvPr id="18" name="Straight Connector 17"/>
          <p:cNvCxnSpPr/>
          <p:nvPr/>
        </p:nvCxnSpPr>
        <p:spPr>
          <a:xfrm>
            <a:off x="2698749" y="6310868"/>
            <a:ext cx="0" cy="369332"/>
          </a:xfrm>
          <a:prstGeom prst="line">
            <a:avLst/>
          </a:prstGeom>
          <a:ln w="3175" cmpd="sng">
            <a:solidFill>
              <a:srgbClr val="7F7F7F"/>
            </a:solidFill>
          </a:ln>
          <a:effectLst/>
        </p:spPr>
        <p:style>
          <a:lnRef idx="2">
            <a:schemeClr val="dk1"/>
          </a:lnRef>
          <a:fillRef idx="0">
            <a:schemeClr val="dk1"/>
          </a:fillRef>
          <a:effectRef idx="1">
            <a:schemeClr val="dk1"/>
          </a:effectRef>
          <a:fontRef idx="minor">
            <a:schemeClr val="tx1"/>
          </a:fontRef>
        </p:style>
      </p:cxnSp>
      <p:pic>
        <p:nvPicPr>
          <p:cNvPr id="19" name="Picture 18" descr="JIMINY_THE_CRICKET.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200000">
            <a:off x="6142980" y="579221"/>
            <a:ext cx="1360129" cy="658893"/>
          </a:xfrm>
          <a:prstGeom prst="rect">
            <a:avLst/>
          </a:prstGeom>
        </p:spPr>
      </p:pic>
      <p:sp>
        <p:nvSpPr>
          <p:cNvPr id="15" name="Content Placeholder 2">
            <a:extLst>
              <a:ext uri="{FF2B5EF4-FFF2-40B4-BE49-F238E27FC236}">
                <a16:creationId xmlns:a16="http://schemas.microsoft.com/office/drawing/2014/main" id="{60CF63A1-0DF3-4C13-8CA3-178AE15D6080}"/>
              </a:ext>
            </a:extLst>
          </p:cNvPr>
          <p:cNvSpPr>
            <a:spLocks noGrp="1"/>
          </p:cNvSpPr>
          <p:nvPr>
            <p:ph idx="1"/>
          </p:nvPr>
        </p:nvSpPr>
        <p:spPr>
          <a:xfrm>
            <a:off x="332742" y="485586"/>
            <a:ext cx="6235877" cy="1103145"/>
          </a:xfrm>
        </p:spPr>
        <p:txBody>
          <a:bodyPr>
            <a:normAutofit/>
          </a:bodyPr>
          <a:lstStyle/>
          <a:p>
            <a:pPr marL="0" indent="0">
              <a:buNone/>
            </a:pPr>
            <a:r>
              <a:rPr lang="el-GR" sz="2800" b="1" dirty="0">
                <a:solidFill>
                  <a:schemeClr val="tx1">
                    <a:lumMod val="65000"/>
                    <a:lumOff val="35000"/>
                  </a:schemeClr>
                </a:solidFill>
                <a:latin typeface="Century Gothic"/>
                <a:cs typeface="Century Gothic"/>
              </a:rPr>
              <a:t>Διαχείριση σχέσεων</a:t>
            </a:r>
            <a:br>
              <a:rPr lang="el-GR" sz="2800" b="1" dirty="0">
                <a:solidFill>
                  <a:schemeClr val="tx1">
                    <a:lumMod val="65000"/>
                    <a:lumOff val="35000"/>
                  </a:schemeClr>
                </a:solidFill>
                <a:latin typeface="Century Gothic"/>
                <a:cs typeface="Century Gothic"/>
              </a:rPr>
            </a:br>
            <a:r>
              <a:rPr lang="el-GR" sz="2800" b="1" dirty="0">
                <a:solidFill>
                  <a:schemeClr val="tx1">
                    <a:lumMod val="65000"/>
                    <a:lumOff val="35000"/>
                  </a:schemeClr>
                </a:solidFill>
                <a:latin typeface="Century Gothic"/>
                <a:cs typeface="Century Gothic"/>
              </a:rPr>
              <a:t>Μέρος ΙΙ </a:t>
            </a:r>
          </a:p>
          <a:p>
            <a:pPr marL="0" indent="0">
              <a:buNone/>
            </a:pPr>
            <a:endParaRPr lang="en-US" sz="2800" dirty="0">
              <a:solidFill>
                <a:schemeClr val="tx1">
                  <a:lumMod val="65000"/>
                  <a:lumOff val="35000"/>
                </a:schemeClr>
              </a:solidFill>
              <a:latin typeface="Century Gothic"/>
              <a:cs typeface="Century Gothic"/>
            </a:endParaRPr>
          </a:p>
        </p:txBody>
      </p:sp>
      <p:pic>
        <p:nvPicPr>
          <p:cNvPr id="17" name="Obraz 6">
            <a:extLst>
              <a:ext uri="{FF2B5EF4-FFF2-40B4-BE49-F238E27FC236}">
                <a16:creationId xmlns:a16="http://schemas.microsoft.com/office/drawing/2014/main" id="{04E98ADA-6FB2-4843-9111-F08652B480F7}"/>
              </a:ext>
            </a:extLst>
          </p:cNvPr>
          <p:cNvPicPr>
            <a:picLocks noChangeAspect="1"/>
          </p:cNvPicPr>
          <p:nvPr/>
        </p:nvPicPr>
        <p:blipFill>
          <a:blip r:embed="rId7"/>
          <a:stretch>
            <a:fillRect/>
          </a:stretch>
        </p:blipFill>
        <p:spPr>
          <a:xfrm>
            <a:off x="2027404" y="3144481"/>
            <a:ext cx="3166387" cy="3166387"/>
          </a:xfrm>
          <a:prstGeom prst="rect">
            <a:avLst/>
          </a:prstGeom>
        </p:spPr>
      </p:pic>
    </p:spTree>
    <p:extLst>
      <p:ext uri="{BB962C8B-B14F-4D97-AF65-F5344CB8AC3E}">
        <p14:creationId xmlns:p14="http://schemas.microsoft.com/office/powerpoint/2010/main" val="25951717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JIMINY_FUNDO_LARANJA.jpg"/>
          <p:cNvPicPr>
            <a:picLocks noChangeAspect="1"/>
          </p:cNvPicPr>
          <p:nvPr/>
        </p:nvPicPr>
        <p:blipFill rotWithShape="1">
          <a:blip r:embed="rId2" cstate="print">
            <a:alphaModFix/>
            <a:extLst>
              <a:ext uri="{28A0092B-C50C-407E-A947-70E740481C1C}">
                <a14:useLocalDpi xmlns:a14="http://schemas.microsoft.com/office/drawing/2010/main" val="0"/>
              </a:ext>
            </a:extLst>
          </a:blip>
          <a:srcRect l="49218" t="8478" r="32595" b="5469"/>
          <a:stretch/>
        </p:blipFill>
        <p:spPr>
          <a:xfrm>
            <a:off x="7010399" y="152400"/>
            <a:ext cx="1981201" cy="6527800"/>
          </a:xfrm>
          <a:prstGeom prst="rect">
            <a:avLst/>
          </a:prstGeom>
        </p:spPr>
      </p:pic>
      <p:pic>
        <p:nvPicPr>
          <p:cNvPr id="6" name="Picture 5" descr="JIMINY_FUNDO_VERDE.jpg"/>
          <p:cNvPicPr>
            <a:picLocks noChangeAspect="1"/>
          </p:cNvPicPr>
          <p:nvPr/>
        </p:nvPicPr>
        <p:blipFill rotWithShape="1">
          <a:blip r:embed="rId3" cstate="print">
            <a:alphaModFix/>
            <a:extLst>
              <a:ext uri="{28A0092B-C50C-407E-A947-70E740481C1C}">
                <a14:useLocalDpi xmlns:a14="http://schemas.microsoft.com/office/drawing/2010/main" val="0"/>
              </a:ext>
            </a:extLst>
          </a:blip>
          <a:srcRect l="46822" t="13155" r="37054" b="10530"/>
          <a:stretch/>
        </p:blipFill>
        <p:spPr>
          <a:xfrm>
            <a:off x="7010399" y="152400"/>
            <a:ext cx="1981201" cy="6527800"/>
          </a:xfrm>
          <a:prstGeom prst="rect">
            <a:avLst/>
          </a:prstGeom>
        </p:spPr>
      </p:pic>
      <p:pic>
        <p:nvPicPr>
          <p:cNvPr id="11" name="Picture 10" descr="EU flag-Erasmus+_vect_POS [CMYK].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6283202"/>
            <a:ext cx="1947333" cy="396997"/>
          </a:xfrm>
          <a:prstGeom prst="rect">
            <a:avLst/>
          </a:prstGeom>
        </p:spPr>
      </p:pic>
      <p:sp>
        <p:nvSpPr>
          <p:cNvPr id="12" name="Rectangle 11"/>
          <p:cNvSpPr/>
          <p:nvPr/>
        </p:nvSpPr>
        <p:spPr>
          <a:xfrm>
            <a:off x="2658533" y="6342709"/>
            <a:ext cx="3801533" cy="369332"/>
          </a:xfrm>
          <a:prstGeom prst="rect">
            <a:avLst/>
          </a:prstGeom>
        </p:spPr>
        <p:txBody>
          <a:bodyPr wrap="square">
            <a:spAutoFit/>
          </a:bodyPr>
          <a:lstStyle/>
          <a:p>
            <a:pPr algn="just"/>
            <a:r>
              <a:rPr lang="en-GB" sz="600" dirty="0">
                <a:solidFill>
                  <a:schemeClr val="bg1">
                    <a:lumMod val="50000"/>
                  </a:schemeClr>
                </a:solidFill>
              </a:rPr>
              <a:t>This Project (2019-1-RO01-KA204-063136) has been funded with support from the European Commission. This document reflects the views only of the author and the Commission cannot be held responsible for any use which might be made of the information contained herein.</a:t>
            </a:r>
            <a:endParaRPr lang="pt-PT" sz="600" dirty="0">
              <a:solidFill>
                <a:schemeClr val="bg1">
                  <a:lumMod val="50000"/>
                </a:schemeClr>
              </a:solidFill>
            </a:endParaRPr>
          </a:p>
        </p:txBody>
      </p:sp>
      <p:pic>
        <p:nvPicPr>
          <p:cNvPr id="13" name="Picture 12" descr="JIMINY_LOGO_NEGATIVO.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79444" y="5185407"/>
            <a:ext cx="1891891" cy="1521813"/>
          </a:xfrm>
          <a:prstGeom prst="rect">
            <a:avLst/>
          </a:prstGeom>
        </p:spPr>
      </p:pic>
      <p:cxnSp>
        <p:nvCxnSpPr>
          <p:cNvPr id="18" name="Straight Connector 17"/>
          <p:cNvCxnSpPr/>
          <p:nvPr/>
        </p:nvCxnSpPr>
        <p:spPr>
          <a:xfrm>
            <a:off x="2698749" y="6310868"/>
            <a:ext cx="0" cy="369332"/>
          </a:xfrm>
          <a:prstGeom prst="line">
            <a:avLst/>
          </a:prstGeom>
          <a:ln w="3175" cmpd="sng">
            <a:solidFill>
              <a:srgbClr val="7F7F7F"/>
            </a:solidFill>
          </a:ln>
          <a:effectLst/>
        </p:spPr>
        <p:style>
          <a:lnRef idx="2">
            <a:schemeClr val="dk1"/>
          </a:lnRef>
          <a:fillRef idx="0">
            <a:schemeClr val="dk1"/>
          </a:fillRef>
          <a:effectRef idx="1">
            <a:schemeClr val="dk1"/>
          </a:effectRef>
          <a:fontRef idx="minor">
            <a:schemeClr val="tx1"/>
          </a:fontRef>
        </p:style>
      </p:cxnSp>
      <p:pic>
        <p:nvPicPr>
          <p:cNvPr id="19" name="Picture 18" descr="JIMINY_THE_CRICKET.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200000">
            <a:off x="6142980" y="579221"/>
            <a:ext cx="1360129" cy="658893"/>
          </a:xfrm>
          <a:prstGeom prst="rect">
            <a:avLst/>
          </a:prstGeom>
        </p:spPr>
      </p:pic>
      <p:sp>
        <p:nvSpPr>
          <p:cNvPr id="15" name="Content Placeholder 2">
            <a:extLst>
              <a:ext uri="{FF2B5EF4-FFF2-40B4-BE49-F238E27FC236}">
                <a16:creationId xmlns:a16="http://schemas.microsoft.com/office/drawing/2014/main" id="{60CF63A1-0DF3-4C13-8CA3-178AE15D6080}"/>
              </a:ext>
            </a:extLst>
          </p:cNvPr>
          <p:cNvSpPr>
            <a:spLocks noGrp="1"/>
          </p:cNvSpPr>
          <p:nvPr>
            <p:ph idx="1"/>
          </p:nvPr>
        </p:nvSpPr>
        <p:spPr>
          <a:xfrm>
            <a:off x="172665" y="2190561"/>
            <a:ext cx="2705732" cy="3248213"/>
          </a:xfrm>
        </p:spPr>
        <p:txBody>
          <a:bodyPr>
            <a:normAutofit/>
          </a:bodyPr>
          <a:lstStyle/>
          <a:p>
            <a:pPr marL="0" indent="0">
              <a:buNone/>
            </a:pPr>
            <a:r>
              <a:rPr lang="el-GR" sz="2800" b="1" dirty="0">
                <a:solidFill>
                  <a:schemeClr val="tx1">
                    <a:lumMod val="65000"/>
                    <a:lumOff val="35000"/>
                  </a:schemeClr>
                </a:solidFill>
                <a:latin typeface="Century Gothic"/>
                <a:cs typeface="Century Gothic"/>
              </a:rPr>
              <a:t>ΒΑΣΙΚΕΣ ΙΚΑΝΟΤΗΤΕΣ ΔΙΑΧΕΙΡΙΣΗΣ ΣΧΕΣΕΩΝ</a:t>
            </a:r>
            <a:endParaRPr lang="en-US" sz="2800" dirty="0">
              <a:solidFill>
                <a:schemeClr val="tx1">
                  <a:lumMod val="65000"/>
                  <a:lumOff val="35000"/>
                </a:schemeClr>
              </a:solidFill>
              <a:latin typeface="Century Gothic"/>
              <a:cs typeface="Century Gothic"/>
            </a:endParaRPr>
          </a:p>
        </p:txBody>
      </p:sp>
      <p:pic>
        <p:nvPicPr>
          <p:cNvPr id="14" name="Εικόνα 13">
            <a:extLst>
              <a:ext uri="{FF2B5EF4-FFF2-40B4-BE49-F238E27FC236}">
                <a16:creationId xmlns:a16="http://schemas.microsoft.com/office/drawing/2014/main" id="{7D0B37C8-8281-45C5-A2B2-E094706A8C86}"/>
              </a:ext>
            </a:extLst>
          </p:cNvPr>
          <p:cNvPicPr/>
          <p:nvPr/>
        </p:nvPicPr>
        <p:blipFill>
          <a:blip r:embed="rId7">
            <a:extLst>
              <a:ext uri="{28A0092B-C50C-407E-A947-70E740481C1C}">
                <a14:useLocalDpi xmlns:a14="http://schemas.microsoft.com/office/drawing/2010/main" val="0"/>
              </a:ext>
            </a:extLst>
          </a:blip>
          <a:srcRect/>
          <a:stretch>
            <a:fillRect/>
          </a:stretch>
        </p:blipFill>
        <p:spPr bwMode="auto">
          <a:xfrm>
            <a:off x="2741611" y="100524"/>
            <a:ext cx="3667125" cy="6182678"/>
          </a:xfrm>
          <a:prstGeom prst="rect">
            <a:avLst/>
          </a:prstGeom>
          <a:noFill/>
          <a:ln>
            <a:noFill/>
          </a:ln>
        </p:spPr>
      </p:pic>
    </p:spTree>
    <p:extLst>
      <p:ext uri="{BB962C8B-B14F-4D97-AF65-F5344CB8AC3E}">
        <p14:creationId xmlns:p14="http://schemas.microsoft.com/office/powerpoint/2010/main" val="36402256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JIMINY_FUNDO_LARANJA.jpg"/>
          <p:cNvPicPr>
            <a:picLocks noChangeAspect="1"/>
          </p:cNvPicPr>
          <p:nvPr/>
        </p:nvPicPr>
        <p:blipFill rotWithShape="1">
          <a:blip r:embed="rId2" cstate="print">
            <a:alphaModFix/>
            <a:extLst>
              <a:ext uri="{28A0092B-C50C-407E-A947-70E740481C1C}">
                <a14:useLocalDpi xmlns:a14="http://schemas.microsoft.com/office/drawing/2010/main" val="0"/>
              </a:ext>
            </a:extLst>
          </a:blip>
          <a:srcRect l="49218" t="8478" r="32595" b="5469"/>
          <a:stretch/>
        </p:blipFill>
        <p:spPr>
          <a:xfrm>
            <a:off x="7010399" y="152400"/>
            <a:ext cx="1981201" cy="6527800"/>
          </a:xfrm>
          <a:prstGeom prst="rect">
            <a:avLst/>
          </a:prstGeom>
        </p:spPr>
      </p:pic>
      <p:pic>
        <p:nvPicPr>
          <p:cNvPr id="6" name="Picture 5" descr="JIMINY_FUNDO_VERDE.jpg"/>
          <p:cNvPicPr>
            <a:picLocks noChangeAspect="1"/>
          </p:cNvPicPr>
          <p:nvPr/>
        </p:nvPicPr>
        <p:blipFill rotWithShape="1">
          <a:blip r:embed="rId3" cstate="print">
            <a:alphaModFix/>
            <a:extLst>
              <a:ext uri="{28A0092B-C50C-407E-A947-70E740481C1C}">
                <a14:useLocalDpi xmlns:a14="http://schemas.microsoft.com/office/drawing/2010/main" val="0"/>
              </a:ext>
            </a:extLst>
          </a:blip>
          <a:srcRect l="46822" t="13155" r="37054" b="10530"/>
          <a:stretch/>
        </p:blipFill>
        <p:spPr>
          <a:xfrm>
            <a:off x="7010399" y="152400"/>
            <a:ext cx="1981201" cy="6527800"/>
          </a:xfrm>
          <a:prstGeom prst="rect">
            <a:avLst/>
          </a:prstGeom>
        </p:spPr>
      </p:pic>
      <p:pic>
        <p:nvPicPr>
          <p:cNvPr id="11" name="Picture 10" descr="EU flag-Erasmus+_vect_POS [CMYK].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6283202"/>
            <a:ext cx="1947333" cy="396997"/>
          </a:xfrm>
          <a:prstGeom prst="rect">
            <a:avLst/>
          </a:prstGeom>
        </p:spPr>
      </p:pic>
      <p:sp>
        <p:nvSpPr>
          <p:cNvPr id="12" name="Rectangle 11"/>
          <p:cNvSpPr/>
          <p:nvPr/>
        </p:nvSpPr>
        <p:spPr>
          <a:xfrm>
            <a:off x="2658533" y="6342709"/>
            <a:ext cx="3801533" cy="369332"/>
          </a:xfrm>
          <a:prstGeom prst="rect">
            <a:avLst/>
          </a:prstGeom>
        </p:spPr>
        <p:txBody>
          <a:bodyPr wrap="square">
            <a:spAutoFit/>
          </a:bodyPr>
          <a:lstStyle/>
          <a:p>
            <a:pPr algn="just"/>
            <a:r>
              <a:rPr lang="en-GB" sz="600" dirty="0">
                <a:solidFill>
                  <a:schemeClr val="bg1">
                    <a:lumMod val="50000"/>
                  </a:schemeClr>
                </a:solidFill>
              </a:rPr>
              <a:t>This Project (2019-1-RO01-KA204-063136) has been funded with support from the European Commission. This document reflects the views only of the author and the Commission cannot be held responsible for any use which might be made of the information contained herein.</a:t>
            </a:r>
            <a:endParaRPr lang="pt-PT" sz="600" dirty="0">
              <a:solidFill>
                <a:schemeClr val="bg1">
                  <a:lumMod val="50000"/>
                </a:schemeClr>
              </a:solidFill>
            </a:endParaRPr>
          </a:p>
        </p:txBody>
      </p:sp>
      <p:pic>
        <p:nvPicPr>
          <p:cNvPr id="13" name="Picture 12" descr="JIMINY_LOGO_NEGATIVO.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79444" y="5185407"/>
            <a:ext cx="1891891" cy="1521813"/>
          </a:xfrm>
          <a:prstGeom prst="rect">
            <a:avLst/>
          </a:prstGeom>
        </p:spPr>
      </p:pic>
      <p:sp>
        <p:nvSpPr>
          <p:cNvPr id="3" name="Content Placeholder 2"/>
          <p:cNvSpPr>
            <a:spLocks noGrp="1"/>
          </p:cNvSpPr>
          <p:nvPr>
            <p:ph idx="1"/>
          </p:nvPr>
        </p:nvSpPr>
        <p:spPr>
          <a:xfrm>
            <a:off x="332742" y="485588"/>
            <a:ext cx="6490302" cy="3295838"/>
          </a:xfrm>
        </p:spPr>
        <p:txBody>
          <a:bodyPr>
            <a:normAutofit fontScale="70000" lnSpcReduction="20000"/>
          </a:bodyPr>
          <a:lstStyle/>
          <a:p>
            <a:pPr marL="0" indent="0">
              <a:buNone/>
            </a:pPr>
            <a:r>
              <a:rPr lang="el-GR" sz="2800" b="1" dirty="0">
                <a:solidFill>
                  <a:schemeClr val="tx1">
                    <a:lumMod val="65000"/>
                    <a:lumOff val="35000"/>
                  </a:schemeClr>
                </a:solidFill>
                <a:latin typeface="Century Gothic"/>
                <a:cs typeface="Century Gothic"/>
              </a:rPr>
              <a:t>Σχεδιασμός δράσης</a:t>
            </a:r>
          </a:p>
          <a:p>
            <a:pPr marL="0" indent="0">
              <a:buNone/>
            </a:pPr>
            <a:endParaRPr lang="en-US" sz="2800" b="1" dirty="0">
              <a:solidFill>
                <a:schemeClr val="tx1">
                  <a:lumMod val="65000"/>
                  <a:lumOff val="35000"/>
                </a:schemeClr>
              </a:solidFill>
              <a:latin typeface="Century Gothic"/>
              <a:cs typeface="Century Gothic"/>
            </a:endParaRPr>
          </a:p>
          <a:p>
            <a:pPr>
              <a:buFontTx/>
              <a:buChar char="-"/>
            </a:pPr>
            <a:r>
              <a:rPr lang="el-GR" sz="2800" dirty="0">
                <a:solidFill>
                  <a:schemeClr val="tx1">
                    <a:lumMod val="65000"/>
                    <a:lumOff val="35000"/>
                  </a:schemeClr>
                </a:solidFill>
                <a:latin typeface="Century Gothic"/>
                <a:cs typeface="Century Gothic"/>
              </a:rPr>
              <a:t>Γιατί η εξάσκηση της συναισθηματικής νοημοσύνης είναι σημαντική</a:t>
            </a:r>
          </a:p>
          <a:p>
            <a:pPr>
              <a:buFontTx/>
              <a:buChar char="-"/>
            </a:pPr>
            <a:endParaRPr lang="en-GB" sz="2800" dirty="0">
              <a:solidFill>
                <a:schemeClr val="tx1">
                  <a:lumMod val="65000"/>
                  <a:lumOff val="35000"/>
                </a:schemeClr>
              </a:solidFill>
              <a:latin typeface="Century Gothic"/>
              <a:cs typeface="Century Gothic"/>
            </a:endParaRPr>
          </a:p>
          <a:p>
            <a:pPr marL="0" lvl="0" indent="0">
              <a:buNone/>
            </a:pPr>
            <a:r>
              <a:rPr lang="en-GB" sz="2800" dirty="0">
                <a:solidFill>
                  <a:schemeClr val="tx1">
                    <a:lumMod val="65000"/>
                    <a:lumOff val="35000"/>
                  </a:schemeClr>
                </a:solidFill>
                <a:latin typeface="Century Gothic"/>
                <a:cs typeface="Century Gothic"/>
              </a:rPr>
              <a:t>-	</a:t>
            </a:r>
            <a:r>
              <a:rPr lang="el-GR" sz="2800" dirty="0">
                <a:solidFill>
                  <a:schemeClr val="tx1">
                    <a:lumMod val="65000"/>
                    <a:lumOff val="35000"/>
                  </a:schemeClr>
                </a:solidFill>
                <a:latin typeface="Century Gothic"/>
                <a:cs typeface="Century Gothic"/>
              </a:rPr>
              <a:t>Σχεδιασμός δράσεων  για τους εκπαιδευτές/</a:t>
            </a:r>
            <a:r>
              <a:rPr lang="el-GR" sz="2800" dirty="0" err="1">
                <a:solidFill>
                  <a:schemeClr val="tx1">
                    <a:lumMod val="65000"/>
                    <a:lumOff val="35000"/>
                  </a:schemeClr>
                </a:solidFill>
                <a:latin typeface="Century Gothic"/>
                <a:cs typeface="Century Gothic"/>
              </a:rPr>
              <a:t>τριες</a:t>
            </a:r>
            <a:r>
              <a:rPr lang="el-GR" sz="2800" dirty="0">
                <a:solidFill>
                  <a:schemeClr val="tx1">
                    <a:lumMod val="65000"/>
                    <a:lumOff val="35000"/>
                  </a:schemeClr>
                </a:solidFill>
                <a:latin typeface="Century Gothic"/>
                <a:cs typeface="Century Gothic"/>
              </a:rPr>
              <a:t> Ενηλίκων</a:t>
            </a:r>
          </a:p>
          <a:p>
            <a:pPr marL="0" lvl="0" indent="0">
              <a:buNone/>
            </a:pPr>
            <a:endParaRPr lang="en-GB" sz="2800" dirty="0">
              <a:solidFill>
                <a:schemeClr val="tx1">
                  <a:lumMod val="65000"/>
                  <a:lumOff val="35000"/>
                </a:schemeClr>
              </a:solidFill>
              <a:latin typeface="Century Gothic"/>
              <a:cs typeface="Century Gothic"/>
            </a:endParaRPr>
          </a:p>
          <a:p>
            <a:pPr lvl="1" indent="-342900">
              <a:buFont typeface="Wingdings" panose="05000000000000000000" pitchFamily="2" charset="2"/>
              <a:buChar char="§"/>
            </a:pPr>
            <a:r>
              <a:rPr lang="el-GR" sz="2400" dirty="0" err="1">
                <a:solidFill>
                  <a:schemeClr val="tx1">
                    <a:lumMod val="65000"/>
                    <a:lumOff val="35000"/>
                  </a:schemeClr>
                </a:solidFill>
                <a:latin typeface="Century Gothic"/>
                <a:cs typeface="Century Gothic"/>
              </a:rPr>
              <a:t>Αυτοαξιολόγηση</a:t>
            </a:r>
            <a:r>
              <a:rPr lang="el-GR" sz="2400" dirty="0">
                <a:solidFill>
                  <a:schemeClr val="tx1">
                    <a:lumMod val="65000"/>
                    <a:lumOff val="35000"/>
                  </a:schemeClr>
                </a:solidFill>
                <a:latin typeface="Century Gothic"/>
                <a:cs typeface="Century Gothic"/>
              </a:rPr>
              <a:t> </a:t>
            </a:r>
          </a:p>
          <a:p>
            <a:pPr lvl="1" indent="-342900">
              <a:buFont typeface="Wingdings" panose="05000000000000000000" pitchFamily="2" charset="2"/>
              <a:buChar char="§"/>
            </a:pPr>
            <a:r>
              <a:rPr lang="el-GR" sz="2400" dirty="0">
                <a:solidFill>
                  <a:schemeClr val="tx1">
                    <a:lumMod val="65000"/>
                    <a:lumOff val="35000"/>
                  </a:schemeClr>
                </a:solidFill>
                <a:latin typeface="Century Gothic"/>
                <a:cs typeface="Century Gothic"/>
              </a:rPr>
              <a:t>Εξάσκηση</a:t>
            </a:r>
            <a:endParaRPr lang="en-GB" sz="2400" dirty="0">
              <a:solidFill>
                <a:schemeClr val="tx1">
                  <a:lumMod val="65000"/>
                  <a:lumOff val="35000"/>
                </a:schemeClr>
              </a:solidFill>
              <a:latin typeface="Century Gothic"/>
              <a:cs typeface="Century Gothic"/>
            </a:endParaRPr>
          </a:p>
          <a:p>
            <a:pPr lvl="1" indent="-342900">
              <a:buFont typeface="Wingdings" panose="05000000000000000000" pitchFamily="2" charset="2"/>
              <a:buChar char="§"/>
            </a:pPr>
            <a:r>
              <a:rPr lang="el-GR" sz="2400" dirty="0">
                <a:solidFill>
                  <a:schemeClr val="tx1">
                    <a:lumMod val="65000"/>
                    <a:lumOff val="35000"/>
                  </a:schemeClr>
                </a:solidFill>
                <a:latin typeface="Century Gothic"/>
                <a:cs typeface="Century Gothic"/>
              </a:rPr>
              <a:t>Εφαρμογή</a:t>
            </a:r>
          </a:p>
          <a:p>
            <a:pPr lvl="1" indent="-342900">
              <a:buFont typeface="Wingdings" panose="05000000000000000000" pitchFamily="2" charset="2"/>
              <a:buChar char="§"/>
            </a:pPr>
            <a:endParaRPr lang="en-GB" sz="2400" dirty="0">
              <a:solidFill>
                <a:schemeClr val="tx1">
                  <a:lumMod val="65000"/>
                  <a:lumOff val="35000"/>
                </a:schemeClr>
              </a:solidFill>
              <a:latin typeface="Century Gothic"/>
              <a:cs typeface="Century Gothic"/>
            </a:endParaRPr>
          </a:p>
          <a:p>
            <a:pPr marL="400050" lvl="1" indent="0">
              <a:buNone/>
            </a:pPr>
            <a:endParaRPr lang="en-GB" sz="2400" dirty="0">
              <a:solidFill>
                <a:schemeClr val="tx1">
                  <a:lumMod val="65000"/>
                  <a:lumOff val="35000"/>
                </a:schemeClr>
              </a:solidFill>
              <a:latin typeface="Century Gothic"/>
              <a:cs typeface="Century Gothic"/>
            </a:endParaRPr>
          </a:p>
        </p:txBody>
      </p:sp>
      <p:cxnSp>
        <p:nvCxnSpPr>
          <p:cNvPr id="18" name="Straight Connector 17"/>
          <p:cNvCxnSpPr/>
          <p:nvPr/>
        </p:nvCxnSpPr>
        <p:spPr>
          <a:xfrm>
            <a:off x="2698749" y="6310868"/>
            <a:ext cx="0" cy="369332"/>
          </a:xfrm>
          <a:prstGeom prst="line">
            <a:avLst/>
          </a:prstGeom>
          <a:ln w="3175" cmpd="sng">
            <a:solidFill>
              <a:srgbClr val="7F7F7F"/>
            </a:solidFill>
          </a:ln>
          <a:effectLst/>
        </p:spPr>
        <p:style>
          <a:lnRef idx="2">
            <a:schemeClr val="dk1"/>
          </a:lnRef>
          <a:fillRef idx="0">
            <a:schemeClr val="dk1"/>
          </a:fillRef>
          <a:effectRef idx="1">
            <a:schemeClr val="dk1"/>
          </a:effectRef>
          <a:fontRef idx="minor">
            <a:schemeClr val="tx1"/>
          </a:fontRef>
        </p:style>
      </p:cxnSp>
      <p:pic>
        <p:nvPicPr>
          <p:cNvPr id="19" name="Picture 18" descr="JIMINY_THE_CRICKET.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200000">
            <a:off x="6142980" y="579221"/>
            <a:ext cx="1360129" cy="658893"/>
          </a:xfrm>
          <a:prstGeom prst="rect">
            <a:avLst/>
          </a:prstGeom>
        </p:spPr>
      </p:pic>
      <p:grpSp>
        <p:nvGrpSpPr>
          <p:cNvPr id="10" name="Group 32">
            <a:extLst>
              <a:ext uri="{FF2B5EF4-FFF2-40B4-BE49-F238E27FC236}">
                <a16:creationId xmlns:a16="http://schemas.microsoft.com/office/drawing/2014/main" id="{E913BEB9-4219-42D3-8359-CB38394C3B5A}"/>
              </a:ext>
            </a:extLst>
          </p:cNvPr>
          <p:cNvGrpSpPr/>
          <p:nvPr/>
        </p:nvGrpSpPr>
        <p:grpSpPr>
          <a:xfrm>
            <a:off x="1498569" y="2775123"/>
            <a:ext cx="5393509" cy="3508079"/>
            <a:chOff x="0" y="0"/>
            <a:chExt cx="6359966" cy="3963188"/>
          </a:xfrm>
        </p:grpSpPr>
        <p:sp>
          <p:nvSpPr>
            <p:cNvPr id="14" name="Flowchart: Terminator 16">
              <a:extLst>
                <a:ext uri="{FF2B5EF4-FFF2-40B4-BE49-F238E27FC236}">
                  <a16:creationId xmlns:a16="http://schemas.microsoft.com/office/drawing/2014/main" id="{2F8D4C71-75C2-4BEF-9511-648204B2419E}"/>
                </a:ext>
              </a:extLst>
            </p:cNvPr>
            <p:cNvSpPr/>
            <p:nvPr/>
          </p:nvSpPr>
          <p:spPr>
            <a:xfrm>
              <a:off x="1880996" y="0"/>
              <a:ext cx="2239485" cy="1139867"/>
            </a:xfrm>
            <a:prstGeom prst="flowChartTerminator">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07000"/>
                </a:lnSpc>
                <a:spcBef>
                  <a:spcPts val="0"/>
                </a:spcBef>
                <a:spcAft>
                  <a:spcPts val="800"/>
                </a:spcAft>
              </a:pPr>
              <a:r>
                <a:rPr lang="el-GR" sz="1100" b="1" u="sng" kern="1200" dirty="0">
                  <a:solidFill>
                    <a:srgbClr val="000000"/>
                  </a:solidFill>
                  <a:effectLst/>
                  <a:ea typeface="Times New Roman" panose="02020603050405020304" pitchFamily="18" charset="0"/>
                  <a:cs typeface="Calibri" panose="020F0502020204030204" pitchFamily="34" charset="0"/>
                </a:rPr>
                <a:t>Σχεδίασε</a:t>
              </a:r>
              <a:r>
                <a:rPr lang="en-CA" sz="1100" b="1" kern="1200" dirty="0">
                  <a:solidFill>
                    <a:srgbClr val="000000"/>
                  </a:solidFill>
                  <a:effectLst/>
                  <a:ea typeface="Times New Roman" panose="02020603050405020304" pitchFamily="18" charset="0"/>
                  <a:cs typeface="Calibri" panose="020F0502020204030204" pitchFamily="34" charset="0"/>
                </a:rPr>
                <a:t>- </a:t>
              </a:r>
              <a:r>
                <a:rPr lang="el-GR" sz="1100" b="1" kern="1200" dirty="0">
                  <a:solidFill>
                    <a:srgbClr val="000000"/>
                  </a:solidFill>
                  <a:effectLst/>
                  <a:ea typeface="Times New Roman" panose="02020603050405020304" pitchFamily="18" charset="0"/>
                  <a:cs typeface="Calibri" panose="020F0502020204030204" pitchFamily="34" charset="0"/>
                </a:rPr>
                <a:t>τις εργασίες σε πρόγραμμα</a:t>
              </a:r>
              <a:r>
                <a:rPr lang="en-CA" sz="1100" kern="1200" dirty="0">
                  <a:solidFill>
                    <a:srgbClr val="000000"/>
                  </a:solidFill>
                  <a:effectLst/>
                  <a:ea typeface="Times New Roman" panose="02020603050405020304" pitchFamily="18" charset="0"/>
                  <a:cs typeface="Calibri" panose="020F0502020204030204" pitchFamily="34" charset="0"/>
                </a:rPr>
                <a:t>. </a:t>
              </a:r>
              <a:r>
                <a:rPr lang="el-GR" sz="1050" kern="1200" dirty="0">
                  <a:solidFill>
                    <a:srgbClr val="000000"/>
                  </a:solidFill>
                  <a:effectLst/>
                  <a:ea typeface="Times New Roman" panose="02020603050405020304" pitchFamily="18" charset="0"/>
                  <a:cs typeface="Calibri" panose="020F0502020204030204" pitchFamily="34" charset="0"/>
                </a:rPr>
                <a:t>Διατήρησε ένα εβδομαδιαίο σχεδιασμό, θέσε στόχους</a:t>
              </a:r>
              <a:r>
                <a:rPr lang="en-CA" sz="1050" kern="1200" dirty="0">
                  <a:solidFill>
                    <a:srgbClr val="000000"/>
                  </a:solidFill>
                  <a:effectLst/>
                  <a:ea typeface="Times New Roman" panose="02020603050405020304" pitchFamily="18" charset="0"/>
                  <a:cs typeface="Calibri" panose="020F0502020204030204" pitchFamily="34" charset="0"/>
                </a:rPr>
                <a:t>,</a:t>
              </a:r>
              <a:r>
                <a:rPr lang="el-GR" sz="1050" kern="1200" dirty="0">
                  <a:solidFill>
                    <a:srgbClr val="000000"/>
                  </a:solidFill>
                  <a:effectLst/>
                  <a:ea typeface="Times New Roman" panose="02020603050405020304" pitchFamily="18" charset="0"/>
                  <a:cs typeface="Calibri" panose="020F0502020204030204" pitchFamily="34" charset="0"/>
                </a:rPr>
                <a:t> βάλε τους στόχους αυτούς σε προτεραιότητα πριν τους κάνεις</a:t>
              </a:r>
              <a:endParaRPr lang="en-GB" sz="1100" dirty="0">
                <a:effectLst/>
                <a:ea typeface="Calibri" panose="020F0502020204030204" pitchFamily="34" charset="0"/>
                <a:cs typeface="Times New Roman" panose="02020603050405020304" pitchFamily="18" charset="0"/>
              </a:endParaRPr>
            </a:p>
          </p:txBody>
        </p:sp>
        <p:sp>
          <p:nvSpPr>
            <p:cNvPr id="15" name="Flowchart: Terminator 17">
              <a:extLst>
                <a:ext uri="{FF2B5EF4-FFF2-40B4-BE49-F238E27FC236}">
                  <a16:creationId xmlns:a16="http://schemas.microsoft.com/office/drawing/2014/main" id="{CE6AD30D-FD45-4A2D-AEB3-977D409CC77A}"/>
                </a:ext>
              </a:extLst>
            </p:cNvPr>
            <p:cNvSpPr/>
            <p:nvPr/>
          </p:nvSpPr>
          <p:spPr>
            <a:xfrm>
              <a:off x="0" y="1409302"/>
              <a:ext cx="2239485" cy="1139867"/>
            </a:xfrm>
            <a:prstGeom prst="flowChartTerminator">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07000"/>
                </a:lnSpc>
                <a:spcBef>
                  <a:spcPts val="0"/>
                </a:spcBef>
                <a:spcAft>
                  <a:spcPts val="800"/>
                </a:spcAft>
              </a:pPr>
              <a:r>
                <a:rPr lang="el-GR" sz="1100" b="1" u="sng" kern="1200" dirty="0">
                  <a:solidFill>
                    <a:srgbClr val="000000"/>
                  </a:solidFill>
                  <a:effectLst/>
                  <a:ea typeface="Times New Roman" panose="02020603050405020304" pitchFamily="18" charset="0"/>
                  <a:cs typeface="Times New Roman" panose="02020603050405020304" pitchFamily="18" charset="0"/>
                </a:rPr>
                <a:t>Παρακολούθησε</a:t>
              </a:r>
              <a:r>
                <a:rPr lang="en-CA" sz="1100" kern="1200" dirty="0">
                  <a:solidFill>
                    <a:srgbClr val="000000"/>
                  </a:solidFill>
                  <a:effectLst/>
                  <a:ea typeface="Times New Roman" panose="02020603050405020304" pitchFamily="18" charset="0"/>
                  <a:cs typeface="Times New Roman" panose="02020603050405020304" pitchFamily="18" charset="0"/>
                </a:rPr>
                <a:t> – </a:t>
              </a:r>
              <a:r>
                <a:rPr lang="el-GR" sz="1100" kern="1200" dirty="0">
                  <a:solidFill>
                    <a:srgbClr val="000000"/>
                  </a:solidFill>
                  <a:effectLst/>
                  <a:ea typeface="Times New Roman" panose="02020603050405020304" pitchFamily="18" charset="0"/>
                  <a:cs typeface="Times New Roman" panose="02020603050405020304" pitchFamily="18" charset="0"/>
                </a:rPr>
                <a:t>τις αντιδράσεις σου και τις σκέψεις σου.  Αντικατέστησε τις αρνητικές σκέψεις. </a:t>
              </a:r>
              <a:endParaRPr lang="en-GB" sz="1100" dirty="0">
                <a:effectLst/>
                <a:ea typeface="Calibri" panose="020F0502020204030204" pitchFamily="34" charset="0"/>
                <a:cs typeface="Times New Roman" panose="02020603050405020304" pitchFamily="18" charset="0"/>
              </a:endParaRPr>
            </a:p>
          </p:txBody>
        </p:sp>
        <p:sp>
          <p:nvSpPr>
            <p:cNvPr id="16" name="Flowchart: Terminator 23">
              <a:extLst>
                <a:ext uri="{FF2B5EF4-FFF2-40B4-BE49-F238E27FC236}">
                  <a16:creationId xmlns:a16="http://schemas.microsoft.com/office/drawing/2014/main" id="{051145DB-394C-402B-A369-B804142A8DC1}"/>
                </a:ext>
              </a:extLst>
            </p:cNvPr>
            <p:cNvSpPr/>
            <p:nvPr/>
          </p:nvSpPr>
          <p:spPr>
            <a:xfrm>
              <a:off x="1978530" y="2498257"/>
              <a:ext cx="2544704" cy="1464931"/>
            </a:xfrm>
            <a:prstGeom prst="flowChartTerminator">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07000"/>
                </a:lnSpc>
                <a:spcBef>
                  <a:spcPts val="0"/>
                </a:spcBef>
                <a:spcAft>
                  <a:spcPts val="800"/>
                </a:spcAft>
              </a:pPr>
              <a:r>
                <a:rPr lang="el-GR" sz="1050" b="1" u="sng" kern="1200" dirty="0">
                  <a:solidFill>
                    <a:srgbClr val="000000"/>
                  </a:solidFill>
                  <a:effectLst/>
                  <a:ea typeface="Times New Roman" panose="02020603050405020304" pitchFamily="18" charset="0"/>
                  <a:cs typeface="Times New Roman" panose="02020603050405020304" pitchFamily="18" charset="0"/>
                </a:rPr>
                <a:t>Κατανόησε</a:t>
              </a:r>
              <a:r>
                <a:rPr lang="en-CA" sz="1050" b="1" u="sng" kern="1200" dirty="0">
                  <a:solidFill>
                    <a:srgbClr val="000000"/>
                  </a:solidFill>
                  <a:effectLst/>
                  <a:ea typeface="Times New Roman" panose="02020603050405020304" pitchFamily="18" charset="0"/>
                  <a:cs typeface="Times New Roman" panose="02020603050405020304" pitchFamily="18" charset="0"/>
                </a:rPr>
                <a:t>-</a:t>
              </a:r>
              <a:r>
                <a:rPr lang="en-CA" sz="1050" b="1" kern="1200" dirty="0">
                  <a:solidFill>
                    <a:srgbClr val="000000"/>
                  </a:solidFill>
                  <a:effectLst/>
                  <a:ea typeface="Times New Roman" panose="02020603050405020304" pitchFamily="18" charset="0"/>
                  <a:cs typeface="Times New Roman" panose="02020603050405020304" pitchFamily="18" charset="0"/>
                </a:rPr>
                <a:t> </a:t>
              </a:r>
              <a:r>
                <a:rPr lang="el-GR" sz="1050" kern="1200" dirty="0">
                  <a:solidFill>
                    <a:srgbClr val="000000"/>
                  </a:solidFill>
                  <a:effectLst/>
                  <a:ea typeface="Times New Roman" panose="02020603050405020304" pitchFamily="18" charset="0"/>
                  <a:cs typeface="Times New Roman" panose="02020603050405020304" pitchFamily="18" charset="0"/>
                </a:rPr>
                <a:t>τι σου λένε οι άλλοι, γιατί συμπεριφέρονται με τον τρόπο τους</a:t>
              </a:r>
              <a:r>
                <a:rPr lang="en-CA" sz="1050" kern="1200" dirty="0">
                  <a:solidFill>
                    <a:srgbClr val="000000"/>
                  </a:solidFill>
                  <a:effectLst/>
                  <a:ea typeface="Times New Roman" panose="02020603050405020304" pitchFamily="18" charset="0"/>
                  <a:cs typeface="Times New Roman" panose="02020603050405020304" pitchFamily="18" charset="0"/>
                </a:rPr>
                <a:t>,</a:t>
              </a:r>
              <a:r>
                <a:rPr lang="el-GR" sz="1050" kern="1200" dirty="0">
                  <a:solidFill>
                    <a:srgbClr val="000000"/>
                  </a:solidFill>
                  <a:effectLst/>
                  <a:ea typeface="Times New Roman" panose="02020603050405020304" pitchFamily="18" charset="0"/>
                  <a:cs typeface="Times New Roman" panose="02020603050405020304" pitchFamily="18" charset="0"/>
                </a:rPr>
                <a:t> τι αντιμετωπίζουν</a:t>
              </a:r>
              <a:r>
                <a:rPr lang="en-US" sz="1050" kern="1200" dirty="0">
                  <a:solidFill>
                    <a:srgbClr val="000000"/>
                  </a:solidFill>
                  <a:effectLst/>
                  <a:ea typeface="Times New Roman" panose="02020603050405020304" pitchFamily="18" charset="0"/>
                  <a:cs typeface="Times New Roman" panose="02020603050405020304" pitchFamily="18" charset="0"/>
                </a:rPr>
                <a:t> </a:t>
              </a:r>
              <a:r>
                <a:rPr lang="el-GR" sz="1050" kern="1200" dirty="0">
                  <a:solidFill>
                    <a:srgbClr val="000000"/>
                  </a:solidFill>
                  <a:effectLst/>
                  <a:ea typeface="Times New Roman" panose="02020603050405020304" pitchFamily="18" charset="0"/>
                  <a:cs typeface="Times New Roman" panose="02020603050405020304" pitchFamily="18" charset="0"/>
                </a:rPr>
                <a:t>και τα μη λεκτικά στοιχεία τους, όπως η γλώσσα του σώματός τους και οι εκφράσεις του προσώπου</a:t>
              </a:r>
              <a:r>
                <a:rPr lang="en-CA" sz="1050" kern="1200" dirty="0">
                  <a:solidFill>
                    <a:srgbClr val="000000"/>
                  </a:solidFill>
                  <a:effectLst/>
                  <a:ea typeface="Times New Roman" panose="02020603050405020304" pitchFamily="18" charset="0"/>
                  <a:cs typeface="Times New Roman" panose="02020603050405020304" pitchFamily="18" charset="0"/>
                </a:rPr>
                <a:t>.</a:t>
              </a:r>
              <a:endParaRPr lang="en-GB" sz="1050" dirty="0">
                <a:effectLst/>
                <a:ea typeface="Calibri" panose="020F0502020204030204" pitchFamily="34" charset="0"/>
                <a:cs typeface="Times New Roman" panose="02020603050405020304" pitchFamily="18" charset="0"/>
              </a:endParaRPr>
            </a:p>
          </p:txBody>
        </p:sp>
        <p:sp>
          <p:nvSpPr>
            <p:cNvPr id="17" name="Flowchart: Terminator 28">
              <a:extLst>
                <a:ext uri="{FF2B5EF4-FFF2-40B4-BE49-F238E27FC236}">
                  <a16:creationId xmlns:a16="http://schemas.microsoft.com/office/drawing/2014/main" id="{A3AA6661-B7F2-44BB-98E5-D60959A35964}"/>
                </a:ext>
              </a:extLst>
            </p:cNvPr>
            <p:cNvSpPr/>
            <p:nvPr/>
          </p:nvSpPr>
          <p:spPr>
            <a:xfrm>
              <a:off x="3980958" y="1358389"/>
              <a:ext cx="2379008" cy="1139868"/>
            </a:xfrm>
            <a:prstGeom prst="flowChartTerminator">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07000"/>
                </a:lnSpc>
                <a:spcBef>
                  <a:spcPts val="0"/>
                </a:spcBef>
                <a:spcAft>
                  <a:spcPts val="800"/>
                </a:spcAft>
              </a:pPr>
              <a:r>
                <a:rPr lang="el-GR" sz="1100" b="1" u="sng" kern="1200" dirty="0">
                  <a:solidFill>
                    <a:srgbClr val="000000"/>
                  </a:solidFill>
                  <a:effectLst/>
                  <a:ea typeface="Times New Roman" panose="02020603050405020304" pitchFamily="18" charset="0"/>
                  <a:cs typeface="Times New Roman" panose="02020603050405020304" pitchFamily="18" charset="0"/>
                </a:rPr>
                <a:t>Άντλησε έμπνευση</a:t>
              </a:r>
              <a:r>
                <a:rPr lang="en-CA" sz="1100" b="1" kern="1200" dirty="0">
                  <a:solidFill>
                    <a:srgbClr val="000000"/>
                  </a:solidFill>
                  <a:effectLst/>
                  <a:ea typeface="Times New Roman" panose="02020603050405020304" pitchFamily="18" charset="0"/>
                  <a:cs typeface="Times New Roman" panose="02020603050405020304" pitchFamily="18" charset="0"/>
                </a:rPr>
                <a:t>- </a:t>
              </a:r>
              <a:r>
                <a:rPr lang="el-GR" sz="1100" kern="1200" dirty="0">
                  <a:solidFill>
                    <a:srgbClr val="000000"/>
                  </a:solidFill>
                  <a:effectLst/>
                  <a:ea typeface="Times New Roman" panose="02020603050405020304" pitchFamily="18" charset="0"/>
                  <a:cs typeface="Times New Roman" panose="02020603050405020304" pitchFamily="18" charset="0"/>
                </a:rPr>
                <a:t>παρατήρησε επιτυχημένους συναδέλφους και προσπάθησε να μάθεις κάτι από εκείνους ή εκείνες. </a:t>
              </a:r>
              <a:endParaRPr lang="en-GB" sz="1100" dirty="0">
                <a:effectLst/>
                <a:ea typeface="Calibri" panose="020F0502020204030204" pitchFamily="34" charset="0"/>
                <a:cs typeface="Times New Roman" panose="02020603050405020304" pitchFamily="18" charset="0"/>
              </a:endParaRPr>
            </a:p>
          </p:txBody>
        </p:sp>
        <p:sp>
          <p:nvSpPr>
            <p:cNvPr id="20" name="Rectangle: Rounded Corners 29">
              <a:extLst>
                <a:ext uri="{FF2B5EF4-FFF2-40B4-BE49-F238E27FC236}">
                  <a16:creationId xmlns:a16="http://schemas.microsoft.com/office/drawing/2014/main" id="{0E58F89E-4342-4DC0-9327-D1CC99FA6CEC}"/>
                </a:ext>
              </a:extLst>
            </p:cNvPr>
            <p:cNvSpPr/>
            <p:nvPr/>
          </p:nvSpPr>
          <p:spPr>
            <a:xfrm>
              <a:off x="2318427" y="1553917"/>
              <a:ext cx="1592771" cy="682752"/>
            </a:xfrm>
            <a:prstGeom prst="round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07000"/>
                </a:lnSpc>
                <a:spcBef>
                  <a:spcPts val="0"/>
                </a:spcBef>
                <a:spcAft>
                  <a:spcPts val="800"/>
                </a:spcAft>
              </a:pPr>
              <a:r>
                <a:rPr lang="el-GR" sz="1000" b="1" kern="1200" dirty="0" err="1">
                  <a:solidFill>
                    <a:srgbClr val="000000"/>
                  </a:solidFill>
                  <a:effectLst/>
                  <a:ea typeface="Calibri" panose="020F0502020204030204" pitchFamily="34" charset="0"/>
                  <a:cs typeface="Times New Roman" panose="02020603050405020304" pitchFamily="18" charset="0"/>
                </a:rPr>
                <a:t>Χτιζοντας</a:t>
              </a:r>
              <a:r>
                <a:rPr lang="el-GR" sz="1000" b="1" kern="1200" dirty="0">
                  <a:solidFill>
                    <a:srgbClr val="000000"/>
                  </a:solidFill>
                  <a:effectLst/>
                  <a:ea typeface="Calibri" panose="020F0502020204030204" pitchFamily="34" charset="0"/>
                  <a:cs typeface="Times New Roman" panose="02020603050405020304" pitchFamily="18" charset="0"/>
                </a:rPr>
                <a:t> Συναισθηματική Νοημοσύνη στον χώρο εργασίας</a:t>
              </a:r>
              <a:endParaRPr lang="en-GB" sz="1000" dirty="0">
                <a:effectLst/>
                <a:ea typeface="Calibri" panose="020F0502020204030204" pitchFamily="34" charset="0"/>
                <a:cs typeface="Times New Roman" panose="02020603050405020304" pitchFamily="18" charset="0"/>
              </a:endParaRPr>
            </a:p>
          </p:txBody>
        </p:sp>
        <p:cxnSp>
          <p:nvCxnSpPr>
            <p:cNvPr id="21" name="Straight Arrow Connector 30">
              <a:extLst>
                <a:ext uri="{FF2B5EF4-FFF2-40B4-BE49-F238E27FC236}">
                  <a16:creationId xmlns:a16="http://schemas.microsoft.com/office/drawing/2014/main" id="{3815465F-FE68-4A43-B303-8B2327DE75FC}"/>
                </a:ext>
              </a:extLst>
            </p:cNvPr>
            <p:cNvCxnSpPr>
              <a:cxnSpLocks/>
            </p:cNvCxnSpPr>
            <p:nvPr/>
          </p:nvCxnSpPr>
          <p:spPr>
            <a:xfrm flipV="1">
              <a:off x="723675" y="484192"/>
              <a:ext cx="1113057" cy="874197"/>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31">
              <a:extLst>
                <a:ext uri="{FF2B5EF4-FFF2-40B4-BE49-F238E27FC236}">
                  <a16:creationId xmlns:a16="http://schemas.microsoft.com/office/drawing/2014/main" id="{7D5B375B-6845-452A-9CFB-912010C84D72}"/>
                </a:ext>
              </a:extLst>
            </p:cNvPr>
            <p:cNvCxnSpPr>
              <a:cxnSpLocks/>
            </p:cNvCxnSpPr>
            <p:nvPr/>
          </p:nvCxnSpPr>
          <p:spPr>
            <a:xfrm>
              <a:off x="4164745" y="483040"/>
              <a:ext cx="1381029" cy="825245"/>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32">
              <a:extLst>
                <a:ext uri="{FF2B5EF4-FFF2-40B4-BE49-F238E27FC236}">
                  <a16:creationId xmlns:a16="http://schemas.microsoft.com/office/drawing/2014/main" id="{3EF0D2AE-9EAE-4DB1-AE66-1647170E898E}"/>
                </a:ext>
              </a:extLst>
            </p:cNvPr>
            <p:cNvCxnSpPr>
              <a:cxnSpLocks/>
            </p:cNvCxnSpPr>
            <p:nvPr/>
          </p:nvCxnSpPr>
          <p:spPr>
            <a:xfrm flipH="1">
              <a:off x="4537019" y="2617109"/>
              <a:ext cx="1327758" cy="1021015"/>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33">
              <a:extLst>
                <a:ext uri="{FF2B5EF4-FFF2-40B4-BE49-F238E27FC236}">
                  <a16:creationId xmlns:a16="http://schemas.microsoft.com/office/drawing/2014/main" id="{E2F45F74-5234-4F61-A561-73206B6D0543}"/>
                </a:ext>
              </a:extLst>
            </p:cNvPr>
            <p:cNvCxnSpPr>
              <a:cxnSpLocks/>
            </p:cNvCxnSpPr>
            <p:nvPr/>
          </p:nvCxnSpPr>
          <p:spPr>
            <a:xfrm flipH="1" flipV="1">
              <a:off x="524110" y="2634599"/>
              <a:ext cx="1312622" cy="87264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9746682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JIMINY_FUNDO_LARANJA.jpg"/>
          <p:cNvPicPr>
            <a:picLocks noChangeAspect="1"/>
          </p:cNvPicPr>
          <p:nvPr/>
        </p:nvPicPr>
        <p:blipFill rotWithShape="1">
          <a:blip r:embed="rId2" cstate="print">
            <a:alphaModFix/>
            <a:extLst>
              <a:ext uri="{28A0092B-C50C-407E-A947-70E740481C1C}">
                <a14:useLocalDpi xmlns:a14="http://schemas.microsoft.com/office/drawing/2010/main" val="0"/>
              </a:ext>
            </a:extLst>
          </a:blip>
          <a:srcRect l="49218" t="8478" r="32595" b="5469"/>
          <a:stretch/>
        </p:blipFill>
        <p:spPr>
          <a:xfrm>
            <a:off x="7010399" y="152400"/>
            <a:ext cx="1981201" cy="6527800"/>
          </a:xfrm>
          <a:prstGeom prst="rect">
            <a:avLst/>
          </a:prstGeom>
        </p:spPr>
      </p:pic>
      <p:pic>
        <p:nvPicPr>
          <p:cNvPr id="6" name="Picture 5" descr="JIMINY_FUNDO_VERDE.jpg"/>
          <p:cNvPicPr>
            <a:picLocks noChangeAspect="1"/>
          </p:cNvPicPr>
          <p:nvPr/>
        </p:nvPicPr>
        <p:blipFill rotWithShape="1">
          <a:blip r:embed="rId3" cstate="print">
            <a:alphaModFix/>
            <a:extLst>
              <a:ext uri="{28A0092B-C50C-407E-A947-70E740481C1C}">
                <a14:useLocalDpi xmlns:a14="http://schemas.microsoft.com/office/drawing/2010/main" val="0"/>
              </a:ext>
            </a:extLst>
          </a:blip>
          <a:srcRect l="46822" t="13155" r="37054" b="10530"/>
          <a:stretch/>
        </p:blipFill>
        <p:spPr>
          <a:xfrm>
            <a:off x="7010399" y="152400"/>
            <a:ext cx="1981201" cy="6527800"/>
          </a:xfrm>
          <a:prstGeom prst="rect">
            <a:avLst/>
          </a:prstGeom>
        </p:spPr>
      </p:pic>
      <p:pic>
        <p:nvPicPr>
          <p:cNvPr id="11" name="Picture 10" descr="EU flag-Erasmus+_vect_POS [CMYK].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6283202"/>
            <a:ext cx="1947333" cy="396997"/>
          </a:xfrm>
          <a:prstGeom prst="rect">
            <a:avLst/>
          </a:prstGeom>
        </p:spPr>
      </p:pic>
      <p:sp>
        <p:nvSpPr>
          <p:cNvPr id="12" name="Rectangle 11"/>
          <p:cNvSpPr/>
          <p:nvPr/>
        </p:nvSpPr>
        <p:spPr>
          <a:xfrm>
            <a:off x="2658533" y="6342709"/>
            <a:ext cx="3801533" cy="369332"/>
          </a:xfrm>
          <a:prstGeom prst="rect">
            <a:avLst/>
          </a:prstGeom>
        </p:spPr>
        <p:txBody>
          <a:bodyPr wrap="square">
            <a:spAutoFit/>
          </a:bodyPr>
          <a:lstStyle/>
          <a:p>
            <a:pPr algn="just"/>
            <a:r>
              <a:rPr lang="en-GB" sz="600" dirty="0">
                <a:solidFill>
                  <a:schemeClr val="bg1">
                    <a:lumMod val="50000"/>
                  </a:schemeClr>
                </a:solidFill>
              </a:rPr>
              <a:t>This Project (2019-1-RO01-KA204-063136) has been funded with support from the European Commission. This document reflects the views only of the author and the Commission cannot be held responsible for any use which might be made of the information contained herein.</a:t>
            </a:r>
            <a:endParaRPr lang="pt-PT" sz="600" dirty="0">
              <a:solidFill>
                <a:schemeClr val="bg1">
                  <a:lumMod val="50000"/>
                </a:schemeClr>
              </a:solidFill>
            </a:endParaRPr>
          </a:p>
        </p:txBody>
      </p:sp>
      <p:pic>
        <p:nvPicPr>
          <p:cNvPr id="13" name="Picture 12" descr="JIMINY_LOGO_NEGATIVO.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79444" y="5185407"/>
            <a:ext cx="1891891" cy="1521813"/>
          </a:xfrm>
          <a:prstGeom prst="rect">
            <a:avLst/>
          </a:prstGeom>
        </p:spPr>
      </p:pic>
      <p:sp>
        <p:nvSpPr>
          <p:cNvPr id="3" name="Content Placeholder 2"/>
          <p:cNvSpPr>
            <a:spLocks noGrp="1"/>
          </p:cNvSpPr>
          <p:nvPr>
            <p:ph idx="1"/>
          </p:nvPr>
        </p:nvSpPr>
        <p:spPr>
          <a:xfrm>
            <a:off x="332742" y="485588"/>
            <a:ext cx="6490302" cy="2648138"/>
          </a:xfrm>
        </p:spPr>
        <p:txBody>
          <a:bodyPr>
            <a:normAutofit fontScale="77500" lnSpcReduction="20000"/>
          </a:bodyPr>
          <a:lstStyle/>
          <a:p>
            <a:pPr marL="0" indent="0">
              <a:buNone/>
            </a:pPr>
            <a:r>
              <a:rPr lang="el-GR" sz="2800" b="1" dirty="0">
                <a:solidFill>
                  <a:schemeClr val="tx1">
                    <a:lumMod val="65000"/>
                    <a:lumOff val="35000"/>
                  </a:schemeClr>
                </a:solidFill>
                <a:latin typeface="Century Gothic"/>
                <a:cs typeface="Century Gothic"/>
              </a:rPr>
              <a:t>Σχεδιασμός δράσης</a:t>
            </a:r>
          </a:p>
          <a:p>
            <a:pPr marL="0" indent="0">
              <a:buNone/>
            </a:pPr>
            <a:r>
              <a:rPr lang="el-GR" sz="2800" b="1" dirty="0">
                <a:solidFill>
                  <a:schemeClr val="tx1">
                    <a:lumMod val="65000"/>
                    <a:lumOff val="35000"/>
                  </a:schemeClr>
                </a:solidFill>
                <a:latin typeface="Century Gothic"/>
                <a:cs typeface="Century Gothic"/>
              </a:rPr>
              <a:t> </a:t>
            </a:r>
            <a:endParaRPr lang="en-US" sz="2800" b="1" dirty="0">
              <a:solidFill>
                <a:schemeClr val="tx1">
                  <a:lumMod val="65000"/>
                  <a:lumOff val="35000"/>
                </a:schemeClr>
              </a:solidFill>
              <a:latin typeface="Century Gothic"/>
              <a:cs typeface="Century Gothic"/>
            </a:endParaRPr>
          </a:p>
          <a:p>
            <a:pPr marL="0" lvl="0" indent="0">
              <a:buNone/>
            </a:pPr>
            <a:r>
              <a:rPr lang="en-GB" sz="2800" dirty="0">
                <a:solidFill>
                  <a:schemeClr val="tx1">
                    <a:lumMod val="65000"/>
                    <a:lumOff val="35000"/>
                  </a:schemeClr>
                </a:solidFill>
                <a:latin typeface="Century Gothic"/>
                <a:cs typeface="Century Gothic"/>
              </a:rPr>
              <a:t>-	</a:t>
            </a:r>
            <a:r>
              <a:rPr lang="el-GR" sz="2800" dirty="0">
                <a:solidFill>
                  <a:schemeClr val="tx1">
                    <a:lumMod val="65000"/>
                    <a:lumOff val="35000"/>
                  </a:schemeClr>
                </a:solidFill>
                <a:latin typeface="Century Gothic"/>
                <a:cs typeface="Century Gothic"/>
              </a:rPr>
              <a:t>Σχεδιασμός δράσεων για τους/τις εκπαιδευόμενους/</a:t>
            </a:r>
            <a:r>
              <a:rPr lang="el-GR" sz="2800" dirty="0" err="1">
                <a:solidFill>
                  <a:schemeClr val="tx1">
                    <a:lumMod val="65000"/>
                    <a:lumOff val="35000"/>
                  </a:schemeClr>
                </a:solidFill>
                <a:latin typeface="Century Gothic"/>
                <a:cs typeface="Century Gothic"/>
              </a:rPr>
              <a:t>ες</a:t>
            </a:r>
            <a:endParaRPr lang="el-GR" sz="2800" dirty="0">
              <a:solidFill>
                <a:schemeClr val="tx1">
                  <a:lumMod val="65000"/>
                  <a:lumOff val="35000"/>
                </a:schemeClr>
              </a:solidFill>
              <a:latin typeface="Century Gothic"/>
              <a:cs typeface="Century Gothic"/>
            </a:endParaRPr>
          </a:p>
          <a:p>
            <a:pPr marL="0" lvl="0" indent="0">
              <a:buNone/>
            </a:pPr>
            <a:endParaRPr lang="en-GB" sz="2800" dirty="0">
              <a:solidFill>
                <a:schemeClr val="tx1">
                  <a:lumMod val="65000"/>
                  <a:lumOff val="35000"/>
                </a:schemeClr>
              </a:solidFill>
              <a:latin typeface="Century Gothic"/>
              <a:cs typeface="Century Gothic"/>
            </a:endParaRPr>
          </a:p>
          <a:p>
            <a:pPr lvl="1" indent="-342900">
              <a:buFont typeface="Wingdings" panose="05000000000000000000" pitchFamily="2" charset="2"/>
              <a:buChar char="§"/>
            </a:pPr>
            <a:r>
              <a:rPr lang="el-GR" sz="2400" dirty="0">
                <a:solidFill>
                  <a:schemeClr val="tx1">
                    <a:lumMod val="65000"/>
                    <a:lumOff val="35000"/>
                  </a:schemeClr>
                </a:solidFill>
                <a:latin typeface="Century Gothic"/>
                <a:cs typeface="Century Gothic"/>
              </a:rPr>
              <a:t>Αξιολόγηση</a:t>
            </a:r>
            <a:endParaRPr lang="en-GB" sz="2400" dirty="0">
              <a:solidFill>
                <a:schemeClr val="tx1">
                  <a:lumMod val="65000"/>
                  <a:lumOff val="35000"/>
                </a:schemeClr>
              </a:solidFill>
              <a:latin typeface="Century Gothic"/>
              <a:cs typeface="Century Gothic"/>
            </a:endParaRPr>
          </a:p>
          <a:p>
            <a:pPr lvl="1" indent="-342900">
              <a:buFont typeface="Wingdings" panose="05000000000000000000" pitchFamily="2" charset="2"/>
              <a:buChar char="§"/>
            </a:pPr>
            <a:r>
              <a:rPr lang="el-GR" sz="2400" dirty="0">
                <a:solidFill>
                  <a:schemeClr val="tx1">
                    <a:lumMod val="65000"/>
                    <a:lumOff val="35000"/>
                  </a:schemeClr>
                </a:solidFill>
                <a:latin typeface="Century Gothic"/>
                <a:cs typeface="Century Gothic"/>
              </a:rPr>
              <a:t>Σχεδιασμός των παρεμβάσεων</a:t>
            </a:r>
          </a:p>
          <a:p>
            <a:pPr lvl="1" indent="-342900">
              <a:buFont typeface="Wingdings" panose="05000000000000000000" pitchFamily="2" charset="2"/>
              <a:buChar char="§"/>
            </a:pPr>
            <a:r>
              <a:rPr lang="el-GR" sz="2400" dirty="0">
                <a:solidFill>
                  <a:schemeClr val="tx1">
                    <a:lumMod val="65000"/>
                    <a:lumOff val="35000"/>
                  </a:schemeClr>
                </a:solidFill>
                <a:latin typeface="Century Gothic"/>
                <a:cs typeface="Century Gothic"/>
              </a:rPr>
              <a:t>Υπολογισμός αποτελεσμάτων</a:t>
            </a:r>
            <a:endParaRPr lang="en-GB" sz="2400" dirty="0">
              <a:solidFill>
                <a:schemeClr val="tx1">
                  <a:lumMod val="65000"/>
                  <a:lumOff val="35000"/>
                </a:schemeClr>
              </a:solidFill>
              <a:latin typeface="Century Gothic"/>
              <a:cs typeface="Century Gothic"/>
            </a:endParaRPr>
          </a:p>
        </p:txBody>
      </p:sp>
      <p:cxnSp>
        <p:nvCxnSpPr>
          <p:cNvPr id="18" name="Straight Connector 17"/>
          <p:cNvCxnSpPr/>
          <p:nvPr/>
        </p:nvCxnSpPr>
        <p:spPr>
          <a:xfrm>
            <a:off x="2698749" y="6310868"/>
            <a:ext cx="0" cy="369332"/>
          </a:xfrm>
          <a:prstGeom prst="line">
            <a:avLst/>
          </a:prstGeom>
          <a:ln w="3175" cmpd="sng">
            <a:solidFill>
              <a:srgbClr val="7F7F7F"/>
            </a:solidFill>
          </a:ln>
          <a:effectLst/>
        </p:spPr>
        <p:style>
          <a:lnRef idx="2">
            <a:schemeClr val="dk1"/>
          </a:lnRef>
          <a:fillRef idx="0">
            <a:schemeClr val="dk1"/>
          </a:fillRef>
          <a:effectRef idx="1">
            <a:schemeClr val="dk1"/>
          </a:effectRef>
          <a:fontRef idx="minor">
            <a:schemeClr val="tx1"/>
          </a:fontRef>
        </p:style>
      </p:cxnSp>
      <p:pic>
        <p:nvPicPr>
          <p:cNvPr id="19" name="Picture 18" descr="JIMINY_THE_CRICKET.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200000">
            <a:off x="6142980" y="579221"/>
            <a:ext cx="1360129" cy="658893"/>
          </a:xfrm>
          <a:prstGeom prst="rect">
            <a:avLst/>
          </a:prstGeom>
        </p:spPr>
      </p:pic>
    </p:spTree>
    <p:extLst>
      <p:ext uri="{BB962C8B-B14F-4D97-AF65-F5344CB8AC3E}">
        <p14:creationId xmlns:p14="http://schemas.microsoft.com/office/powerpoint/2010/main" val="14399205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JIMINY_FUNDO_LARANJA.jpg"/>
          <p:cNvPicPr>
            <a:picLocks noChangeAspect="1"/>
          </p:cNvPicPr>
          <p:nvPr/>
        </p:nvPicPr>
        <p:blipFill rotWithShape="1">
          <a:blip r:embed="rId2" cstate="print">
            <a:alphaModFix/>
            <a:extLst>
              <a:ext uri="{28A0092B-C50C-407E-A947-70E740481C1C}">
                <a14:useLocalDpi xmlns:a14="http://schemas.microsoft.com/office/drawing/2010/main" val="0"/>
              </a:ext>
            </a:extLst>
          </a:blip>
          <a:srcRect l="49218" t="8478" r="32595" b="5469"/>
          <a:stretch/>
        </p:blipFill>
        <p:spPr>
          <a:xfrm>
            <a:off x="7010399" y="152400"/>
            <a:ext cx="1981201" cy="6527800"/>
          </a:xfrm>
          <a:prstGeom prst="rect">
            <a:avLst/>
          </a:prstGeom>
        </p:spPr>
      </p:pic>
      <p:pic>
        <p:nvPicPr>
          <p:cNvPr id="6" name="Picture 5" descr="JIMINY_FUNDO_VERDE.jpg"/>
          <p:cNvPicPr>
            <a:picLocks noChangeAspect="1"/>
          </p:cNvPicPr>
          <p:nvPr/>
        </p:nvPicPr>
        <p:blipFill rotWithShape="1">
          <a:blip r:embed="rId3" cstate="print">
            <a:alphaModFix/>
            <a:extLst>
              <a:ext uri="{28A0092B-C50C-407E-A947-70E740481C1C}">
                <a14:useLocalDpi xmlns:a14="http://schemas.microsoft.com/office/drawing/2010/main" val="0"/>
              </a:ext>
            </a:extLst>
          </a:blip>
          <a:srcRect l="46822" t="13155" r="37054" b="10530"/>
          <a:stretch/>
        </p:blipFill>
        <p:spPr>
          <a:xfrm>
            <a:off x="7010399" y="152400"/>
            <a:ext cx="1981201" cy="6527800"/>
          </a:xfrm>
          <a:prstGeom prst="rect">
            <a:avLst/>
          </a:prstGeom>
        </p:spPr>
      </p:pic>
      <p:pic>
        <p:nvPicPr>
          <p:cNvPr id="11" name="Picture 10" descr="EU flag-Erasmus+_vect_POS [CMYK].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6283202"/>
            <a:ext cx="1947333" cy="396997"/>
          </a:xfrm>
          <a:prstGeom prst="rect">
            <a:avLst/>
          </a:prstGeom>
        </p:spPr>
      </p:pic>
      <p:pic>
        <p:nvPicPr>
          <p:cNvPr id="16" name="Picture 15" descr="JIMINY_REDE.png"/>
          <p:cNvPicPr>
            <a:picLocks noChangeAspect="1"/>
          </p:cNvPicPr>
          <p:nvPr/>
        </p:nvPicPr>
        <p:blipFill rotWithShape="1">
          <a:blip r:embed="rId5">
            <a:alphaModFix amt="55000"/>
            <a:extLst>
              <a:ext uri="{28A0092B-C50C-407E-A947-70E740481C1C}">
                <a14:useLocalDpi xmlns:a14="http://schemas.microsoft.com/office/drawing/2010/main" val="0"/>
              </a:ext>
            </a:extLst>
          </a:blip>
          <a:srcRect l="27108" r="2931"/>
          <a:stretch/>
        </p:blipFill>
        <p:spPr>
          <a:xfrm>
            <a:off x="228599" y="43325"/>
            <a:ext cx="6397170" cy="6310203"/>
          </a:xfrm>
          <a:prstGeom prst="rect">
            <a:avLst/>
          </a:prstGeom>
        </p:spPr>
      </p:pic>
      <p:sp>
        <p:nvSpPr>
          <p:cNvPr id="12" name="Rectangle 11"/>
          <p:cNvSpPr/>
          <p:nvPr/>
        </p:nvSpPr>
        <p:spPr>
          <a:xfrm>
            <a:off x="2658533" y="6342709"/>
            <a:ext cx="3801533" cy="369332"/>
          </a:xfrm>
          <a:prstGeom prst="rect">
            <a:avLst/>
          </a:prstGeom>
        </p:spPr>
        <p:txBody>
          <a:bodyPr wrap="square">
            <a:spAutoFit/>
          </a:bodyPr>
          <a:lstStyle/>
          <a:p>
            <a:pPr algn="just"/>
            <a:r>
              <a:rPr lang="en-GB" sz="600" dirty="0">
                <a:solidFill>
                  <a:schemeClr val="bg1">
                    <a:lumMod val="50000"/>
                  </a:schemeClr>
                </a:solidFill>
              </a:rPr>
              <a:t>This Project (2019-1-RO01-KA204-063136) has been funded with support from the European Commission. This document reflects the views only of the author and the Commission cannot be held responsible for any use which might be made of the information contained herein.</a:t>
            </a:r>
            <a:endParaRPr lang="pt-PT" sz="600" dirty="0">
              <a:solidFill>
                <a:schemeClr val="bg1">
                  <a:lumMod val="50000"/>
                </a:schemeClr>
              </a:solidFill>
            </a:endParaRPr>
          </a:p>
        </p:txBody>
      </p:sp>
      <p:pic>
        <p:nvPicPr>
          <p:cNvPr id="13" name="Picture 12" descr="JIMINY_LOGO_NEGATIVO.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79444" y="5185407"/>
            <a:ext cx="1891891" cy="1521813"/>
          </a:xfrm>
          <a:prstGeom prst="rect">
            <a:avLst/>
          </a:prstGeom>
        </p:spPr>
      </p:pic>
      <p:sp>
        <p:nvSpPr>
          <p:cNvPr id="2" name="Title 1"/>
          <p:cNvSpPr>
            <a:spLocks noGrp="1"/>
          </p:cNvSpPr>
          <p:nvPr>
            <p:ph type="title"/>
          </p:nvPr>
        </p:nvSpPr>
        <p:spPr>
          <a:xfrm>
            <a:off x="457200" y="274638"/>
            <a:ext cx="5939969" cy="1143000"/>
          </a:xfrm>
        </p:spPr>
        <p:txBody>
          <a:bodyPr>
            <a:normAutofit fontScale="90000"/>
          </a:bodyPr>
          <a:lstStyle/>
          <a:p>
            <a:pPr marL="342900" lvl="0" indent="-342900" fontAlgn="base">
              <a:lnSpc>
                <a:spcPct val="107000"/>
              </a:lnSpc>
              <a:spcBef>
                <a:spcPts val="1200"/>
              </a:spcBef>
              <a:spcAft>
                <a:spcPts val="600"/>
              </a:spcAft>
            </a:pPr>
            <a:r>
              <a:rPr lang="el-GR" b="1" kern="0" dirty="0">
                <a:solidFill>
                  <a:srgbClr val="538135"/>
                </a:solidFill>
                <a:uFill>
                  <a:solidFill>
                    <a:srgbClr val="2E74B5"/>
                  </a:solidFill>
                </a:uFill>
                <a:ea typeface="Calibri Light"/>
              </a:rPr>
              <a:t>Περίγραμμα Εκπαίδευσης</a:t>
            </a:r>
            <a:endParaRPr lang="el-GR" sz="4800" b="1" u="none" strike="noStrike" kern="0" spc="0" dirty="0">
              <a:solidFill>
                <a:srgbClr val="2E74B5"/>
              </a:solidFill>
              <a:effectLst/>
              <a:uFill>
                <a:solidFill>
                  <a:srgbClr val="2E74B5"/>
                </a:solidFill>
              </a:uFill>
              <a:ea typeface="Calibri Light"/>
            </a:endParaRPr>
          </a:p>
        </p:txBody>
      </p:sp>
      <p:cxnSp>
        <p:nvCxnSpPr>
          <p:cNvPr id="18" name="Straight Connector 17"/>
          <p:cNvCxnSpPr/>
          <p:nvPr/>
        </p:nvCxnSpPr>
        <p:spPr>
          <a:xfrm>
            <a:off x="2698749" y="6310868"/>
            <a:ext cx="0" cy="369332"/>
          </a:xfrm>
          <a:prstGeom prst="line">
            <a:avLst/>
          </a:prstGeom>
          <a:ln w="3175" cmpd="sng">
            <a:solidFill>
              <a:srgbClr val="7F7F7F"/>
            </a:solidFill>
          </a:ln>
          <a:effectLst/>
        </p:spPr>
        <p:style>
          <a:lnRef idx="2">
            <a:schemeClr val="dk1"/>
          </a:lnRef>
          <a:fillRef idx="0">
            <a:schemeClr val="dk1"/>
          </a:fillRef>
          <a:effectRef idx="1">
            <a:schemeClr val="dk1"/>
          </a:effectRef>
          <a:fontRef idx="minor">
            <a:schemeClr val="tx1"/>
          </a:fontRef>
        </p:style>
      </p:cxnSp>
      <p:pic>
        <p:nvPicPr>
          <p:cNvPr id="19" name="Picture 18" descr="JIMINY_THE_CRICKET.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6200000">
            <a:off x="6142980" y="579221"/>
            <a:ext cx="1360129" cy="658893"/>
          </a:xfrm>
          <a:prstGeom prst="rect">
            <a:avLst/>
          </a:prstGeom>
        </p:spPr>
      </p:pic>
      <p:graphicFrame>
        <p:nvGraphicFramePr>
          <p:cNvPr id="17" name="Tabla 6">
            <a:extLst>
              <a:ext uri="{FF2B5EF4-FFF2-40B4-BE49-F238E27FC236}">
                <a16:creationId xmlns:a16="http://schemas.microsoft.com/office/drawing/2014/main" id="{E3184CA3-D83D-4C92-A517-DC8C8F0C4384}"/>
              </a:ext>
            </a:extLst>
          </p:cNvPr>
          <p:cNvGraphicFramePr>
            <a:graphicFrameLocks noGrp="1"/>
          </p:cNvGraphicFramePr>
          <p:nvPr>
            <p:ph idx="1"/>
            <p:extLst>
              <p:ext uri="{D42A27DB-BD31-4B8C-83A1-F6EECF244321}">
                <p14:modId xmlns:p14="http://schemas.microsoft.com/office/powerpoint/2010/main" val="433246603"/>
              </p:ext>
            </p:extLst>
          </p:nvPr>
        </p:nvGraphicFramePr>
        <p:xfrm>
          <a:off x="467332" y="1188867"/>
          <a:ext cx="5939970" cy="5557457"/>
        </p:xfrm>
        <a:graphic>
          <a:graphicData uri="http://schemas.openxmlformats.org/drawingml/2006/table">
            <a:tbl>
              <a:tblPr firstRow="1" bandRow="1">
                <a:tableStyleId>{F5AB1C69-6EDB-4FF4-983F-18BD219EF322}</a:tableStyleId>
              </a:tblPr>
              <a:tblGrid>
                <a:gridCol w="1994453">
                  <a:extLst>
                    <a:ext uri="{9D8B030D-6E8A-4147-A177-3AD203B41FA5}">
                      <a16:colId xmlns:a16="http://schemas.microsoft.com/office/drawing/2014/main" val="1134344328"/>
                    </a:ext>
                  </a:extLst>
                </a:gridCol>
                <a:gridCol w="3945517">
                  <a:extLst>
                    <a:ext uri="{9D8B030D-6E8A-4147-A177-3AD203B41FA5}">
                      <a16:colId xmlns:a16="http://schemas.microsoft.com/office/drawing/2014/main" val="481777847"/>
                    </a:ext>
                  </a:extLst>
                </a:gridCol>
              </a:tblGrid>
              <a:tr h="370840">
                <a:tc>
                  <a:txBody>
                    <a:bodyPr/>
                    <a:lstStyle/>
                    <a:p>
                      <a:r>
                        <a:rPr lang="el-GR" dirty="0"/>
                        <a:t>Διάρκεια</a:t>
                      </a:r>
                      <a:endParaRPr lang="en-GB" dirty="0"/>
                    </a:p>
                  </a:txBody>
                  <a:tcPr>
                    <a:solidFill>
                      <a:srgbClr val="779D53"/>
                    </a:solidFill>
                  </a:tcPr>
                </a:tc>
                <a:tc>
                  <a:txBody>
                    <a:bodyPr/>
                    <a:lstStyle/>
                    <a:p>
                      <a:r>
                        <a:rPr lang="el-GR" dirty="0"/>
                        <a:t>Ενότητα</a:t>
                      </a:r>
                      <a:endParaRPr lang="en-GB" dirty="0"/>
                    </a:p>
                  </a:txBody>
                  <a:tcPr>
                    <a:solidFill>
                      <a:srgbClr val="779D53"/>
                    </a:solidFill>
                  </a:tcPr>
                </a:tc>
                <a:extLst>
                  <a:ext uri="{0D108BD9-81ED-4DB2-BD59-A6C34878D82A}">
                    <a16:rowId xmlns:a16="http://schemas.microsoft.com/office/drawing/2014/main" val="2876179679"/>
                  </a:ext>
                </a:extLst>
              </a:tr>
              <a:tr h="370840">
                <a:tc>
                  <a:txBody>
                    <a:bodyPr/>
                    <a:lstStyle/>
                    <a:p>
                      <a:r>
                        <a:rPr lang="en-US" sz="1800" kern="1200" dirty="0">
                          <a:solidFill>
                            <a:schemeClr val="dk1"/>
                          </a:solidFill>
                          <a:effectLst/>
                        </a:rPr>
                        <a:t>30 </a:t>
                      </a:r>
                      <a:r>
                        <a:rPr lang="el-GR" sz="1800" kern="1200" dirty="0">
                          <a:solidFill>
                            <a:schemeClr val="dk1"/>
                          </a:solidFill>
                          <a:effectLst/>
                        </a:rPr>
                        <a:t>λεπτά</a:t>
                      </a:r>
                      <a:endParaRPr lang="en-GB" dirty="0"/>
                    </a:p>
                  </a:txBody>
                  <a:tcPr/>
                </a:tc>
                <a:tc>
                  <a:txBody>
                    <a:bodyPr/>
                    <a:lstStyle/>
                    <a:p>
                      <a:pPr marL="342900" lvl="0" indent="-342900" algn="l" fontAlgn="base">
                        <a:lnSpc>
                          <a:spcPct val="107000"/>
                        </a:lnSpc>
                        <a:spcAft>
                          <a:spcPts val="800"/>
                        </a:spcAft>
                        <a:buFont typeface="+mj-lt"/>
                        <a:buNone/>
                      </a:pPr>
                      <a:r>
                        <a:rPr lang="it-IT" sz="1800" u="none" strike="noStrike" kern="0" spc="0" dirty="0">
                          <a:solidFill>
                            <a:srgbClr val="000000"/>
                          </a:solidFill>
                          <a:effectLst/>
                          <a:uFill>
                            <a:solidFill>
                              <a:srgbClr val="000000"/>
                            </a:solidFill>
                          </a:uFill>
                          <a:latin typeface="+mn-lt"/>
                          <a:ea typeface="Arial Unicode MS"/>
                          <a:cs typeface="Arial Unicode MS"/>
                        </a:rPr>
                        <a:t>Καλωσόρισμα των εκπαιδευόμενων</a:t>
                      </a:r>
                      <a:r>
                        <a:rPr lang="en-US" dirty="0">
                          <a:latin typeface="+mn-lt"/>
                        </a:rPr>
                        <a:t> &amp;</a:t>
                      </a:r>
                      <a:r>
                        <a:rPr lang="el-GR" baseline="0" dirty="0">
                          <a:latin typeface="+mn-lt"/>
                        </a:rPr>
                        <a:t> </a:t>
                      </a:r>
                      <a:r>
                        <a:rPr lang="el-GR" dirty="0">
                          <a:latin typeface="+mn-lt"/>
                        </a:rPr>
                        <a:t>ε</a:t>
                      </a:r>
                      <a:r>
                        <a:rPr lang="el-GR" dirty="0">
                          <a:latin typeface="+mn-lt"/>
                          <a:cs typeface="Times New Roman" pitchFamily="18" charset="0"/>
                        </a:rPr>
                        <a:t>ισαγωγή στην ενότητα</a:t>
                      </a:r>
                      <a:r>
                        <a:rPr lang="en-US" dirty="0">
                          <a:latin typeface="+mn-lt"/>
                          <a:cs typeface="Times New Roman" pitchFamily="18" charset="0"/>
                        </a:rPr>
                        <a:t> </a:t>
                      </a:r>
                      <a:endParaRPr lang="en-GB" dirty="0">
                        <a:latin typeface="+mn-lt"/>
                        <a:cs typeface="Times New Roman" pitchFamily="18" charset="0"/>
                      </a:endParaRPr>
                    </a:p>
                  </a:txBody>
                  <a:tcPr/>
                </a:tc>
                <a:extLst>
                  <a:ext uri="{0D108BD9-81ED-4DB2-BD59-A6C34878D82A}">
                    <a16:rowId xmlns:a16="http://schemas.microsoft.com/office/drawing/2014/main" val="2771988341"/>
                  </a:ext>
                </a:extLst>
              </a:tr>
              <a:tr h="370840">
                <a:tc>
                  <a:txBody>
                    <a:bodyPr/>
                    <a:lstStyle/>
                    <a:p>
                      <a:r>
                        <a:rPr lang="en-GB" dirty="0"/>
                        <a:t>15 </a:t>
                      </a:r>
                      <a:r>
                        <a:rPr lang="el-GR" sz="1800" kern="1200" dirty="0">
                          <a:solidFill>
                            <a:schemeClr val="dk1"/>
                          </a:solidFill>
                          <a:effectLst/>
                        </a:rPr>
                        <a:t>λεπτά</a:t>
                      </a:r>
                      <a:endParaRPr lang="en-GB" dirty="0"/>
                    </a:p>
                  </a:txBody>
                  <a:tcPr/>
                </a:tc>
                <a:tc>
                  <a:txBody>
                    <a:bodyPr/>
                    <a:lstStyle/>
                    <a:p>
                      <a:pPr algn="l"/>
                      <a:r>
                        <a:rPr lang="el-GR" sz="1800" kern="1200" dirty="0">
                          <a:solidFill>
                            <a:schemeClr val="dk1"/>
                          </a:solidFill>
                          <a:latin typeface="+mn-lt"/>
                          <a:ea typeface="+mn-ea"/>
                          <a:cs typeface="+mn-cs"/>
                        </a:rPr>
                        <a:t>Αρχικό τεστ </a:t>
                      </a:r>
                      <a:endParaRPr lang="en-GB" dirty="0">
                        <a:latin typeface="+mn-lt"/>
                      </a:endParaRPr>
                    </a:p>
                  </a:txBody>
                  <a:tcPr/>
                </a:tc>
                <a:extLst>
                  <a:ext uri="{0D108BD9-81ED-4DB2-BD59-A6C34878D82A}">
                    <a16:rowId xmlns:a16="http://schemas.microsoft.com/office/drawing/2014/main" val="2739203438"/>
                  </a:ext>
                </a:extLst>
              </a:tr>
              <a:tr h="370840">
                <a:tc>
                  <a:txBody>
                    <a:bodyPr/>
                    <a:lstStyle/>
                    <a:p>
                      <a:r>
                        <a:rPr lang="en-GB" dirty="0"/>
                        <a:t>30 </a:t>
                      </a:r>
                      <a:r>
                        <a:rPr lang="el-GR" sz="1800" kern="1200" dirty="0">
                          <a:solidFill>
                            <a:schemeClr val="dk1"/>
                          </a:solidFill>
                          <a:effectLst/>
                        </a:rPr>
                        <a:t>λεπτά</a:t>
                      </a:r>
                      <a:endParaRPr lang="en-GB" dirty="0"/>
                    </a:p>
                  </a:txBody>
                  <a:tcPr/>
                </a:tc>
                <a:tc>
                  <a:txBody>
                    <a:bodyPr/>
                    <a:lstStyle/>
                    <a:p>
                      <a:pPr algn="l"/>
                      <a:r>
                        <a:rPr lang="el-GR" sz="1800" kern="1200" dirty="0">
                          <a:solidFill>
                            <a:schemeClr val="dk1"/>
                          </a:solidFill>
                          <a:effectLst/>
                          <a:latin typeface="+mn-lt"/>
                          <a:ea typeface="+mn-ea"/>
                          <a:cs typeface="+mn-cs"/>
                        </a:rPr>
                        <a:t>Επισκόπηση των Κοινωνικών Ικανοτήτων της συναισθηματικής ευφυΐας</a:t>
                      </a:r>
                    </a:p>
                  </a:txBody>
                  <a:tcPr/>
                </a:tc>
                <a:extLst>
                  <a:ext uri="{0D108BD9-81ED-4DB2-BD59-A6C34878D82A}">
                    <a16:rowId xmlns:a16="http://schemas.microsoft.com/office/drawing/2014/main" val="3220304785"/>
                  </a:ext>
                </a:extLst>
              </a:tr>
              <a:tr h="370840">
                <a:tc>
                  <a:txBody>
                    <a:bodyPr/>
                    <a:lstStyle/>
                    <a:p>
                      <a:r>
                        <a:rPr lang="en-GB" dirty="0"/>
                        <a:t>30 </a:t>
                      </a:r>
                      <a:r>
                        <a:rPr lang="el-GR" sz="1800" kern="1200" dirty="0">
                          <a:solidFill>
                            <a:schemeClr val="dk1"/>
                          </a:solidFill>
                          <a:effectLst/>
                        </a:rPr>
                        <a:t>λεπτά</a:t>
                      </a:r>
                      <a:endParaRPr lang="en-GB"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l-GR" sz="1800" kern="1200" dirty="0">
                          <a:solidFill>
                            <a:schemeClr val="dk1"/>
                          </a:solidFill>
                          <a:effectLst/>
                          <a:latin typeface="+mn-lt"/>
                          <a:ea typeface="+mn-ea"/>
                          <a:cs typeface="+mn-cs"/>
                        </a:rPr>
                        <a:t>Κοινωνική Ευαισθητοποίηση </a:t>
                      </a:r>
                      <a:r>
                        <a:rPr lang="en-US" sz="1800" kern="1200" dirty="0">
                          <a:solidFill>
                            <a:schemeClr val="dk1"/>
                          </a:solidFill>
                          <a:effectLst/>
                          <a:latin typeface="+mn-lt"/>
                          <a:ea typeface="+mn-ea"/>
                          <a:cs typeface="+mn-cs"/>
                        </a:rPr>
                        <a:t>I</a:t>
                      </a:r>
                      <a:endParaRPr lang="el-GR" sz="1800" kern="1200" dirty="0">
                        <a:solidFill>
                          <a:schemeClr val="dk1"/>
                        </a:solidFill>
                        <a:effectLst/>
                        <a:latin typeface="+mn-lt"/>
                        <a:ea typeface="+mn-ea"/>
                        <a:cs typeface="+mn-cs"/>
                      </a:endParaRPr>
                    </a:p>
                  </a:txBody>
                  <a:tcPr/>
                </a:tc>
                <a:extLst>
                  <a:ext uri="{0D108BD9-81ED-4DB2-BD59-A6C34878D82A}">
                    <a16:rowId xmlns:a16="http://schemas.microsoft.com/office/drawing/2014/main" val="287196360"/>
                  </a:ext>
                </a:extLst>
              </a:tr>
              <a:tr h="370840">
                <a:tc>
                  <a:txBody>
                    <a:bodyPr/>
                    <a:lstStyle/>
                    <a:p>
                      <a:r>
                        <a:rPr lang="en-US" dirty="0"/>
                        <a:t>30</a:t>
                      </a:r>
                      <a:r>
                        <a:rPr lang="en-GB" dirty="0"/>
                        <a:t> </a:t>
                      </a:r>
                      <a:r>
                        <a:rPr lang="el-GR" sz="1800" kern="1200" dirty="0">
                          <a:solidFill>
                            <a:schemeClr val="dk1"/>
                          </a:solidFill>
                          <a:effectLst/>
                        </a:rPr>
                        <a:t>λεπτά</a:t>
                      </a:r>
                      <a:endParaRPr lang="en-GB" dirty="0"/>
                    </a:p>
                  </a:txBody>
                  <a:tcPr/>
                </a:tc>
                <a:tc>
                  <a:txBody>
                    <a:bodyPr/>
                    <a:lstStyle/>
                    <a:p>
                      <a:pPr algn="l"/>
                      <a:r>
                        <a:rPr lang="el-GR" sz="1800" kern="1200" dirty="0">
                          <a:solidFill>
                            <a:schemeClr val="dk1"/>
                          </a:solidFill>
                          <a:effectLst/>
                          <a:latin typeface="+mn-lt"/>
                          <a:ea typeface="+mn-ea"/>
                          <a:cs typeface="+mn-cs"/>
                        </a:rPr>
                        <a:t>Κοινωνική Ευαισθητοποίηση </a:t>
                      </a:r>
                      <a:r>
                        <a:rPr lang="en-US" sz="1800" kern="1200" dirty="0">
                          <a:solidFill>
                            <a:schemeClr val="dk1"/>
                          </a:solidFill>
                          <a:effectLst/>
                          <a:latin typeface="+mn-lt"/>
                          <a:ea typeface="+mn-ea"/>
                          <a:cs typeface="+mn-cs"/>
                        </a:rPr>
                        <a:t>II</a:t>
                      </a:r>
                    </a:p>
                  </a:txBody>
                  <a:tcPr/>
                </a:tc>
                <a:extLst>
                  <a:ext uri="{0D108BD9-81ED-4DB2-BD59-A6C34878D82A}">
                    <a16:rowId xmlns:a16="http://schemas.microsoft.com/office/drawing/2014/main" val="4040988628"/>
                  </a:ext>
                </a:extLst>
              </a:tr>
              <a:tr h="370840">
                <a:tc>
                  <a:txBody>
                    <a:bodyPr/>
                    <a:lstStyle/>
                    <a:p>
                      <a:r>
                        <a:rPr lang="en-US" dirty="0"/>
                        <a:t>30</a:t>
                      </a:r>
                      <a:r>
                        <a:rPr lang="en-GB" dirty="0"/>
                        <a:t> </a:t>
                      </a:r>
                      <a:r>
                        <a:rPr lang="el-GR" sz="1800" kern="1200" dirty="0">
                          <a:solidFill>
                            <a:schemeClr val="dk1"/>
                          </a:solidFill>
                          <a:effectLst/>
                        </a:rPr>
                        <a:t>λεπτά</a:t>
                      </a:r>
                      <a:endParaRPr lang="en-GB" dirty="0"/>
                    </a:p>
                  </a:txBody>
                  <a:tcPr/>
                </a:tc>
                <a:tc>
                  <a:txBody>
                    <a:bodyPr/>
                    <a:lstStyle/>
                    <a:p>
                      <a:pPr algn="l"/>
                      <a:r>
                        <a:rPr lang="el-GR" sz="1800" kern="1200" dirty="0">
                          <a:solidFill>
                            <a:schemeClr val="dk1"/>
                          </a:solidFill>
                          <a:effectLst/>
                          <a:latin typeface="+mn-lt"/>
                          <a:ea typeface="+mn-ea"/>
                          <a:cs typeface="+mn-cs"/>
                        </a:rPr>
                        <a:t>Κοινωνική Ευαισθητοποίηση </a:t>
                      </a:r>
                      <a:r>
                        <a:rPr lang="en-US" sz="1800" kern="1200" dirty="0">
                          <a:solidFill>
                            <a:schemeClr val="dk1"/>
                          </a:solidFill>
                          <a:effectLst/>
                          <a:latin typeface="+mn-lt"/>
                          <a:ea typeface="+mn-ea"/>
                          <a:cs typeface="+mn-cs"/>
                        </a:rPr>
                        <a:t>III</a:t>
                      </a:r>
                    </a:p>
                  </a:txBody>
                  <a:tcPr/>
                </a:tc>
                <a:extLst>
                  <a:ext uri="{0D108BD9-81ED-4DB2-BD59-A6C34878D82A}">
                    <a16:rowId xmlns:a16="http://schemas.microsoft.com/office/drawing/2014/main" val="144475201"/>
                  </a:ext>
                </a:extLst>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30</a:t>
                      </a:r>
                      <a:r>
                        <a:rPr lang="en-GB" dirty="0"/>
                        <a:t> </a:t>
                      </a:r>
                      <a:r>
                        <a:rPr lang="el-GR" sz="1800" kern="1200" dirty="0">
                          <a:solidFill>
                            <a:schemeClr val="dk1"/>
                          </a:solidFill>
                          <a:effectLst/>
                        </a:rPr>
                        <a:t>λεπτά</a:t>
                      </a:r>
                      <a:endParaRPr lang="en-GB" dirty="0"/>
                    </a:p>
                  </a:txBody>
                  <a:tcPr/>
                </a:tc>
                <a:tc>
                  <a:txBody>
                    <a:bodyPr/>
                    <a:lstStyle/>
                    <a:p>
                      <a:pPr algn="l"/>
                      <a:r>
                        <a:rPr lang="el-GR" sz="1800" kern="1200" dirty="0">
                          <a:solidFill>
                            <a:schemeClr val="dk1"/>
                          </a:solidFill>
                          <a:effectLst/>
                          <a:latin typeface="+mn-lt"/>
                          <a:ea typeface="+mn-ea"/>
                          <a:cs typeface="+mn-cs"/>
                        </a:rPr>
                        <a:t>Κοινωνική/Σχεσιακή Διαχείριση</a:t>
                      </a:r>
                    </a:p>
                  </a:txBody>
                  <a:tcPr/>
                </a:tc>
                <a:extLst>
                  <a:ext uri="{0D108BD9-81ED-4DB2-BD59-A6C34878D82A}">
                    <a16:rowId xmlns:a16="http://schemas.microsoft.com/office/drawing/2014/main" val="1758725066"/>
                  </a:ext>
                </a:extLst>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30</a:t>
                      </a:r>
                      <a:r>
                        <a:rPr lang="en-GB" dirty="0"/>
                        <a:t> </a:t>
                      </a:r>
                      <a:r>
                        <a:rPr lang="el-GR" sz="1800" kern="1200" dirty="0">
                          <a:solidFill>
                            <a:schemeClr val="dk1"/>
                          </a:solidFill>
                          <a:effectLst/>
                        </a:rPr>
                        <a:t>λεπτά</a:t>
                      </a:r>
                      <a:endParaRPr lang="en-GB" dirty="0"/>
                    </a:p>
                  </a:txBody>
                  <a:tcPr/>
                </a:tc>
                <a:tc>
                  <a:txBody>
                    <a:bodyPr/>
                    <a:lstStyle/>
                    <a:p>
                      <a:pPr algn="l"/>
                      <a:r>
                        <a:rPr lang="el-GR" sz="1800" kern="1200" dirty="0">
                          <a:solidFill>
                            <a:schemeClr val="dk1"/>
                          </a:solidFill>
                          <a:effectLst/>
                          <a:latin typeface="+mn-lt"/>
                          <a:ea typeface="+mn-ea"/>
                          <a:cs typeface="+mn-cs"/>
                        </a:rPr>
                        <a:t>Κοινωνική/Σχεσιακή Διαχείριση ΙΙ</a:t>
                      </a:r>
                    </a:p>
                  </a:txBody>
                  <a:tcPr/>
                </a:tc>
                <a:extLst>
                  <a:ext uri="{0D108BD9-81ED-4DB2-BD59-A6C34878D82A}">
                    <a16:rowId xmlns:a16="http://schemas.microsoft.com/office/drawing/2014/main" val="2054455169"/>
                  </a:ext>
                </a:extLst>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30</a:t>
                      </a:r>
                      <a:r>
                        <a:rPr lang="en-GB" dirty="0"/>
                        <a:t> </a:t>
                      </a:r>
                      <a:r>
                        <a:rPr lang="el-GR" sz="1800" kern="1200" dirty="0">
                          <a:solidFill>
                            <a:schemeClr val="dk1"/>
                          </a:solidFill>
                          <a:effectLst/>
                        </a:rPr>
                        <a:t>λεπτά</a:t>
                      </a:r>
                      <a:endParaRPr lang="en-GB" dirty="0"/>
                    </a:p>
                  </a:txBody>
                  <a:tcPr/>
                </a:tc>
                <a:tc>
                  <a:txBody>
                    <a:bodyPr/>
                    <a:lstStyle/>
                    <a:p>
                      <a:pPr algn="l"/>
                      <a:r>
                        <a:rPr lang="el-GR" sz="1800" kern="1200" dirty="0">
                          <a:solidFill>
                            <a:schemeClr val="dk1"/>
                          </a:solidFill>
                          <a:effectLst/>
                          <a:latin typeface="+mn-lt"/>
                          <a:ea typeface="+mn-ea"/>
                          <a:cs typeface="+mn-cs"/>
                        </a:rPr>
                        <a:t>Σχεδιασμός δράσης</a:t>
                      </a:r>
                    </a:p>
                  </a:txBody>
                  <a:tcPr/>
                </a:tc>
                <a:extLst>
                  <a:ext uri="{0D108BD9-81ED-4DB2-BD59-A6C34878D82A}">
                    <a16:rowId xmlns:a16="http://schemas.microsoft.com/office/drawing/2014/main" val="483705507"/>
                  </a:ext>
                </a:extLst>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dirty="0"/>
                        <a:t>20 </a:t>
                      </a:r>
                      <a:r>
                        <a:rPr lang="el-GR" sz="1800" kern="1200" dirty="0">
                          <a:solidFill>
                            <a:schemeClr val="dk1"/>
                          </a:solidFill>
                          <a:effectLst/>
                        </a:rPr>
                        <a:t>λεπτά</a:t>
                      </a:r>
                      <a:endParaRPr lang="en-GB" dirty="0"/>
                    </a:p>
                  </a:txBody>
                  <a:tcPr/>
                </a:tc>
                <a:tc>
                  <a:txBody>
                    <a:bodyPr/>
                    <a:lstStyle/>
                    <a:p>
                      <a:pPr algn="l"/>
                      <a:r>
                        <a:rPr lang="el-GR" sz="1800" kern="1200" dirty="0">
                          <a:solidFill>
                            <a:schemeClr val="dk1"/>
                          </a:solidFill>
                          <a:effectLst/>
                          <a:latin typeface="+mn-lt"/>
                          <a:ea typeface="+mn-ea"/>
                          <a:cs typeface="+mn-cs"/>
                        </a:rPr>
                        <a:t>Ασκήσεις και </a:t>
                      </a:r>
                      <a:r>
                        <a:rPr lang="en-US" sz="1800" kern="1200" dirty="0">
                          <a:solidFill>
                            <a:schemeClr val="dk1"/>
                          </a:solidFill>
                          <a:effectLst/>
                          <a:latin typeface="+mn-lt"/>
                          <a:ea typeface="+mn-ea"/>
                          <a:cs typeface="+mn-cs"/>
                        </a:rPr>
                        <a:t>Quiz</a:t>
                      </a:r>
                    </a:p>
                  </a:txBody>
                  <a:tcPr/>
                </a:tc>
                <a:extLst>
                  <a:ext uri="{0D108BD9-81ED-4DB2-BD59-A6C34878D82A}">
                    <a16:rowId xmlns:a16="http://schemas.microsoft.com/office/drawing/2014/main" val="110701056"/>
                  </a:ext>
                </a:extLst>
              </a:tr>
              <a:tr h="370840">
                <a:tc>
                  <a:txBody>
                    <a:bodyPr/>
                    <a:lstStyle/>
                    <a:p>
                      <a:r>
                        <a:rPr lang="en-GB" dirty="0"/>
                        <a:t>20 </a:t>
                      </a:r>
                      <a:r>
                        <a:rPr lang="el-GR" sz="1800" kern="1200" dirty="0">
                          <a:solidFill>
                            <a:schemeClr val="dk1"/>
                          </a:solidFill>
                          <a:effectLst/>
                        </a:rPr>
                        <a:t>λεπτά</a:t>
                      </a:r>
                      <a:endParaRPr lang="en-GB"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Quiz</a:t>
                      </a:r>
                      <a:r>
                        <a:rPr lang="en-US" sz="1800" kern="1200" baseline="0" dirty="0">
                          <a:solidFill>
                            <a:schemeClr val="dk1"/>
                          </a:solidFill>
                          <a:effectLst/>
                          <a:latin typeface="+mn-lt"/>
                          <a:ea typeface="+mn-ea"/>
                          <a:cs typeface="+mn-cs"/>
                        </a:rPr>
                        <a:t> </a:t>
                      </a:r>
                      <a:r>
                        <a:rPr lang="el-GR" sz="1800" kern="1200" dirty="0">
                          <a:solidFill>
                            <a:schemeClr val="dk1"/>
                          </a:solidFill>
                          <a:effectLst/>
                          <a:latin typeface="+mn-lt"/>
                          <a:ea typeface="+mn-ea"/>
                          <a:cs typeface="+mn-cs"/>
                        </a:rPr>
                        <a:t>Τελικής αξιολόγησης</a:t>
                      </a:r>
                    </a:p>
                    <a:p>
                      <a:pPr marL="0" marR="0" indent="0" algn="l" defTabSz="4572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&amp; </a:t>
                      </a:r>
                      <a:r>
                        <a:rPr lang="el-GR" sz="1800" kern="1200" dirty="0">
                          <a:solidFill>
                            <a:schemeClr val="dk1"/>
                          </a:solidFill>
                          <a:effectLst/>
                          <a:latin typeface="+mn-lt"/>
                          <a:ea typeface="+mn-ea"/>
                          <a:cs typeface="+mn-cs"/>
                        </a:rPr>
                        <a:t>Επίλογος</a:t>
                      </a:r>
                      <a:endParaRPr lang="en-US" sz="1800" kern="1200" dirty="0">
                        <a:solidFill>
                          <a:schemeClr val="dk1"/>
                        </a:solidFill>
                        <a:effectLst/>
                        <a:latin typeface="+mn-lt"/>
                        <a:ea typeface="+mn-ea"/>
                        <a:cs typeface="+mn-cs"/>
                      </a:endParaRPr>
                    </a:p>
                  </a:txBody>
                  <a:tcPr/>
                </a:tc>
                <a:extLst>
                  <a:ext uri="{0D108BD9-81ED-4DB2-BD59-A6C34878D82A}">
                    <a16:rowId xmlns:a16="http://schemas.microsoft.com/office/drawing/2014/main" val="2407494444"/>
                  </a:ext>
                </a:extLst>
              </a:tr>
            </a:tbl>
          </a:graphicData>
        </a:graphic>
      </p:graphicFrame>
    </p:spTree>
    <p:extLst>
      <p:ext uri="{BB962C8B-B14F-4D97-AF65-F5344CB8AC3E}">
        <p14:creationId xmlns:p14="http://schemas.microsoft.com/office/powerpoint/2010/main" val="25615443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JIMINY_FUNDO_LARANJA.jpg"/>
          <p:cNvPicPr>
            <a:picLocks noChangeAspect="1"/>
          </p:cNvPicPr>
          <p:nvPr/>
        </p:nvPicPr>
        <p:blipFill rotWithShape="1">
          <a:blip r:embed="rId2" cstate="print">
            <a:alphaModFix/>
            <a:extLst>
              <a:ext uri="{28A0092B-C50C-407E-A947-70E740481C1C}">
                <a14:useLocalDpi xmlns:a14="http://schemas.microsoft.com/office/drawing/2010/main" val="0"/>
              </a:ext>
            </a:extLst>
          </a:blip>
          <a:srcRect l="49218" t="8478" r="32595" b="5469"/>
          <a:stretch/>
        </p:blipFill>
        <p:spPr>
          <a:xfrm>
            <a:off x="7010399" y="152400"/>
            <a:ext cx="1981201" cy="6527800"/>
          </a:xfrm>
          <a:prstGeom prst="rect">
            <a:avLst/>
          </a:prstGeom>
        </p:spPr>
      </p:pic>
      <p:pic>
        <p:nvPicPr>
          <p:cNvPr id="6" name="Picture 5" descr="JIMINY_FUNDO_VERDE.jpg"/>
          <p:cNvPicPr>
            <a:picLocks noChangeAspect="1"/>
          </p:cNvPicPr>
          <p:nvPr/>
        </p:nvPicPr>
        <p:blipFill rotWithShape="1">
          <a:blip r:embed="rId3" cstate="print">
            <a:alphaModFix/>
            <a:extLst>
              <a:ext uri="{28A0092B-C50C-407E-A947-70E740481C1C}">
                <a14:useLocalDpi xmlns:a14="http://schemas.microsoft.com/office/drawing/2010/main" val="0"/>
              </a:ext>
            </a:extLst>
          </a:blip>
          <a:srcRect l="46822" t="13155" r="37054" b="10530"/>
          <a:stretch/>
        </p:blipFill>
        <p:spPr>
          <a:xfrm>
            <a:off x="7010399" y="152400"/>
            <a:ext cx="1981201" cy="6527800"/>
          </a:xfrm>
          <a:prstGeom prst="rect">
            <a:avLst/>
          </a:prstGeom>
        </p:spPr>
      </p:pic>
      <p:pic>
        <p:nvPicPr>
          <p:cNvPr id="11" name="Picture 10" descr="EU flag-Erasmus+_vect_POS [CMYK].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6283202"/>
            <a:ext cx="1947333" cy="396997"/>
          </a:xfrm>
          <a:prstGeom prst="rect">
            <a:avLst/>
          </a:prstGeom>
        </p:spPr>
      </p:pic>
      <p:sp>
        <p:nvSpPr>
          <p:cNvPr id="12" name="Rectangle 11"/>
          <p:cNvSpPr/>
          <p:nvPr/>
        </p:nvSpPr>
        <p:spPr>
          <a:xfrm>
            <a:off x="2658533" y="6342709"/>
            <a:ext cx="3801533" cy="369332"/>
          </a:xfrm>
          <a:prstGeom prst="rect">
            <a:avLst/>
          </a:prstGeom>
        </p:spPr>
        <p:txBody>
          <a:bodyPr wrap="square">
            <a:spAutoFit/>
          </a:bodyPr>
          <a:lstStyle/>
          <a:p>
            <a:pPr algn="just"/>
            <a:r>
              <a:rPr lang="en-GB" sz="600" dirty="0">
                <a:solidFill>
                  <a:schemeClr val="bg1">
                    <a:lumMod val="50000"/>
                  </a:schemeClr>
                </a:solidFill>
              </a:rPr>
              <a:t>This Project (2019-1-RO01-KA204-063136) has been funded with support from the European Commission. This document reflects the views only of the author and the Commission cannot be held responsible for any use which might be made of the information contained herein.</a:t>
            </a:r>
            <a:endParaRPr lang="pt-PT" sz="600" dirty="0">
              <a:solidFill>
                <a:schemeClr val="bg1">
                  <a:lumMod val="50000"/>
                </a:schemeClr>
              </a:solidFill>
            </a:endParaRPr>
          </a:p>
        </p:txBody>
      </p:sp>
      <p:pic>
        <p:nvPicPr>
          <p:cNvPr id="13" name="Picture 12" descr="JIMINY_LOGO_NEGATIVO.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79444" y="5185407"/>
            <a:ext cx="1891891" cy="1521813"/>
          </a:xfrm>
          <a:prstGeom prst="rect">
            <a:avLst/>
          </a:prstGeom>
        </p:spPr>
      </p:pic>
      <p:sp>
        <p:nvSpPr>
          <p:cNvPr id="3" name="Content Placeholder 2"/>
          <p:cNvSpPr>
            <a:spLocks noGrp="1"/>
          </p:cNvSpPr>
          <p:nvPr>
            <p:ph idx="1"/>
          </p:nvPr>
        </p:nvSpPr>
        <p:spPr>
          <a:xfrm>
            <a:off x="332741" y="1076138"/>
            <a:ext cx="6677657" cy="3305362"/>
          </a:xfrm>
        </p:spPr>
        <p:txBody>
          <a:bodyPr>
            <a:normAutofit/>
          </a:bodyPr>
          <a:lstStyle/>
          <a:p>
            <a:pPr marL="0" indent="0">
              <a:buNone/>
            </a:pPr>
            <a:r>
              <a:rPr lang="el-GR" sz="2800" b="1" dirty="0">
                <a:solidFill>
                  <a:schemeClr val="tx1">
                    <a:lumMod val="65000"/>
                    <a:lumOff val="35000"/>
                  </a:schemeClr>
                </a:solidFill>
                <a:latin typeface="Century Gothic"/>
                <a:cs typeface="Century Gothic"/>
              </a:rPr>
              <a:t>Ασκήσεις και </a:t>
            </a:r>
            <a:r>
              <a:rPr lang="en-US" sz="2800" b="1" dirty="0">
                <a:solidFill>
                  <a:schemeClr val="tx1">
                    <a:lumMod val="65000"/>
                    <a:lumOff val="35000"/>
                  </a:schemeClr>
                </a:solidFill>
                <a:latin typeface="Century Gothic"/>
                <a:cs typeface="Century Gothic"/>
              </a:rPr>
              <a:t>Quiz</a:t>
            </a:r>
          </a:p>
          <a:p>
            <a:pPr marL="0" indent="0">
              <a:buNone/>
            </a:pPr>
            <a:endParaRPr lang="en-US" sz="2800" b="1" dirty="0">
              <a:solidFill>
                <a:schemeClr val="tx1">
                  <a:lumMod val="65000"/>
                  <a:lumOff val="35000"/>
                </a:schemeClr>
              </a:solidFill>
              <a:latin typeface="Century Gothic"/>
              <a:cs typeface="Century Gothic"/>
            </a:endParaRPr>
          </a:p>
          <a:p>
            <a:r>
              <a:rPr lang="el-GR" sz="2800" dirty="0">
                <a:solidFill>
                  <a:schemeClr val="tx1">
                    <a:lumMod val="65000"/>
                    <a:lumOff val="35000"/>
                  </a:schemeClr>
                </a:solidFill>
                <a:latin typeface="Century Gothic"/>
                <a:cs typeface="Century Gothic"/>
              </a:rPr>
              <a:t>Για την αξιολόγηση του κοινού μας</a:t>
            </a:r>
          </a:p>
          <a:p>
            <a:pPr>
              <a:buNone/>
            </a:pPr>
            <a:endParaRPr lang="en-GB" sz="2800" dirty="0">
              <a:solidFill>
                <a:schemeClr val="tx1">
                  <a:lumMod val="65000"/>
                  <a:lumOff val="35000"/>
                </a:schemeClr>
              </a:solidFill>
              <a:latin typeface="Century Gothic"/>
              <a:cs typeface="Century Gothic"/>
            </a:endParaRPr>
          </a:p>
          <a:p>
            <a:r>
              <a:rPr lang="el-GR" sz="2800" dirty="0">
                <a:solidFill>
                  <a:schemeClr val="tx1">
                    <a:lumMod val="65000"/>
                    <a:lumOff val="35000"/>
                  </a:schemeClr>
                </a:solidFill>
                <a:latin typeface="Century Gothic"/>
                <a:cs typeface="Century Gothic"/>
              </a:rPr>
              <a:t>Για τον υπολογισμό αποτελεσμάτων</a:t>
            </a:r>
            <a:endParaRPr lang="en-GB" sz="2800" dirty="0">
              <a:solidFill>
                <a:schemeClr val="tx1">
                  <a:lumMod val="65000"/>
                  <a:lumOff val="35000"/>
                </a:schemeClr>
              </a:solidFill>
              <a:latin typeface="Century Gothic"/>
              <a:cs typeface="Century Gothic"/>
            </a:endParaRPr>
          </a:p>
        </p:txBody>
      </p:sp>
      <p:cxnSp>
        <p:nvCxnSpPr>
          <p:cNvPr id="18" name="Straight Connector 17"/>
          <p:cNvCxnSpPr/>
          <p:nvPr/>
        </p:nvCxnSpPr>
        <p:spPr>
          <a:xfrm>
            <a:off x="2698749" y="6310868"/>
            <a:ext cx="0" cy="369332"/>
          </a:xfrm>
          <a:prstGeom prst="line">
            <a:avLst/>
          </a:prstGeom>
          <a:ln w="3175" cmpd="sng">
            <a:solidFill>
              <a:srgbClr val="7F7F7F"/>
            </a:solidFill>
          </a:ln>
          <a:effectLst/>
        </p:spPr>
        <p:style>
          <a:lnRef idx="2">
            <a:schemeClr val="dk1"/>
          </a:lnRef>
          <a:fillRef idx="0">
            <a:schemeClr val="dk1"/>
          </a:fillRef>
          <a:effectRef idx="1">
            <a:schemeClr val="dk1"/>
          </a:effectRef>
          <a:fontRef idx="minor">
            <a:schemeClr val="tx1"/>
          </a:fontRef>
        </p:style>
      </p:cxnSp>
      <p:pic>
        <p:nvPicPr>
          <p:cNvPr id="19" name="Picture 18" descr="JIMINY_THE_CRICKET.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200000">
            <a:off x="6142980" y="579221"/>
            <a:ext cx="1360129" cy="658893"/>
          </a:xfrm>
          <a:prstGeom prst="rect">
            <a:avLst/>
          </a:prstGeom>
        </p:spPr>
      </p:pic>
    </p:spTree>
    <p:extLst>
      <p:ext uri="{BB962C8B-B14F-4D97-AF65-F5344CB8AC3E}">
        <p14:creationId xmlns:p14="http://schemas.microsoft.com/office/powerpoint/2010/main" val="26424020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JIMINY_FUNDO_LARANJA.jpg"/>
          <p:cNvPicPr>
            <a:picLocks noChangeAspect="1"/>
          </p:cNvPicPr>
          <p:nvPr/>
        </p:nvPicPr>
        <p:blipFill rotWithShape="1">
          <a:blip r:embed="rId2" cstate="print">
            <a:alphaModFix/>
            <a:extLst>
              <a:ext uri="{28A0092B-C50C-407E-A947-70E740481C1C}">
                <a14:useLocalDpi xmlns:a14="http://schemas.microsoft.com/office/drawing/2010/main" val="0"/>
              </a:ext>
            </a:extLst>
          </a:blip>
          <a:srcRect l="49218" t="8478" r="32595" b="5469"/>
          <a:stretch/>
        </p:blipFill>
        <p:spPr>
          <a:xfrm>
            <a:off x="7010399" y="152400"/>
            <a:ext cx="1981201" cy="6527800"/>
          </a:xfrm>
          <a:prstGeom prst="rect">
            <a:avLst/>
          </a:prstGeom>
        </p:spPr>
      </p:pic>
      <p:pic>
        <p:nvPicPr>
          <p:cNvPr id="6" name="Picture 5" descr="JIMINY_FUNDO_VERDE.jpg"/>
          <p:cNvPicPr>
            <a:picLocks noChangeAspect="1"/>
          </p:cNvPicPr>
          <p:nvPr/>
        </p:nvPicPr>
        <p:blipFill rotWithShape="1">
          <a:blip r:embed="rId3" cstate="print">
            <a:alphaModFix/>
            <a:extLst>
              <a:ext uri="{28A0092B-C50C-407E-A947-70E740481C1C}">
                <a14:useLocalDpi xmlns:a14="http://schemas.microsoft.com/office/drawing/2010/main" val="0"/>
              </a:ext>
            </a:extLst>
          </a:blip>
          <a:srcRect l="46822" t="13155" r="37054" b="10530"/>
          <a:stretch/>
        </p:blipFill>
        <p:spPr>
          <a:xfrm>
            <a:off x="7010399" y="152400"/>
            <a:ext cx="1981201" cy="6527800"/>
          </a:xfrm>
          <a:prstGeom prst="rect">
            <a:avLst/>
          </a:prstGeom>
        </p:spPr>
      </p:pic>
      <p:pic>
        <p:nvPicPr>
          <p:cNvPr id="11" name="Picture 10" descr="EU flag-Erasmus+_vect_POS [CMYK].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6283202"/>
            <a:ext cx="1947333" cy="396997"/>
          </a:xfrm>
          <a:prstGeom prst="rect">
            <a:avLst/>
          </a:prstGeom>
        </p:spPr>
      </p:pic>
      <p:pic>
        <p:nvPicPr>
          <p:cNvPr id="16" name="Picture 15" descr="JIMINY_REDE.png"/>
          <p:cNvPicPr>
            <a:picLocks noChangeAspect="1"/>
          </p:cNvPicPr>
          <p:nvPr/>
        </p:nvPicPr>
        <p:blipFill rotWithShape="1">
          <a:blip r:embed="rId5">
            <a:alphaModFix amt="55000"/>
            <a:extLst>
              <a:ext uri="{28A0092B-C50C-407E-A947-70E740481C1C}">
                <a14:useLocalDpi xmlns:a14="http://schemas.microsoft.com/office/drawing/2010/main" val="0"/>
              </a:ext>
            </a:extLst>
          </a:blip>
          <a:srcRect l="27108" r="2931"/>
          <a:stretch/>
        </p:blipFill>
        <p:spPr>
          <a:xfrm>
            <a:off x="613229" y="145959"/>
            <a:ext cx="6397170" cy="6310203"/>
          </a:xfrm>
          <a:prstGeom prst="rect">
            <a:avLst/>
          </a:prstGeom>
        </p:spPr>
      </p:pic>
      <p:sp>
        <p:nvSpPr>
          <p:cNvPr id="12" name="Rectangle 11"/>
          <p:cNvSpPr/>
          <p:nvPr/>
        </p:nvSpPr>
        <p:spPr>
          <a:xfrm>
            <a:off x="2658533" y="6342709"/>
            <a:ext cx="3801533" cy="369332"/>
          </a:xfrm>
          <a:prstGeom prst="rect">
            <a:avLst/>
          </a:prstGeom>
        </p:spPr>
        <p:txBody>
          <a:bodyPr wrap="square">
            <a:spAutoFit/>
          </a:bodyPr>
          <a:lstStyle/>
          <a:p>
            <a:pPr algn="just"/>
            <a:r>
              <a:rPr lang="en-GB" sz="600" dirty="0">
                <a:solidFill>
                  <a:schemeClr val="bg1">
                    <a:lumMod val="50000"/>
                  </a:schemeClr>
                </a:solidFill>
              </a:rPr>
              <a:t>This Project (2019-1-RO01-KA204-063136) has been funded with support from the European Commission. This document reflects the views only of the author and the Commission cannot be held responsible for any use which might be made of the information contained herein.</a:t>
            </a:r>
            <a:endParaRPr lang="pt-PT" sz="600" dirty="0">
              <a:solidFill>
                <a:schemeClr val="bg1">
                  <a:lumMod val="50000"/>
                </a:schemeClr>
              </a:solidFill>
            </a:endParaRPr>
          </a:p>
        </p:txBody>
      </p:sp>
      <p:pic>
        <p:nvPicPr>
          <p:cNvPr id="13" name="Picture 12" descr="JIMINY_LOGO_NEGATIVO.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79444" y="5185407"/>
            <a:ext cx="1891891" cy="1521813"/>
          </a:xfrm>
          <a:prstGeom prst="rect">
            <a:avLst/>
          </a:prstGeom>
        </p:spPr>
      </p:pic>
      <p:cxnSp>
        <p:nvCxnSpPr>
          <p:cNvPr id="18" name="Straight Connector 17"/>
          <p:cNvCxnSpPr/>
          <p:nvPr/>
        </p:nvCxnSpPr>
        <p:spPr>
          <a:xfrm>
            <a:off x="2698749" y="6310868"/>
            <a:ext cx="0" cy="369332"/>
          </a:xfrm>
          <a:prstGeom prst="line">
            <a:avLst/>
          </a:prstGeom>
          <a:ln w="3175" cmpd="sng">
            <a:solidFill>
              <a:srgbClr val="7F7F7F"/>
            </a:solidFill>
          </a:ln>
          <a:effectLst/>
        </p:spPr>
        <p:style>
          <a:lnRef idx="2">
            <a:schemeClr val="dk1"/>
          </a:lnRef>
          <a:fillRef idx="0">
            <a:schemeClr val="dk1"/>
          </a:fillRef>
          <a:effectRef idx="1">
            <a:schemeClr val="dk1"/>
          </a:effectRef>
          <a:fontRef idx="minor">
            <a:schemeClr val="tx1"/>
          </a:fontRef>
        </p:style>
      </p:cxnSp>
      <p:pic>
        <p:nvPicPr>
          <p:cNvPr id="19" name="Picture 18" descr="JIMINY_THE_CRICKET.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6200000">
            <a:off x="6142980" y="579221"/>
            <a:ext cx="1360129" cy="658893"/>
          </a:xfrm>
          <a:prstGeom prst="rect">
            <a:avLst/>
          </a:prstGeom>
        </p:spPr>
      </p:pic>
      <p:sp>
        <p:nvSpPr>
          <p:cNvPr id="3" name="CuadroTexto 2">
            <a:extLst>
              <a:ext uri="{FF2B5EF4-FFF2-40B4-BE49-F238E27FC236}">
                <a16:creationId xmlns:a16="http://schemas.microsoft.com/office/drawing/2014/main" id="{6848631A-A381-40E5-9E98-36EC40AA338E}"/>
              </a:ext>
            </a:extLst>
          </p:cNvPr>
          <p:cNvSpPr txBox="1"/>
          <p:nvPr/>
        </p:nvSpPr>
        <p:spPr>
          <a:xfrm>
            <a:off x="889745" y="2289036"/>
            <a:ext cx="5603853" cy="923330"/>
          </a:xfrm>
          <a:prstGeom prst="rect">
            <a:avLst/>
          </a:prstGeom>
          <a:noFill/>
        </p:spPr>
        <p:txBody>
          <a:bodyPr wrap="square" rtlCol="0">
            <a:spAutoFit/>
          </a:bodyPr>
          <a:lstStyle/>
          <a:p>
            <a:r>
              <a:rPr lang="el-GR" sz="5400" b="1" i="1" dirty="0"/>
              <a:t>Τελική αξιολόγηση</a:t>
            </a:r>
            <a:endParaRPr lang="el-GR" sz="5400" dirty="0"/>
          </a:p>
        </p:txBody>
      </p:sp>
      <p:pic>
        <p:nvPicPr>
          <p:cNvPr id="14" name="Picture 18" descr="JIMINY_THE_CRICKET.png">
            <a:extLst>
              <a:ext uri="{FF2B5EF4-FFF2-40B4-BE49-F238E27FC236}">
                <a16:creationId xmlns:a16="http://schemas.microsoft.com/office/drawing/2014/main" id="{16623567-4C46-4396-962F-E7D7F1DF3A7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4404" y="4874359"/>
            <a:ext cx="1360129" cy="658893"/>
          </a:xfrm>
          <a:prstGeom prst="rect">
            <a:avLst/>
          </a:prstGeom>
        </p:spPr>
      </p:pic>
      <p:pic>
        <p:nvPicPr>
          <p:cNvPr id="4" name="Obraz 3">
            <a:extLst>
              <a:ext uri="{FF2B5EF4-FFF2-40B4-BE49-F238E27FC236}">
                <a16:creationId xmlns:a16="http://schemas.microsoft.com/office/drawing/2014/main" id="{913F09B7-90DE-4CA1-825F-8E9D92805C24}"/>
              </a:ext>
            </a:extLst>
          </p:cNvPr>
          <p:cNvPicPr>
            <a:picLocks noChangeAspect="1"/>
          </p:cNvPicPr>
          <p:nvPr/>
        </p:nvPicPr>
        <p:blipFill>
          <a:blip r:embed="rId8"/>
          <a:stretch>
            <a:fillRect/>
          </a:stretch>
        </p:blipFill>
        <p:spPr>
          <a:xfrm>
            <a:off x="4572000" y="3721714"/>
            <a:ext cx="1983641" cy="1983641"/>
          </a:xfrm>
          <a:prstGeom prst="rect">
            <a:avLst/>
          </a:prstGeom>
        </p:spPr>
      </p:pic>
    </p:spTree>
    <p:extLst>
      <p:ext uri="{BB962C8B-B14F-4D97-AF65-F5344CB8AC3E}">
        <p14:creationId xmlns:p14="http://schemas.microsoft.com/office/powerpoint/2010/main" val="6599161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JIMINY_FUNDO_LARANJA.jpg"/>
          <p:cNvPicPr>
            <a:picLocks noChangeAspect="1"/>
          </p:cNvPicPr>
          <p:nvPr/>
        </p:nvPicPr>
        <p:blipFill rotWithShape="1">
          <a:blip r:embed="rId2" cstate="print">
            <a:alphaModFix/>
            <a:extLst>
              <a:ext uri="{28A0092B-C50C-407E-A947-70E740481C1C}">
                <a14:useLocalDpi xmlns:a14="http://schemas.microsoft.com/office/drawing/2010/main" val="0"/>
              </a:ext>
            </a:extLst>
          </a:blip>
          <a:srcRect l="49218" t="8478" r="32595" b="5469"/>
          <a:stretch/>
        </p:blipFill>
        <p:spPr>
          <a:xfrm>
            <a:off x="7010399" y="152400"/>
            <a:ext cx="1981201" cy="6527800"/>
          </a:xfrm>
          <a:prstGeom prst="rect">
            <a:avLst/>
          </a:prstGeom>
        </p:spPr>
      </p:pic>
      <p:pic>
        <p:nvPicPr>
          <p:cNvPr id="6" name="Picture 5" descr="JIMINY_FUNDO_VERDE.jpg"/>
          <p:cNvPicPr>
            <a:picLocks noChangeAspect="1"/>
          </p:cNvPicPr>
          <p:nvPr/>
        </p:nvPicPr>
        <p:blipFill rotWithShape="1">
          <a:blip r:embed="rId3" cstate="print">
            <a:alphaModFix/>
            <a:extLst>
              <a:ext uri="{28A0092B-C50C-407E-A947-70E740481C1C}">
                <a14:useLocalDpi xmlns:a14="http://schemas.microsoft.com/office/drawing/2010/main" val="0"/>
              </a:ext>
            </a:extLst>
          </a:blip>
          <a:srcRect l="46822" t="13155" r="37054" b="10530"/>
          <a:stretch/>
        </p:blipFill>
        <p:spPr>
          <a:xfrm>
            <a:off x="7010399" y="152400"/>
            <a:ext cx="1981201" cy="6527800"/>
          </a:xfrm>
          <a:prstGeom prst="rect">
            <a:avLst/>
          </a:prstGeom>
        </p:spPr>
      </p:pic>
      <p:pic>
        <p:nvPicPr>
          <p:cNvPr id="11" name="Picture 10" descr="EU flag-Erasmus+_vect_POS [CMYK].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6283202"/>
            <a:ext cx="1947333" cy="396997"/>
          </a:xfrm>
          <a:prstGeom prst="rect">
            <a:avLst/>
          </a:prstGeom>
        </p:spPr>
      </p:pic>
      <p:pic>
        <p:nvPicPr>
          <p:cNvPr id="16" name="Picture 15" descr="JIMINY_REDE.png"/>
          <p:cNvPicPr>
            <a:picLocks noChangeAspect="1"/>
          </p:cNvPicPr>
          <p:nvPr/>
        </p:nvPicPr>
        <p:blipFill rotWithShape="1">
          <a:blip r:embed="rId5">
            <a:alphaModFix amt="55000"/>
            <a:extLst>
              <a:ext uri="{28A0092B-C50C-407E-A947-70E740481C1C}">
                <a14:useLocalDpi xmlns:a14="http://schemas.microsoft.com/office/drawing/2010/main" val="0"/>
              </a:ext>
            </a:extLst>
          </a:blip>
          <a:srcRect l="27108" r="2931"/>
          <a:stretch/>
        </p:blipFill>
        <p:spPr>
          <a:xfrm>
            <a:off x="613229" y="145959"/>
            <a:ext cx="6397170" cy="6310203"/>
          </a:xfrm>
          <a:prstGeom prst="rect">
            <a:avLst/>
          </a:prstGeom>
        </p:spPr>
      </p:pic>
      <p:sp>
        <p:nvSpPr>
          <p:cNvPr id="12" name="Rectangle 11"/>
          <p:cNvSpPr/>
          <p:nvPr/>
        </p:nvSpPr>
        <p:spPr>
          <a:xfrm>
            <a:off x="2658533" y="6342709"/>
            <a:ext cx="3801533" cy="369332"/>
          </a:xfrm>
          <a:prstGeom prst="rect">
            <a:avLst/>
          </a:prstGeom>
        </p:spPr>
        <p:txBody>
          <a:bodyPr wrap="square">
            <a:spAutoFit/>
          </a:bodyPr>
          <a:lstStyle/>
          <a:p>
            <a:pPr algn="just"/>
            <a:r>
              <a:rPr lang="en-GB" sz="600" dirty="0">
                <a:solidFill>
                  <a:schemeClr val="bg1">
                    <a:lumMod val="50000"/>
                  </a:schemeClr>
                </a:solidFill>
              </a:rPr>
              <a:t>This Project (2019-1-RO01-KA204-063136) has been funded with support from the European Commission. This document reflects the views only of the author and the Commission cannot be held responsible for any use which might be made of the information contained herein.</a:t>
            </a:r>
            <a:endParaRPr lang="pt-PT" sz="600" dirty="0">
              <a:solidFill>
                <a:schemeClr val="bg1">
                  <a:lumMod val="50000"/>
                </a:schemeClr>
              </a:solidFill>
            </a:endParaRPr>
          </a:p>
        </p:txBody>
      </p:sp>
      <p:pic>
        <p:nvPicPr>
          <p:cNvPr id="13" name="Picture 12" descr="JIMINY_LOGO_NEGATIVO.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79444" y="5185407"/>
            <a:ext cx="1891891" cy="1521813"/>
          </a:xfrm>
          <a:prstGeom prst="rect">
            <a:avLst/>
          </a:prstGeom>
        </p:spPr>
      </p:pic>
      <p:cxnSp>
        <p:nvCxnSpPr>
          <p:cNvPr id="18" name="Straight Connector 17"/>
          <p:cNvCxnSpPr/>
          <p:nvPr/>
        </p:nvCxnSpPr>
        <p:spPr>
          <a:xfrm>
            <a:off x="2698749" y="6310868"/>
            <a:ext cx="0" cy="369332"/>
          </a:xfrm>
          <a:prstGeom prst="line">
            <a:avLst/>
          </a:prstGeom>
          <a:ln w="3175" cmpd="sng">
            <a:solidFill>
              <a:srgbClr val="7F7F7F"/>
            </a:solidFill>
          </a:ln>
          <a:effectLst/>
        </p:spPr>
        <p:style>
          <a:lnRef idx="2">
            <a:schemeClr val="dk1"/>
          </a:lnRef>
          <a:fillRef idx="0">
            <a:schemeClr val="dk1"/>
          </a:fillRef>
          <a:effectRef idx="1">
            <a:schemeClr val="dk1"/>
          </a:effectRef>
          <a:fontRef idx="minor">
            <a:schemeClr val="tx1"/>
          </a:fontRef>
        </p:style>
      </p:cxnSp>
      <p:pic>
        <p:nvPicPr>
          <p:cNvPr id="19" name="Picture 18" descr="JIMINY_THE_CRICKET.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6200000">
            <a:off x="6142980" y="579221"/>
            <a:ext cx="1360129" cy="658893"/>
          </a:xfrm>
          <a:prstGeom prst="rect">
            <a:avLst/>
          </a:prstGeom>
        </p:spPr>
      </p:pic>
      <p:sp>
        <p:nvSpPr>
          <p:cNvPr id="3" name="CuadroTexto 2">
            <a:extLst>
              <a:ext uri="{FF2B5EF4-FFF2-40B4-BE49-F238E27FC236}">
                <a16:creationId xmlns:a16="http://schemas.microsoft.com/office/drawing/2014/main" id="{6848631A-A381-40E5-9E98-36EC40AA338E}"/>
              </a:ext>
            </a:extLst>
          </p:cNvPr>
          <p:cNvSpPr txBox="1"/>
          <p:nvPr/>
        </p:nvSpPr>
        <p:spPr>
          <a:xfrm>
            <a:off x="856213" y="1924193"/>
            <a:ext cx="5603853" cy="1754326"/>
          </a:xfrm>
          <a:prstGeom prst="rect">
            <a:avLst/>
          </a:prstGeom>
          <a:noFill/>
        </p:spPr>
        <p:txBody>
          <a:bodyPr wrap="square" rtlCol="0">
            <a:spAutoFit/>
          </a:bodyPr>
          <a:lstStyle/>
          <a:p>
            <a:pPr algn="ctr" rtl="0" fontAlgn="base"/>
            <a:r>
              <a:rPr lang="el-GR" sz="5400" b="1" i="0" dirty="0">
                <a:solidFill>
                  <a:srgbClr val="000000"/>
                </a:solidFill>
                <a:effectLst/>
                <a:latin typeface="Century Gothic" panose="020B0502020202020204" pitchFamily="34" charset="0"/>
              </a:rPr>
              <a:t>Επίλογος &amp; Συζήτηση</a:t>
            </a:r>
            <a:endParaRPr lang="en-US" b="1" i="1" dirty="0">
              <a:solidFill>
                <a:srgbClr val="000000"/>
              </a:solidFill>
              <a:highlight>
                <a:srgbClr val="FFFF00"/>
              </a:highlight>
              <a:latin typeface="Century Gothic" panose="020B0502020202020204" pitchFamily="34" charset="0"/>
            </a:endParaRPr>
          </a:p>
        </p:txBody>
      </p:sp>
    </p:spTree>
    <p:extLst>
      <p:ext uri="{BB962C8B-B14F-4D97-AF65-F5344CB8AC3E}">
        <p14:creationId xmlns:p14="http://schemas.microsoft.com/office/powerpoint/2010/main" val="16001433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JIMINY_FUNDO_LARANJA.jpg"/>
          <p:cNvPicPr>
            <a:picLocks noChangeAspect="1"/>
          </p:cNvPicPr>
          <p:nvPr/>
        </p:nvPicPr>
        <p:blipFill rotWithShape="1">
          <a:blip r:embed="rId2" cstate="print">
            <a:alphaModFix/>
            <a:extLst>
              <a:ext uri="{28A0092B-C50C-407E-A947-70E740481C1C}">
                <a14:useLocalDpi xmlns:a14="http://schemas.microsoft.com/office/drawing/2010/main" val="0"/>
              </a:ext>
            </a:extLst>
          </a:blip>
          <a:srcRect l="49218" t="8478" r="32595" b="5469"/>
          <a:stretch/>
        </p:blipFill>
        <p:spPr>
          <a:xfrm>
            <a:off x="7010399" y="152400"/>
            <a:ext cx="1981201" cy="6527800"/>
          </a:xfrm>
          <a:prstGeom prst="rect">
            <a:avLst/>
          </a:prstGeom>
        </p:spPr>
      </p:pic>
      <p:pic>
        <p:nvPicPr>
          <p:cNvPr id="6" name="Picture 5" descr="JIMINY_FUNDO_VERDE.jpg"/>
          <p:cNvPicPr>
            <a:picLocks noChangeAspect="1"/>
          </p:cNvPicPr>
          <p:nvPr/>
        </p:nvPicPr>
        <p:blipFill rotWithShape="1">
          <a:blip r:embed="rId3" cstate="print">
            <a:alphaModFix/>
            <a:extLst>
              <a:ext uri="{28A0092B-C50C-407E-A947-70E740481C1C}">
                <a14:useLocalDpi xmlns:a14="http://schemas.microsoft.com/office/drawing/2010/main" val="0"/>
              </a:ext>
            </a:extLst>
          </a:blip>
          <a:srcRect l="46822" t="13155" r="37054" b="10530"/>
          <a:stretch/>
        </p:blipFill>
        <p:spPr>
          <a:xfrm>
            <a:off x="7010399" y="152400"/>
            <a:ext cx="1981201" cy="6527800"/>
          </a:xfrm>
          <a:prstGeom prst="rect">
            <a:avLst/>
          </a:prstGeom>
        </p:spPr>
      </p:pic>
      <p:pic>
        <p:nvPicPr>
          <p:cNvPr id="11" name="Picture 10" descr="EU flag-Erasmus+_vect_POS [CMYK].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6283202"/>
            <a:ext cx="1947333" cy="396997"/>
          </a:xfrm>
          <a:prstGeom prst="rect">
            <a:avLst/>
          </a:prstGeom>
        </p:spPr>
      </p:pic>
      <p:pic>
        <p:nvPicPr>
          <p:cNvPr id="16" name="Picture 15" descr="JIMINY_REDE.png"/>
          <p:cNvPicPr>
            <a:picLocks noChangeAspect="1"/>
          </p:cNvPicPr>
          <p:nvPr/>
        </p:nvPicPr>
        <p:blipFill rotWithShape="1">
          <a:blip r:embed="rId5">
            <a:alphaModFix amt="55000"/>
            <a:extLst>
              <a:ext uri="{28A0092B-C50C-407E-A947-70E740481C1C}">
                <a14:useLocalDpi xmlns:a14="http://schemas.microsoft.com/office/drawing/2010/main" val="0"/>
              </a:ext>
            </a:extLst>
          </a:blip>
          <a:srcRect l="27108" r="2931"/>
          <a:stretch/>
        </p:blipFill>
        <p:spPr>
          <a:xfrm>
            <a:off x="0" y="-1435844"/>
            <a:ext cx="6397170" cy="6310203"/>
          </a:xfrm>
          <a:prstGeom prst="rect">
            <a:avLst/>
          </a:prstGeom>
        </p:spPr>
      </p:pic>
      <p:sp>
        <p:nvSpPr>
          <p:cNvPr id="12" name="Rectangle 11"/>
          <p:cNvSpPr/>
          <p:nvPr/>
        </p:nvSpPr>
        <p:spPr>
          <a:xfrm>
            <a:off x="2658533" y="6342709"/>
            <a:ext cx="3801533" cy="369332"/>
          </a:xfrm>
          <a:prstGeom prst="rect">
            <a:avLst/>
          </a:prstGeom>
        </p:spPr>
        <p:txBody>
          <a:bodyPr wrap="square">
            <a:spAutoFit/>
          </a:bodyPr>
          <a:lstStyle/>
          <a:p>
            <a:pPr algn="just"/>
            <a:r>
              <a:rPr lang="en-GB" sz="600" dirty="0">
                <a:solidFill>
                  <a:schemeClr val="bg1">
                    <a:lumMod val="50000"/>
                  </a:schemeClr>
                </a:solidFill>
              </a:rPr>
              <a:t>This Project (2019-1-RO01-KA204-063136) has been funded with support from the European Commission. This document reflects the views only of the author and the Commission cannot be held responsible for any use which might be made of the information contained herein.</a:t>
            </a:r>
            <a:endParaRPr lang="pt-PT" sz="600" dirty="0">
              <a:solidFill>
                <a:schemeClr val="bg1">
                  <a:lumMod val="50000"/>
                </a:schemeClr>
              </a:solidFill>
            </a:endParaRPr>
          </a:p>
        </p:txBody>
      </p:sp>
      <p:pic>
        <p:nvPicPr>
          <p:cNvPr id="13" name="Picture 12" descr="JIMINY_LOGO_NEGATIVO.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79444" y="5185407"/>
            <a:ext cx="1891891" cy="1521813"/>
          </a:xfrm>
          <a:prstGeom prst="rect">
            <a:avLst/>
          </a:prstGeom>
        </p:spPr>
      </p:pic>
      <p:sp>
        <p:nvSpPr>
          <p:cNvPr id="2" name="Title 1"/>
          <p:cNvSpPr>
            <a:spLocks noGrp="1"/>
          </p:cNvSpPr>
          <p:nvPr>
            <p:ph type="title"/>
          </p:nvPr>
        </p:nvSpPr>
        <p:spPr>
          <a:xfrm>
            <a:off x="457200" y="54872"/>
            <a:ext cx="5939969" cy="806519"/>
          </a:xfrm>
        </p:spPr>
        <p:txBody>
          <a:bodyPr>
            <a:normAutofit/>
          </a:bodyPr>
          <a:lstStyle/>
          <a:p>
            <a:pPr algn="l"/>
            <a:r>
              <a:rPr lang="el-GR" sz="2200" dirty="0">
                <a:solidFill>
                  <a:schemeClr val="tx1">
                    <a:lumMod val="65000"/>
                    <a:lumOff val="35000"/>
                  </a:schemeClr>
                </a:solidFill>
                <a:latin typeface="Century Gothic"/>
                <a:cs typeface="Century Gothic"/>
              </a:rPr>
              <a:t>Υλικό για περαιτέρω μελέτη</a:t>
            </a:r>
            <a:endParaRPr lang="en-US" sz="2200" dirty="0">
              <a:solidFill>
                <a:schemeClr val="tx1">
                  <a:lumMod val="65000"/>
                  <a:lumOff val="35000"/>
                </a:schemeClr>
              </a:solidFill>
              <a:latin typeface="Century Gothic"/>
              <a:cs typeface="Century Gothic"/>
            </a:endParaRPr>
          </a:p>
        </p:txBody>
      </p:sp>
      <p:cxnSp>
        <p:nvCxnSpPr>
          <p:cNvPr id="18" name="Straight Connector 17"/>
          <p:cNvCxnSpPr/>
          <p:nvPr/>
        </p:nvCxnSpPr>
        <p:spPr>
          <a:xfrm>
            <a:off x="2698749" y="6310868"/>
            <a:ext cx="0" cy="369332"/>
          </a:xfrm>
          <a:prstGeom prst="line">
            <a:avLst/>
          </a:prstGeom>
          <a:ln w="3175" cmpd="sng">
            <a:solidFill>
              <a:srgbClr val="7F7F7F"/>
            </a:solidFill>
          </a:ln>
          <a:effectLst/>
        </p:spPr>
        <p:style>
          <a:lnRef idx="2">
            <a:schemeClr val="dk1"/>
          </a:lnRef>
          <a:fillRef idx="0">
            <a:schemeClr val="dk1"/>
          </a:fillRef>
          <a:effectRef idx="1">
            <a:schemeClr val="dk1"/>
          </a:effectRef>
          <a:fontRef idx="minor">
            <a:schemeClr val="tx1"/>
          </a:fontRef>
        </p:style>
      </p:cxnSp>
      <p:pic>
        <p:nvPicPr>
          <p:cNvPr id="19" name="Picture 18" descr="JIMINY_THE_CRICKET.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6200000">
            <a:off x="6142980" y="579221"/>
            <a:ext cx="1360129" cy="658893"/>
          </a:xfrm>
          <a:prstGeom prst="rect">
            <a:avLst/>
          </a:prstGeom>
        </p:spPr>
      </p:pic>
      <p:sp>
        <p:nvSpPr>
          <p:cNvPr id="3" name="CuadroTexto 2">
            <a:extLst>
              <a:ext uri="{FF2B5EF4-FFF2-40B4-BE49-F238E27FC236}">
                <a16:creationId xmlns:a16="http://schemas.microsoft.com/office/drawing/2014/main" id="{6848631A-A381-40E5-9E98-36EC40AA338E}"/>
              </a:ext>
            </a:extLst>
          </p:cNvPr>
          <p:cNvSpPr txBox="1"/>
          <p:nvPr/>
        </p:nvSpPr>
        <p:spPr>
          <a:xfrm>
            <a:off x="172665" y="765022"/>
            <a:ext cx="6517313" cy="5899500"/>
          </a:xfrm>
          <a:prstGeom prst="rect">
            <a:avLst/>
          </a:prstGeom>
          <a:noFill/>
        </p:spPr>
        <p:txBody>
          <a:bodyPr wrap="square" rtlCol="0">
            <a:spAutoFit/>
          </a:bodyPr>
          <a:lstStyle/>
          <a:p>
            <a:pPr algn="just">
              <a:lnSpc>
                <a:spcPct val="115000"/>
              </a:lnSpc>
              <a:spcBef>
                <a:spcPts val="600"/>
              </a:spcBef>
              <a:spcAft>
                <a:spcPts val="600"/>
              </a:spcAft>
            </a:pPr>
            <a:r>
              <a:rPr lang="en-GB" sz="1200" dirty="0">
                <a:effectLst/>
                <a:latin typeface="Calibri" panose="020F0502020204030204" pitchFamily="34" charset="0"/>
                <a:ea typeface="Calibri" panose="020F0502020204030204" pitchFamily="34" charset="0"/>
                <a:cs typeface="Times New Roman" panose="02020603050405020304" pitchFamily="18" charset="0"/>
              </a:rPr>
              <a:t>‘Helping People Change: Coaching with Compassion for Lifelong Learning and Growth’: Richard Boyatzis, Melvin L. Smith &amp; Ellen Van </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Oosten</a:t>
            </a:r>
            <a:r>
              <a:rPr lang="en-GB" sz="1200" dirty="0">
                <a:effectLst/>
                <a:latin typeface="Calibri" panose="020F0502020204030204" pitchFamily="34" charset="0"/>
                <a:ea typeface="Calibri" panose="020F0502020204030204" pitchFamily="34" charset="0"/>
                <a:cs typeface="Times New Roman" panose="02020603050405020304" pitchFamily="18" charset="0"/>
              </a:rPr>
              <a:t> </a:t>
            </a:r>
            <a:r>
              <a:rPr lang="en-GB" sz="1200" dirty="0">
                <a:effectLst/>
                <a:latin typeface="Calibri" panose="020F0502020204030204" pitchFamily="34" charset="0"/>
                <a:ea typeface="Calibri" panose="020F0502020204030204" pitchFamily="34" charset="0"/>
                <a:cs typeface="Times New Roman" panose="02020603050405020304" pitchFamily="18" charset="0"/>
                <a:hlinkClick r:id="rId8"/>
              </a:rPr>
              <a:t>https://beta.prx.org/stories/287075</a:t>
            </a:r>
            <a:r>
              <a:rPr lang="en-GB" sz="1200" dirty="0">
                <a:effectLst/>
                <a:latin typeface="Calibri" panose="020F0502020204030204" pitchFamily="34" charset="0"/>
                <a:ea typeface="Calibri" panose="020F0502020204030204" pitchFamily="34" charset="0"/>
                <a:cs typeface="Times New Roman" panose="02020603050405020304" pitchFamily="18" charset="0"/>
              </a:rPr>
              <a:t>.</a:t>
            </a:r>
          </a:p>
          <a:p>
            <a:pPr algn="just">
              <a:lnSpc>
                <a:spcPct val="115000"/>
              </a:lnSpc>
              <a:spcBef>
                <a:spcPts val="600"/>
              </a:spcBef>
              <a:spcAft>
                <a:spcPts val="600"/>
              </a:spcAft>
            </a:pPr>
            <a:r>
              <a:rPr lang="en-GB" sz="1200" dirty="0">
                <a:effectLst/>
                <a:latin typeface="Calibri" panose="020F0502020204030204" pitchFamily="34" charset="0"/>
                <a:ea typeface="Calibri" panose="020F0502020204030204" pitchFamily="34" charset="0"/>
                <a:cs typeface="Times New Roman" panose="02020603050405020304" pitchFamily="18" charset="0"/>
              </a:rPr>
              <a:t>‘Emotional Intelligence: Why It Can Matter More Than IQ’ : Daniel Goleman</a:t>
            </a:r>
          </a:p>
          <a:p>
            <a:pPr algn="just">
              <a:lnSpc>
                <a:spcPct val="115000"/>
              </a:lnSpc>
              <a:spcBef>
                <a:spcPts val="600"/>
              </a:spcBef>
              <a:spcAft>
                <a:spcPts val="600"/>
              </a:spcAft>
            </a:pPr>
            <a:r>
              <a:rPr lang="en-GB" sz="1200" dirty="0">
                <a:effectLst/>
                <a:latin typeface="Calibri" panose="020F0502020204030204" pitchFamily="34" charset="0"/>
                <a:ea typeface="Calibri" panose="020F0502020204030204" pitchFamily="34" charset="0"/>
                <a:cs typeface="Times New Roman" panose="02020603050405020304" pitchFamily="18" charset="0"/>
              </a:rPr>
              <a:t>‘Working with Emotional Intelligence’ : Daniel Goleman</a:t>
            </a:r>
          </a:p>
          <a:p>
            <a:pPr algn="just">
              <a:lnSpc>
                <a:spcPct val="115000"/>
              </a:lnSpc>
              <a:spcBef>
                <a:spcPts val="600"/>
              </a:spcBef>
              <a:spcAft>
                <a:spcPts val="600"/>
              </a:spcAft>
            </a:pPr>
            <a:r>
              <a:rPr lang="en-GB" sz="1200" dirty="0">
                <a:effectLst/>
                <a:latin typeface="Calibri" panose="020F0502020204030204" pitchFamily="34" charset="0"/>
                <a:ea typeface="Calibri" panose="020F0502020204030204" pitchFamily="34" charset="0"/>
                <a:cs typeface="Times New Roman" panose="02020603050405020304" pitchFamily="18" charset="0"/>
              </a:rPr>
              <a:t>‘Emotional Intelligence 2.0’: Travis Bradberry &amp; Jean Greaves</a:t>
            </a:r>
          </a:p>
          <a:p>
            <a:pPr algn="just">
              <a:lnSpc>
                <a:spcPct val="115000"/>
              </a:lnSpc>
              <a:spcBef>
                <a:spcPts val="600"/>
              </a:spcBef>
              <a:spcAft>
                <a:spcPts val="600"/>
              </a:spcAft>
            </a:pPr>
            <a:r>
              <a:rPr lang="en-GB" sz="1200" dirty="0">
                <a:effectLst/>
                <a:latin typeface="Calibri" panose="020F0502020204030204" pitchFamily="34" charset="0"/>
                <a:ea typeface="Calibri" panose="020F0502020204030204" pitchFamily="34" charset="0"/>
                <a:cs typeface="Times New Roman" panose="02020603050405020304" pitchFamily="18" charset="0"/>
              </a:rPr>
              <a:t>‘The Emotionally Intelligent Manager’: David Caruso &amp; Peter Salovey.</a:t>
            </a:r>
          </a:p>
          <a:p>
            <a:pPr algn="just">
              <a:lnSpc>
                <a:spcPct val="115000"/>
              </a:lnSpc>
              <a:spcBef>
                <a:spcPts val="600"/>
              </a:spcBef>
              <a:spcAft>
                <a:spcPts val="600"/>
              </a:spcAft>
            </a:pPr>
            <a:r>
              <a:rPr lang="en-GB" sz="1200" dirty="0">
                <a:effectLst/>
                <a:latin typeface="Calibri" panose="020F0502020204030204" pitchFamily="34" charset="0"/>
                <a:ea typeface="Calibri" panose="020F0502020204030204" pitchFamily="34" charset="0"/>
                <a:cs typeface="Times New Roman" panose="02020603050405020304" pitchFamily="18" charset="0"/>
              </a:rPr>
              <a:t>‘The MSCEIT Emotional Intelligence Test’: John D. Mayer, Peter Salovey &amp; David R. Caruso</a:t>
            </a:r>
          </a:p>
          <a:p>
            <a:pPr algn="just">
              <a:lnSpc>
                <a:spcPct val="115000"/>
              </a:lnSpc>
              <a:spcBef>
                <a:spcPts val="600"/>
              </a:spcBef>
              <a:spcAft>
                <a:spcPts val="600"/>
              </a:spcAft>
            </a:pPr>
            <a:r>
              <a:rPr lang="en-GB" sz="1200" dirty="0">
                <a:effectLst/>
                <a:latin typeface="Calibri" panose="020F0502020204030204" pitchFamily="34" charset="0"/>
                <a:ea typeface="Calibri" panose="020F0502020204030204" pitchFamily="34" charset="0"/>
                <a:cs typeface="Times New Roman" panose="02020603050405020304" pitchFamily="18" charset="0"/>
              </a:rPr>
              <a:t>‘HBR Guide to Emotional Intelligence’: Harvard Business Review</a:t>
            </a:r>
          </a:p>
          <a:p>
            <a:pPr algn="just">
              <a:lnSpc>
                <a:spcPct val="115000"/>
              </a:lnSpc>
              <a:spcBef>
                <a:spcPts val="600"/>
              </a:spcBef>
              <a:spcAft>
                <a:spcPts val="600"/>
              </a:spcAft>
            </a:pPr>
            <a:r>
              <a:rPr lang="en-GB" sz="1200" dirty="0">
                <a:effectLst/>
                <a:latin typeface="Calibri" panose="020F0502020204030204" pitchFamily="34" charset="0"/>
                <a:ea typeface="Calibri" panose="020F0502020204030204" pitchFamily="34" charset="0"/>
                <a:cs typeface="Times New Roman" panose="02020603050405020304" pitchFamily="18" charset="0"/>
              </a:rPr>
              <a:t>‘Quick Emotional Intelligence Activities for Busy Managers’: Adele Lynn </a:t>
            </a:r>
          </a:p>
          <a:p>
            <a:pPr algn="just">
              <a:lnSpc>
                <a:spcPct val="115000"/>
              </a:lnSpc>
              <a:spcBef>
                <a:spcPts val="600"/>
              </a:spcBef>
              <a:spcAft>
                <a:spcPts val="600"/>
              </a:spcAft>
            </a:pPr>
            <a:r>
              <a:rPr lang="en-GB" sz="1200" dirty="0">
                <a:effectLst/>
                <a:latin typeface="Calibri" panose="020F0502020204030204" pitchFamily="34" charset="0"/>
                <a:ea typeface="Calibri" panose="020F0502020204030204" pitchFamily="34" charset="0"/>
                <a:cs typeface="Times New Roman" panose="02020603050405020304" pitchFamily="18" charset="0"/>
              </a:rPr>
              <a:t>‘EQ Applied: The Real-World Guide to Emotional Intelligence‘: Justin </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Bariso</a:t>
            </a:r>
            <a:r>
              <a:rPr lang="en-GB" sz="1200" dirty="0">
                <a:effectLst/>
                <a:latin typeface="Calibri" panose="020F0502020204030204" pitchFamily="34" charset="0"/>
                <a:ea typeface="Calibri" panose="020F0502020204030204" pitchFamily="34" charset="0"/>
                <a:cs typeface="Times New Roman" panose="02020603050405020304" pitchFamily="18" charset="0"/>
              </a:rPr>
              <a:t> </a:t>
            </a:r>
          </a:p>
          <a:p>
            <a:pPr algn="just">
              <a:lnSpc>
                <a:spcPct val="115000"/>
              </a:lnSpc>
              <a:spcBef>
                <a:spcPts val="600"/>
              </a:spcBef>
              <a:spcAft>
                <a:spcPts val="600"/>
              </a:spcAft>
            </a:pPr>
            <a:r>
              <a:rPr lang="en-GB" sz="1200" dirty="0">
                <a:effectLst/>
                <a:latin typeface="Calibri" panose="020F0502020204030204" pitchFamily="34" charset="0"/>
                <a:ea typeface="Calibri" panose="020F0502020204030204" pitchFamily="34" charset="0"/>
                <a:cs typeface="Times New Roman" panose="02020603050405020304" pitchFamily="18" charset="0"/>
                <a:hlinkClick r:id="rId9"/>
              </a:rPr>
              <a:t>https://www.forbes.com/sites/forbescoachescouncil/2019/06/05/empathy-from-soft-skill-to-profitable-service-differentiator/?sh=313104a17a9e</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Bef>
                <a:spcPts val="600"/>
              </a:spcBef>
              <a:spcAft>
                <a:spcPts val="600"/>
              </a:spcAft>
            </a:pPr>
            <a:r>
              <a:rPr lang="en-GB" sz="1200" dirty="0">
                <a:effectLst/>
                <a:latin typeface="Calibri" panose="020F0502020204030204" pitchFamily="34" charset="0"/>
                <a:ea typeface="Calibri" panose="020F0502020204030204" pitchFamily="34" charset="0"/>
                <a:cs typeface="Times New Roman" panose="02020603050405020304" pitchFamily="18" charset="0"/>
                <a:hlinkClick r:id="rId10"/>
              </a:rPr>
              <a:t>https://www.forbes.com/sites/micahsolomon/2020/02/16/yes-you-can-train-for-empathy-customer-service-employees-situational-empathy-heres-how/?sh=5b6d8eef7cb9</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Bef>
                <a:spcPts val="600"/>
              </a:spcBef>
              <a:spcAft>
                <a:spcPts val="600"/>
              </a:spcAft>
            </a:pPr>
            <a:r>
              <a:rPr lang="en-GB" sz="1200" dirty="0">
                <a:effectLst/>
                <a:latin typeface="Calibri" panose="020F0502020204030204" pitchFamily="34" charset="0"/>
                <a:ea typeface="Calibri" panose="020F0502020204030204" pitchFamily="34" charset="0"/>
                <a:cs typeface="Times New Roman" panose="02020603050405020304" pitchFamily="18" charset="0"/>
                <a:hlinkClick r:id="rId11"/>
              </a:rPr>
              <a:t>https://freshdesk.com/customer-service-skills/empathy-exercises-customer-support-blog/</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Bef>
                <a:spcPts val="600"/>
              </a:spcBef>
              <a:spcAft>
                <a:spcPts val="6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endParaRPr lang="el-GR" sz="1100" dirty="0">
              <a:effectLst/>
              <a:latin typeface="Century Gothic" panose="020B0502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276343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JIMINY_FUNDO_LARANJA.jpg"/>
          <p:cNvPicPr>
            <a:picLocks noChangeAspect="1"/>
          </p:cNvPicPr>
          <p:nvPr/>
        </p:nvPicPr>
        <p:blipFill rotWithShape="1">
          <a:blip r:embed="rId2" cstate="print">
            <a:alphaModFix/>
            <a:extLst>
              <a:ext uri="{28A0092B-C50C-407E-A947-70E740481C1C}">
                <a14:useLocalDpi xmlns:a14="http://schemas.microsoft.com/office/drawing/2010/main" val="0"/>
              </a:ext>
            </a:extLst>
          </a:blip>
          <a:srcRect l="49218" t="8478" r="32595" b="5469"/>
          <a:stretch/>
        </p:blipFill>
        <p:spPr>
          <a:xfrm>
            <a:off x="7010399" y="152400"/>
            <a:ext cx="1981201" cy="6527800"/>
          </a:xfrm>
          <a:prstGeom prst="rect">
            <a:avLst/>
          </a:prstGeom>
        </p:spPr>
      </p:pic>
      <p:pic>
        <p:nvPicPr>
          <p:cNvPr id="6" name="Picture 5" descr="JIMINY_FUNDO_VERDE.jpg"/>
          <p:cNvPicPr>
            <a:picLocks noChangeAspect="1"/>
          </p:cNvPicPr>
          <p:nvPr/>
        </p:nvPicPr>
        <p:blipFill rotWithShape="1">
          <a:blip r:embed="rId3" cstate="print">
            <a:alphaModFix/>
            <a:extLst>
              <a:ext uri="{28A0092B-C50C-407E-A947-70E740481C1C}">
                <a14:useLocalDpi xmlns:a14="http://schemas.microsoft.com/office/drawing/2010/main" val="0"/>
              </a:ext>
            </a:extLst>
          </a:blip>
          <a:srcRect l="46822" t="13155" r="37054" b="10530"/>
          <a:stretch/>
        </p:blipFill>
        <p:spPr>
          <a:xfrm>
            <a:off x="7010399" y="106679"/>
            <a:ext cx="1981201" cy="6605361"/>
          </a:xfrm>
          <a:prstGeom prst="rect">
            <a:avLst/>
          </a:prstGeom>
        </p:spPr>
      </p:pic>
      <p:pic>
        <p:nvPicPr>
          <p:cNvPr id="11" name="Picture 10" descr="EU flag-Erasmus+_vect_POS [CMYK].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6283202"/>
            <a:ext cx="1947333" cy="396997"/>
          </a:xfrm>
          <a:prstGeom prst="rect">
            <a:avLst/>
          </a:prstGeom>
        </p:spPr>
      </p:pic>
      <p:sp>
        <p:nvSpPr>
          <p:cNvPr id="12" name="Rectangle 11"/>
          <p:cNvSpPr/>
          <p:nvPr/>
        </p:nvSpPr>
        <p:spPr>
          <a:xfrm>
            <a:off x="2658533" y="6342709"/>
            <a:ext cx="3801533" cy="369332"/>
          </a:xfrm>
          <a:prstGeom prst="rect">
            <a:avLst/>
          </a:prstGeom>
        </p:spPr>
        <p:txBody>
          <a:bodyPr wrap="square">
            <a:spAutoFit/>
          </a:bodyPr>
          <a:lstStyle/>
          <a:p>
            <a:pPr algn="just"/>
            <a:r>
              <a:rPr lang="en-GB" sz="600" dirty="0">
                <a:solidFill>
                  <a:schemeClr val="bg1">
                    <a:lumMod val="50000"/>
                  </a:schemeClr>
                </a:solidFill>
              </a:rPr>
              <a:t>This Project (2019-1-RO01-KA204-063136) has been funded with support from the European Commission. This document reflects the views only of the author and the Commission cannot be held responsible for any use which might be made of the information contained herein.</a:t>
            </a:r>
            <a:endParaRPr lang="pt-PT" sz="600" dirty="0">
              <a:solidFill>
                <a:schemeClr val="bg1">
                  <a:lumMod val="50000"/>
                </a:schemeClr>
              </a:solidFill>
            </a:endParaRPr>
          </a:p>
        </p:txBody>
      </p:sp>
      <p:pic>
        <p:nvPicPr>
          <p:cNvPr id="13" name="Picture 12" descr="JIMINY_LOGO_NEGATIVO.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79444" y="5185407"/>
            <a:ext cx="1891891" cy="1521813"/>
          </a:xfrm>
          <a:prstGeom prst="rect">
            <a:avLst/>
          </a:prstGeom>
        </p:spPr>
      </p:pic>
      <p:cxnSp>
        <p:nvCxnSpPr>
          <p:cNvPr id="18" name="Straight Connector 17"/>
          <p:cNvCxnSpPr/>
          <p:nvPr/>
        </p:nvCxnSpPr>
        <p:spPr>
          <a:xfrm>
            <a:off x="2698749" y="6310868"/>
            <a:ext cx="0" cy="369332"/>
          </a:xfrm>
          <a:prstGeom prst="line">
            <a:avLst/>
          </a:prstGeom>
          <a:ln w="3175" cmpd="sng">
            <a:solidFill>
              <a:srgbClr val="7F7F7F"/>
            </a:solidFill>
          </a:ln>
          <a:effectLst/>
        </p:spPr>
        <p:style>
          <a:lnRef idx="2">
            <a:schemeClr val="dk1"/>
          </a:lnRef>
          <a:fillRef idx="0">
            <a:schemeClr val="dk1"/>
          </a:fillRef>
          <a:effectRef idx="1">
            <a:schemeClr val="dk1"/>
          </a:effectRef>
          <a:fontRef idx="minor">
            <a:schemeClr val="tx1"/>
          </a:fontRef>
        </p:style>
      </p:cxnSp>
      <p:pic>
        <p:nvPicPr>
          <p:cNvPr id="14" name="Picture 13" descr="JIMINY_THE_CRICKET.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200000">
            <a:off x="6142980" y="2958352"/>
            <a:ext cx="1360129" cy="658893"/>
          </a:xfrm>
          <a:prstGeom prst="rect">
            <a:avLst/>
          </a:prstGeom>
        </p:spPr>
      </p:pic>
      <p:grpSp>
        <p:nvGrpSpPr>
          <p:cNvPr id="2" name="Grupo 1"/>
          <p:cNvGrpSpPr/>
          <p:nvPr/>
        </p:nvGrpSpPr>
        <p:grpSpPr>
          <a:xfrm>
            <a:off x="1684867" y="1346199"/>
            <a:ext cx="3251200" cy="1820334"/>
            <a:chOff x="1684867" y="1346199"/>
            <a:chExt cx="3251200" cy="1820334"/>
          </a:xfrm>
        </p:grpSpPr>
        <p:sp>
          <p:nvSpPr>
            <p:cNvPr id="8" name="Oval Callout 7"/>
            <p:cNvSpPr/>
            <p:nvPr/>
          </p:nvSpPr>
          <p:spPr>
            <a:xfrm>
              <a:off x="1684867" y="1346199"/>
              <a:ext cx="3251200" cy="1820334"/>
            </a:xfrm>
            <a:prstGeom prst="wedgeEllipseCallout">
              <a:avLst>
                <a:gd name="adj1" fmla="val 80194"/>
                <a:gd name="adj2" fmla="val 30407"/>
              </a:avLst>
            </a:prstGeom>
            <a:solidFill>
              <a:srgbClr val="E9AB27"/>
            </a:solidFill>
            <a:ln w="22225" cap="rnd">
              <a:solidFill>
                <a:schemeClr val="bg1">
                  <a:lumMod val="50000"/>
                </a:schemeClr>
              </a:solidFill>
              <a:prstDash val="sysDash"/>
              <a:roun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2014561" y="2025533"/>
              <a:ext cx="2678184" cy="461665"/>
            </a:xfrm>
            <a:prstGeom prst="rect">
              <a:avLst/>
            </a:prstGeom>
            <a:noFill/>
          </p:spPr>
          <p:txBody>
            <a:bodyPr wrap="square" rtlCol="0">
              <a:spAutoFit/>
            </a:bodyPr>
            <a:lstStyle/>
            <a:p>
              <a:r>
                <a:rPr lang="el-GR" sz="2400" dirty="0">
                  <a:solidFill>
                    <a:schemeClr val="bg1"/>
                  </a:solidFill>
                  <a:latin typeface="Kinfolk Pro Rough"/>
                  <a:cs typeface="Kinfolk Pro Rough"/>
                </a:rPr>
                <a:t>Ευχαριστούμε</a:t>
              </a:r>
              <a:r>
                <a:rPr lang="is-IS" sz="2400" dirty="0">
                  <a:solidFill>
                    <a:schemeClr val="bg1"/>
                  </a:solidFill>
                  <a:latin typeface="Kinfolk Pro Rough"/>
                  <a:cs typeface="Kinfolk Pro Rough"/>
                </a:rPr>
                <a:t>…</a:t>
              </a:r>
              <a:r>
                <a:rPr lang="el-GR" sz="2400" dirty="0">
                  <a:solidFill>
                    <a:schemeClr val="bg1"/>
                  </a:solidFill>
                  <a:latin typeface="Kinfolk Pro Rough"/>
                  <a:cs typeface="Kinfolk Pro Rough"/>
                </a:rPr>
                <a:t>!</a:t>
              </a:r>
              <a:endParaRPr lang="en-US" sz="2400" dirty="0">
                <a:solidFill>
                  <a:schemeClr val="bg1"/>
                </a:solidFill>
                <a:latin typeface="Kinfolk Pro Rough"/>
                <a:cs typeface="Kinfolk Pro Rough"/>
              </a:endParaRPr>
            </a:p>
          </p:txBody>
        </p:sp>
      </p:grpSp>
      <p:grpSp>
        <p:nvGrpSpPr>
          <p:cNvPr id="15" name="Grupo 14"/>
          <p:cNvGrpSpPr/>
          <p:nvPr/>
        </p:nvGrpSpPr>
        <p:grpSpPr>
          <a:xfrm>
            <a:off x="384893" y="5323664"/>
            <a:ext cx="6108705" cy="788035"/>
            <a:chOff x="0" y="0"/>
            <a:chExt cx="7847584" cy="806450"/>
          </a:xfrm>
        </p:grpSpPr>
        <p:pic>
          <p:nvPicPr>
            <p:cNvPr id="16" name="Imagem 15" descr="ADES Log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309945"/>
              <a:ext cx="749300" cy="406399"/>
            </a:xfrm>
            <a:prstGeom prst="rect">
              <a:avLst/>
            </a:prstGeom>
            <a:noFill/>
            <a:extLst>
              <a:ext uri="{909E8E84-426E-40DD-AFC4-6F175D3DCCD1}">
                <a14:hiddenFill xmlns:a14="http://schemas.microsoft.com/office/drawing/2010/main">
                  <a:solidFill>
                    <a:srgbClr val="FFFFFF"/>
                  </a:solidFill>
                </a14:hiddenFill>
              </a:ext>
            </a:extLst>
          </p:spPr>
        </p:pic>
        <p:pic>
          <p:nvPicPr>
            <p:cNvPr id="17" name="Imagem 16" descr="CWEP_logo"/>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36752" y="295720"/>
              <a:ext cx="1257300" cy="400050"/>
            </a:xfrm>
            <a:prstGeom prst="rect">
              <a:avLst/>
            </a:prstGeom>
            <a:noFill/>
            <a:extLst>
              <a:ext uri="{909E8E84-426E-40DD-AFC4-6F175D3DCCD1}">
                <a14:hiddenFill xmlns:a14="http://schemas.microsoft.com/office/drawing/2010/main">
                  <a:solidFill>
                    <a:srgbClr val="FFFFFF"/>
                  </a:solidFill>
                </a14:hiddenFill>
              </a:ext>
            </a:extLst>
          </p:spPr>
        </p:pic>
        <p:pic>
          <p:nvPicPr>
            <p:cNvPr id="19" name="Imagem 18" descr="Mindshift_logo"/>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381504" y="0"/>
              <a:ext cx="590550" cy="806450"/>
            </a:xfrm>
            <a:prstGeom prst="rect">
              <a:avLst/>
            </a:prstGeom>
            <a:noFill/>
            <a:extLst>
              <a:ext uri="{909E8E84-426E-40DD-AFC4-6F175D3DCCD1}">
                <a14:hiddenFill xmlns:a14="http://schemas.microsoft.com/office/drawing/2010/main">
                  <a:solidFill>
                    <a:srgbClr val="FFFFFF"/>
                  </a:solidFill>
                </a14:hiddenFill>
              </a:ext>
            </a:extLst>
          </p:spPr>
        </p:pic>
        <p:pic>
          <p:nvPicPr>
            <p:cNvPr id="20" name="Imagem 19" descr="LABC-logo"/>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159506" y="242666"/>
              <a:ext cx="927100" cy="431800"/>
            </a:xfrm>
            <a:prstGeom prst="rect">
              <a:avLst/>
            </a:prstGeom>
            <a:noFill/>
            <a:extLst>
              <a:ext uri="{909E8E84-426E-40DD-AFC4-6F175D3DCCD1}">
                <a14:hiddenFill xmlns:a14="http://schemas.microsoft.com/office/drawing/2010/main">
                  <a:solidFill>
                    <a:srgbClr val="FFFFFF"/>
                  </a:solidFill>
                </a14:hiddenFill>
              </a:ext>
            </a:extLst>
          </p:spPr>
        </p:pic>
        <p:pic>
          <p:nvPicPr>
            <p:cNvPr id="21" name="Imagem 20" descr="CCSDE_Logo"/>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274058" y="247651"/>
              <a:ext cx="971550" cy="400050"/>
            </a:xfrm>
            <a:prstGeom prst="rect">
              <a:avLst/>
            </a:prstGeom>
            <a:noFill/>
            <a:extLst>
              <a:ext uri="{909E8E84-426E-40DD-AFC4-6F175D3DCCD1}">
                <a14:hiddenFill xmlns:a14="http://schemas.microsoft.com/office/drawing/2010/main">
                  <a:solidFill>
                    <a:srgbClr val="FFFFFF"/>
                  </a:solidFill>
                </a14:hiddenFill>
              </a:ext>
            </a:extLst>
          </p:spPr>
        </p:pic>
        <p:pic>
          <p:nvPicPr>
            <p:cNvPr id="22" name="Imagem 21" descr="SYMPLEXIS_LOGO_TRANSPARENT_BACKGROUND (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433060" y="169069"/>
              <a:ext cx="1028700" cy="514350"/>
            </a:xfrm>
            <a:prstGeom prst="rect">
              <a:avLst/>
            </a:prstGeom>
            <a:noFill/>
            <a:extLst>
              <a:ext uri="{909E8E84-426E-40DD-AFC4-6F175D3DCCD1}">
                <a14:hiddenFill xmlns:a14="http://schemas.microsoft.com/office/drawing/2010/main">
                  <a:solidFill>
                    <a:srgbClr val="FFFFFF"/>
                  </a:solidFill>
                </a14:hiddenFill>
              </a:ext>
            </a:extLst>
          </p:spPr>
        </p:pic>
        <p:pic>
          <p:nvPicPr>
            <p:cNvPr id="23" name="Imagem 22" descr="Valencia INNOHUB logo"/>
            <p:cNvPicPr>
              <a:picLocks noChangeAspect="1" noChangeArrowheads="1"/>
            </p:cNvPicPr>
            <p:nvPr/>
          </p:nvPicPr>
          <p:blipFill>
            <a:blip r:embed="rId13">
              <a:extLst>
                <a:ext uri="{28A0092B-C50C-407E-A947-70E740481C1C}">
                  <a14:useLocalDpi xmlns:a14="http://schemas.microsoft.com/office/drawing/2010/main" val="0"/>
                </a:ext>
              </a:extLst>
            </a:blip>
            <a:srcRect l="13397" t="28081" r="13477" b="27374"/>
            <a:stretch>
              <a:fillRect/>
            </a:stretch>
          </p:blipFill>
          <p:spPr bwMode="auto">
            <a:xfrm>
              <a:off x="6552184" y="141509"/>
              <a:ext cx="1295400" cy="55245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0622654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JIMINY_FUNDO_LARANJA.jpg"/>
          <p:cNvPicPr>
            <a:picLocks noChangeAspect="1"/>
          </p:cNvPicPr>
          <p:nvPr/>
        </p:nvPicPr>
        <p:blipFill rotWithShape="1">
          <a:blip r:embed="rId2" cstate="print">
            <a:alphaModFix/>
            <a:extLst>
              <a:ext uri="{28A0092B-C50C-407E-A947-70E740481C1C}">
                <a14:useLocalDpi xmlns:a14="http://schemas.microsoft.com/office/drawing/2010/main" val="0"/>
              </a:ext>
            </a:extLst>
          </a:blip>
          <a:srcRect l="49218" t="8478" r="32595" b="5469"/>
          <a:stretch/>
        </p:blipFill>
        <p:spPr>
          <a:xfrm>
            <a:off x="7010399" y="152400"/>
            <a:ext cx="1981201" cy="6527800"/>
          </a:xfrm>
          <a:prstGeom prst="rect">
            <a:avLst/>
          </a:prstGeom>
        </p:spPr>
      </p:pic>
      <p:pic>
        <p:nvPicPr>
          <p:cNvPr id="6" name="Picture 5" descr="JIMINY_FUNDO_VERDE.jpg"/>
          <p:cNvPicPr>
            <a:picLocks noChangeAspect="1"/>
          </p:cNvPicPr>
          <p:nvPr/>
        </p:nvPicPr>
        <p:blipFill rotWithShape="1">
          <a:blip r:embed="rId3" cstate="print">
            <a:alphaModFix/>
            <a:extLst>
              <a:ext uri="{28A0092B-C50C-407E-A947-70E740481C1C}">
                <a14:useLocalDpi xmlns:a14="http://schemas.microsoft.com/office/drawing/2010/main" val="0"/>
              </a:ext>
            </a:extLst>
          </a:blip>
          <a:srcRect l="46822" t="13155" r="37054" b="10530"/>
          <a:stretch/>
        </p:blipFill>
        <p:spPr>
          <a:xfrm>
            <a:off x="7010399" y="152400"/>
            <a:ext cx="1981201" cy="6527800"/>
          </a:xfrm>
          <a:prstGeom prst="rect">
            <a:avLst/>
          </a:prstGeom>
        </p:spPr>
      </p:pic>
      <p:pic>
        <p:nvPicPr>
          <p:cNvPr id="11" name="Picture 10" descr="EU flag-Erasmus+_vect_POS [CMYK].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6283202"/>
            <a:ext cx="1947333" cy="396997"/>
          </a:xfrm>
          <a:prstGeom prst="rect">
            <a:avLst/>
          </a:prstGeom>
        </p:spPr>
      </p:pic>
      <p:pic>
        <p:nvPicPr>
          <p:cNvPr id="16" name="Picture 15" descr="JIMINY_REDE.png"/>
          <p:cNvPicPr>
            <a:picLocks noChangeAspect="1"/>
          </p:cNvPicPr>
          <p:nvPr/>
        </p:nvPicPr>
        <p:blipFill rotWithShape="1">
          <a:blip r:embed="rId5">
            <a:alphaModFix amt="55000"/>
            <a:extLst>
              <a:ext uri="{28A0092B-C50C-407E-A947-70E740481C1C}">
                <a14:useLocalDpi xmlns:a14="http://schemas.microsoft.com/office/drawing/2010/main" val="0"/>
              </a:ext>
            </a:extLst>
          </a:blip>
          <a:srcRect l="27108" r="2931"/>
          <a:stretch/>
        </p:blipFill>
        <p:spPr>
          <a:xfrm>
            <a:off x="354829" y="145959"/>
            <a:ext cx="6397170" cy="6310203"/>
          </a:xfrm>
          <a:prstGeom prst="rect">
            <a:avLst/>
          </a:prstGeom>
        </p:spPr>
      </p:pic>
      <p:sp>
        <p:nvSpPr>
          <p:cNvPr id="12" name="Rectangle 11"/>
          <p:cNvSpPr/>
          <p:nvPr/>
        </p:nvSpPr>
        <p:spPr>
          <a:xfrm>
            <a:off x="2658533" y="6342709"/>
            <a:ext cx="3801533" cy="369332"/>
          </a:xfrm>
          <a:prstGeom prst="rect">
            <a:avLst/>
          </a:prstGeom>
        </p:spPr>
        <p:txBody>
          <a:bodyPr wrap="square">
            <a:spAutoFit/>
          </a:bodyPr>
          <a:lstStyle/>
          <a:p>
            <a:pPr algn="just"/>
            <a:r>
              <a:rPr lang="en-GB" sz="600" dirty="0">
                <a:solidFill>
                  <a:schemeClr val="bg1">
                    <a:lumMod val="50000"/>
                  </a:schemeClr>
                </a:solidFill>
              </a:rPr>
              <a:t>This Project (2019-1-RO01-KA204-063136) has been funded with support from the European Commission. This document reflects the views only of the author and the Commission cannot be held responsible for any use which might be made of the information contained herein.</a:t>
            </a:r>
            <a:endParaRPr lang="pt-PT" sz="600" dirty="0">
              <a:solidFill>
                <a:schemeClr val="bg1">
                  <a:lumMod val="50000"/>
                </a:schemeClr>
              </a:solidFill>
            </a:endParaRPr>
          </a:p>
        </p:txBody>
      </p:sp>
      <p:pic>
        <p:nvPicPr>
          <p:cNvPr id="13" name="Picture 12" descr="JIMINY_LOGO_NEGATIVO.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79444" y="5185407"/>
            <a:ext cx="1891891" cy="1521813"/>
          </a:xfrm>
          <a:prstGeom prst="rect">
            <a:avLst/>
          </a:prstGeom>
        </p:spPr>
      </p:pic>
      <p:sp>
        <p:nvSpPr>
          <p:cNvPr id="2" name="Title 1"/>
          <p:cNvSpPr>
            <a:spLocks noGrp="1"/>
          </p:cNvSpPr>
          <p:nvPr>
            <p:ph type="title"/>
          </p:nvPr>
        </p:nvSpPr>
        <p:spPr>
          <a:xfrm>
            <a:off x="457200" y="274638"/>
            <a:ext cx="5939969" cy="1143000"/>
          </a:xfrm>
        </p:spPr>
        <p:txBody>
          <a:bodyPr>
            <a:normAutofit/>
          </a:bodyPr>
          <a:lstStyle/>
          <a:p>
            <a:pPr algn="l"/>
            <a:r>
              <a:rPr lang="el-GR" dirty="0">
                <a:solidFill>
                  <a:schemeClr val="tx1">
                    <a:lumMod val="65000"/>
                    <a:lumOff val="35000"/>
                  </a:schemeClr>
                </a:solidFill>
                <a:latin typeface="Century Gothic"/>
                <a:cs typeface="Century Gothic"/>
              </a:rPr>
              <a:t>Καλώς Ορίσατε</a:t>
            </a:r>
            <a:r>
              <a:rPr lang="pl-PL" dirty="0">
                <a:solidFill>
                  <a:schemeClr val="tx1">
                    <a:lumMod val="65000"/>
                    <a:lumOff val="35000"/>
                  </a:schemeClr>
                </a:solidFill>
                <a:latin typeface="Century Gothic"/>
                <a:cs typeface="Century Gothic"/>
              </a:rPr>
              <a:t>!</a:t>
            </a:r>
            <a:endParaRPr lang="en-US" dirty="0">
              <a:solidFill>
                <a:schemeClr val="tx1">
                  <a:lumMod val="65000"/>
                  <a:lumOff val="35000"/>
                </a:schemeClr>
              </a:solidFill>
              <a:latin typeface="Century Gothic"/>
              <a:cs typeface="Century Gothic"/>
            </a:endParaRPr>
          </a:p>
        </p:txBody>
      </p:sp>
      <p:cxnSp>
        <p:nvCxnSpPr>
          <p:cNvPr id="18" name="Straight Connector 17"/>
          <p:cNvCxnSpPr/>
          <p:nvPr/>
        </p:nvCxnSpPr>
        <p:spPr>
          <a:xfrm>
            <a:off x="2698749" y="6310868"/>
            <a:ext cx="0" cy="369332"/>
          </a:xfrm>
          <a:prstGeom prst="line">
            <a:avLst/>
          </a:prstGeom>
          <a:ln w="3175" cmpd="sng">
            <a:solidFill>
              <a:srgbClr val="7F7F7F"/>
            </a:solidFill>
          </a:ln>
          <a:effectLst/>
        </p:spPr>
        <p:style>
          <a:lnRef idx="2">
            <a:schemeClr val="dk1"/>
          </a:lnRef>
          <a:fillRef idx="0">
            <a:schemeClr val="dk1"/>
          </a:fillRef>
          <a:effectRef idx="1">
            <a:schemeClr val="dk1"/>
          </a:effectRef>
          <a:fontRef idx="minor">
            <a:schemeClr val="tx1"/>
          </a:fontRef>
        </p:style>
      </p:cxnSp>
      <p:pic>
        <p:nvPicPr>
          <p:cNvPr id="19" name="Picture 18" descr="JIMINY_THE_CRICKET.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6200000">
            <a:off x="6142980" y="579221"/>
            <a:ext cx="1360129" cy="658893"/>
          </a:xfrm>
          <a:prstGeom prst="rect">
            <a:avLst/>
          </a:prstGeom>
        </p:spPr>
      </p:pic>
      <p:pic>
        <p:nvPicPr>
          <p:cNvPr id="4" name="Obraz 3">
            <a:extLst>
              <a:ext uri="{FF2B5EF4-FFF2-40B4-BE49-F238E27FC236}">
                <a16:creationId xmlns:a16="http://schemas.microsoft.com/office/drawing/2014/main" id="{EA6212AA-8DAD-4FB0-9190-355F377BCAD6}"/>
              </a:ext>
            </a:extLst>
          </p:cNvPr>
          <p:cNvPicPr>
            <a:picLocks noChangeAspect="1"/>
          </p:cNvPicPr>
          <p:nvPr/>
        </p:nvPicPr>
        <p:blipFill>
          <a:blip r:embed="rId8"/>
          <a:stretch>
            <a:fillRect/>
          </a:stretch>
        </p:blipFill>
        <p:spPr>
          <a:xfrm>
            <a:off x="801027" y="1719257"/>
            <a:ext cx="5252314" cy="3501543"/>
          </a:xfrm>
          <a:prstGeom prst="rect">
            <a:avLst/>
          </a:prstGeom>
        </p:spPr>
      </p:pic>
      <p:sp>
        <p:nvSpPr>
          <p:cNvPr id="17" name="pole tekstowe 16">
            <a:extLst>
              <a:ext uri="{FF2B5EF4-FFF2-40B4-BE49-F238E27FC236}">
                <a16:creationId xmlns:a16="http://schemas.microsoft.com/office/drawing/2014/main" id="{F1B1B87E-A3AE-4273-8198-48A573390BBE}"/>
              </a:ext>
            </a:extLst>
          </p:cNvPr>
          <p:cNvSpPr txBox="1"/>
          <p:nvPr/>
        </p:nvSpPr>
        <p:spPr>
          <a:xfrm>
            <a:off x="691287" y="5426748"/>
            <a:ext cx="5705882" cy="261610"/>
          </a:xfrm>
          <a:prstGeom prst="rect">
            <a:avLst/>
          </a:prstGeom>
          <a:noFill/>
        </p:spPr>
        <p:txBody>
          <a:bodyPr wrap="square">
            <a:spAutoFit/>
          </a:bodyPr>
          <a:lstStyle/>
          <a:p>
            <a:r>
              <a:rPr lang="el-GR" sz="1100" dirty="0">
                <a:solidFill>
                  <a:schemeClr val="tx1">
                    <a:lumMod val="65000"/>
                    <a:lumOff val="35000"/>
                  </a:schemeClr>
                </a:solidFill>
              </a:rPr>
              <a:t>Πηγή</a:t>
            </a:r>
            <a:r>
              <a:rPr lang="pl-PL" sz="1100" dirty="0">
                <a:solidFill>
                  <a:schemeClr val="tx1">
                    <a:lumMod val="65000"/>
                    <a:lumOff val="35000"/>
                  </a:schemeClr>
                </a:solidFill>
              </a:rPr>
              <a:t>: </a:t>
            </a:r>
            <a:r>
              <a:rPr lang="pl-PL" sz="1100" dirty="0">
                <a:solidFill>
                  <a:schemeClr val="tx1">
                    <a:lumMod val="65000"/>
                    <a:lumOff val="35000"/>
                  </a:schemeClr>
                </a:solidFill>
                <a:hlinkClick r:id="rId9"/>
              </a:rPr>
              <a:t>https://www.pexels.com/pl-pl/zdjecie/zdjecie-ludzi-trzymajacych-sie-za-rece-3184421/</a:t>
            </a:r>
            <a:endParaRPr lang="pl-PL" sz="1100" dirty="0">
              <a:solidFill>
                <a:schemeClr val="tx1">
                  <a:lumMod val="65000"/>
                  <a:lumOff val="35000"/>
                </a:schemeClr>
              </a:solidFill>
            </a:endParaRPr>
          </a:p>
        </p:txBody>
      </p:sp>
    </p:spTree>
    <p:extLst>
      <p:ext uri="{BB962C8B-B14F-4D97-AF65-F5344CB8AC3E}">
        <p14:creationId xmlns:p14="http://schemas.microsoft.com/office/powerpoint/2010/main" val="34510486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JIMINY_FUNDO_LARANJA.jpg"/>
          <p:cNvPicPr>
            <a:picLocks noChangeAspect="1"/>
          </p:cNvPicPr>
          <p:nvPr/>
        </p:nvPicPr>
        <p:blipFill rotWithShape="1">
          <a:blip r:embed="rId2" cstate="print">
            <a:alphaModFix/>
            <a:extLst>
              <a:ext uri="{28A0092B-C50C-407E-A947-70E740481C1C}">
                <a14:useLocalDpi xmlns:a14="http://schemas.microsoft.com/office/drawing/2010/main" val="0"/>
              </a:ext>
            </a:extLst>
          </a:blip>
          <a:srcRect l="49218" t="8478" r="32595" b="5469"/>
          <a:stretch/>
        </p:blipFill>
        <p:spPr>
          <a:xfrm>
            <a:off x="7010399" y="152400"/>
            <a:ext cx="1981201" cy="6527800"/>
          </a:xfrm>
          <a:prstGeom prst="rect">
            <a:avLst/>
          </a:prstGeom>
        </p:spPr>
      </p:pic>
      <p:pic>
        <p:nvPicPr>
          <p:cNvPr id="6" name="Picture 5" descr="JIMINY_FUNDO_VERDE.jpg"/>
          <p:cNvPicPr>
            <a:picLocks noChangeAspect="1"/>
          </p:cNvPicPr>
          <p:nvPr/>
        </p:nvPicPr>
        <p:blipFill rotWithShape="1">
          <a:blip r:embed="rId3" cstate="print">
            <a:alphaModFix/>
            <a:extLst>
              <a:ext uri="{28A0092B-C50C-407E-A947-70E740481C1C}">
                <a14:useLocalDpi xmlns:a14="http://schemas.microsoft.com/office/drawing/2010/main" val="0"/>
              </a:ext>
            </a:extLst>
          </a:blip>
          <a:srcRect l="46822" t="13155" r="37054" b="10530"/>
          <a:stretch/>
        </p:blipFill>
        <p:spPr>
          <a:xfrm>
            <a:off x="7010399" y="152400"/>
            <a:ext cx="1981201" cy="6527800"/>
          </a:xfrm>
          <a:prstGeom prst="rect">
            <a:avLst/>
          </a:prstGeom>
        </p:spPr>
      </p:pic>
      <p:pic>
        <p:nvPicPr>
          <p:cNvPr id="11" name="Picture 10" descr="EU flag-Erasmus+_vect_POS [CMYK].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6283202"/>
            <a:ext cx="1947333" cy="396997"/>
          </a:xfrm>
          <a:prstGeom prst="rect">
            <a:avLst/>
          </a:prstGeom>
        </p:spPr>
      </p:pic>
      <p:pic>
        <p:nvPicPr>
          <p:cNvPr id="16" name="Picture 15" descr="JIMINY_REDE.png"/>
          <p:cNvPicPr>
            <a:picLocks noChangeAspect="1"/>
          </p:cNvPicPr>
          <p:nvPr/>
        </p:nvPicPr>
        <p:blipFill rotWithShape="1">
          <a:blip r:embed="rId5">
            <a:alphaModFix amt="55000"/>
            <a:extLst>
              <a:ext uri="{28A0092B-C50C-407E-A947-70E740481C1C}">
                <a14:useLocalDpi xmlns:a14="http://schemas.microsoft.com/office/drawing/2010/main" val="0"/>
              </a:ext>
            </a:extLst>
          </a:blip>
          <a:srcRect l="27108" r="2931"/>
          <a:stretch/>
        </p:blipFill>
        <p:spPr>
          <a:xfrm>
            <a:off x="585842" y="196150"/>
            <a:ext cx="6397170" cy="6310203"/>
          </a:xfrm>
          <a:prstGeom prst="rect">
            <a:avLst/>
          </a:prstGeom>
        </p:spPr>
      </p:pic>
      <p:sp>
        <p:nvSpPr>
          <p:cNvPr id="12" name="Rectangle 11"/>
          <p:cNvSpPr/>
          <p:nvPr/>
        </p:nvSpPr>
        <p:spPr>
          <a:xfrm>
            <a:off x="2658533" y="6342709"/>
            <a:ext cx="3801533" cy="369332"/>
          </a:xfrm>
          <a:prstGeom prst="rect">
            <a:avLst/>
          </a:prstGeom>
        </p:spPr>
        <p:txBody>
          <a:bodyPr wrap="square">
            <a:spAutoFit/>
          </a:bodyPr>
          <a:lstStyle/>
          <a:p>
            <a:pPr algn="just"/>
            <a:r>
              <a:rPr lang="en-GB" sz="600" dirty="0">
                <a:solidFill>
                  <a:schemeClr val="bg1">
                    <a:lumMod val="50000"/>
                  </a:schemeClr>
                </a:solidFill>
              </a:rPr>
              <a:t>This Project (2019-1-RO01-KA204-063136) has been funded with support from the European Commission. This document reflects the views only of the author and the Commission cannot be held responsible for any use which might be made of the information contained herein.</a:t>
            </a:r>
            <a:endParaRPr lang="pt-PT" sz="600" dirty="0">
              <a:solidFill>
                <a:schemeClr val="bg1">
                  <a:lumMod val="50000"/>
                </a:schemeClr>
              </a:solidFill>
            </a:endParaRPr>
          </a:p>
        </p:txBody>
      </p:sp>
      <p:pic>
        <p:nvPicPr>
          <p:cNvPr id="13" name="Picture 12" descr="JIMINY_LOGO_NEGATIVO.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79444" y="5185407"/>
            <a:ext cx="1891891" cy="1521813"/>
          </a:xfrm>
          <a:prstGeom prst="rect">
            <a:avLst/>
          </a:prstGeom>
        </p:spPr>
      </p:pic>
      <p:sp>
        <p:nvSpPr>
          <p:cNvPr id="2" name="Title 1"/>
          <p:cNvSpPr>
            <a:spLocks noGrp="1"/>
          </p:cNvSpPr>
          <p:nvPr>
            <p:ph type="title"/>
          </p:nvPr>
        </p:nvSpPr>
        <p:spPr>
          <a:xfrm>
            <a:off x="457200" y="274638"/>
            <a:ext cx="5939969" cy="1143000"/>
          </a:xfrm>
        </p:spPr>
        <p:txBody>
          <a:bodyPr/>
          <a:lstStyle/>
          <a:p>
            <a:pPr algn="l"/>
            <a:r>
              <a:rPr lang="el-GR" dirty="0">
                <a:solidFill>
                  <a:schemeClr val="tx1">
                    <a:lumMod val="65000"/>
                    <a:lumOff val="35000"/>
                  </a:schemeClr>
                </a:solidFill>
                <a:latin typeface="Century Gothic"/>
                <a:cs typeface="Century Gothic"/>
              </a:rPr>
              <a:t>Εκπαιδευτικοί στόχοι</a:t>
            </a:r>
          </a:p>
        </p:txBody>
      </p:sp>
      <p:sp>
        <p:nvSpPr>
          <p:cNvPr id="3" name="Content Placeholder 2"/>
          <p:cNvSpPr>
            <a:spLocks noGrp="1"/>
          </p:cNvSpPr>
          <p:nvPr>
            <p:ph idx="1"/>
          </p:nvPr>
        </p:nvSpPr>
        <p:spPr>
          <a:xfrm>
            <a:off x="274328" y="1909977"/>
            <a:ext cx="6639639" cy="4525963"/>
          </a:xfrm>
        </p:spPr>
        <p:txBody>
          <a:bodyPr>
            <a:noAutofit/>
          </a:bodyPr>
          <a:lstStyle/>
          <a:p>
            <a:r>
              <a:rPr lang="el-GR" sz="1700" dirty="0">
                <a:solidFill>
                  <a:schemeClr val="tx1">
                    <a:lumMod val="65000"/>
                    <a:lumOff val="35000"/>
                  </a:schemeClr>
                </a:solidFill>
                <a:latin typeface="Century Gothic"/>
                <a:cs typeface="Century Gothic"/>
              </a:rPr>
              <a:t>Να καταλάβουμε τη σημασία των Κοινωνικών Ικανοτήτων στη Συναισθηματική Νοημοσύνη</a:t>
            </a:r>
            <a:endParaRPr lang="en-GB" sz="1700" dirty="0">
              <a:solidFill>
                <a:schemeClr val="tx1">
                  <a:lumMod val="65000"/>
                  <a:lumOff val="35000"/>
                </a:schemeClr>
              </a:solidFill>
              <a:latin typeface="Century Gothic"/>
              <a:cs typeface="Century Gothic"/>
            </a:endParaRPr>
          </a:p>
          <a:p>
            <a:r>
              <a:rPr lang="el-GR" sz="1700" dirty="0">
                <a:solidFill>
                  <a:schemeClr val="tx1">
                    <a:lumMod val="65000"/>
                    <a:lumOff val="35000"/>
                  </a:schemeClr>
                </a:solidFill>
                <a:latin typeface="Century Gothic"/>
                <a:cs typeface="Century Gothic"/>
              </a:rPr>
              <a:t>Να καταλάβουμε το ρόλο της </a:t>
            </a:r>
            <a:r>
              <a:rPr lang="el-GR" sz="1700" dirty="0" err="1">
                <a:solidFill>
                  <a:schemeClr val="tx1">
                    <a:lumMod val="65000"/>
                    <a:lumOff val="35000"/>
                  </a:schemeClr>
                </a:solidFill>
                <a:latin typeface="Century Gothic"/>
                <a:cs typeface="Century Gothic"/>
              </a:rPr>
              <a:t>ενσυναίσθησης</a:t>
            </a:r>
            <a:r>
              <a:rPr lang="el-GR" sz="1700" dirty="0">
                <a:solidFill>
                  <a:schemeClr val="tx1">
                    <a:lumMod val="65000"/>
                    <a:lumOff val="35000"/>
                  </a:schemeClr>
                </a:solidFill>
                <a:latin typeface="Century Gothic"/>
                <a:cs typeface="Century Gothic"/>
              </a:rPr>
              <a:t> στο εργασιακό περιβάλλον </a:t>
            </a:r>
          </a:p>
          <a:p>
            <a:r>
              <a:rPr lang="el-GR" sz="1700" dirty="0">
                <a:solidFill>
                  <a:schemeClr val="tx1">
                    <a:lumMod val="65000"/>
                    <a:lumOff val="35000"/>
                  </a:schemeClr>
                </a:solidFill>
                <a:latin typeface="Century Gothic"/>
                <a:cs typeface="Century Gothic"/>
              </a:rPr>
              <a:t>Να μάθουμε τις βασικές τεχνικές για να βελτιώσουμε την Ενσυναίσθηση</a:t>
            </a:r>
          </a:p>
          <a:p>
            <a:r>
              <a:rPr lang="el-GR" sz="1700" dirty="0">
                <a:solidFill>
                  <a:schemeClr val="tx1">
                    <a:lumMod val="65000"/>
                    <a:lumOff val="35000"/>
                  </a:schemeClr>
                </a:solidFill>
                <a:latin typeface="Century Gothic"/>
                <a:cs typeface="Century Gothic"/>
              </a:rPr>
              <a:t>Να δώσουμε παραδείγματα εργαζομένων με ενσυναίσθηση</a:t>
            </a:r>
          </a:p>
          <a:p>
            <a:r>
              <a:rPr lang="el-GR" sz="1700" dirty="0">
                <a:solidFill>
                  <a:schemeClr val="tx1">
                    <a:lumMod val="65000"/>
                    <a:lumOff val="35000"/>
                  </a:schemeClr>
                </a:solidFill>
                <a:latin typeface="Century Gothic"/>
                <a:cs typeface="Century Gothic"/>
              </a:rPr>
              <a:t>Να καταλάβουμε πώς η Οργανωτική Αντίληψη σχετίζεται με την ομάδα-στόχο μας</a:t>
            </a:r>
          </a:p>
          <a:p>
            <a:r>
              <a:rPr lang="el-GR" sz="1700" dirty="0">
                <a:solidFill>
                  <a:schemeClr val="tx1">
                    <a:lumMod val="65000"/>
                    <a:lumOff val="35000"/>
                  </a:schemeClr>
                </a:solidFill>
                <a:latin typeface="Century Gothic"/>
                <a:cs typeface="Century Gothic"/>
              </a:rPr>
              <a:t>Να δώσουμε παραδείγματα Σχεδιασμού Δράσης για τη βελτίωση ικανοτήτων συναισθηματικής νοημοσύνης</a:t>
            </a:r>
            <a:endParaRPr lang="en-GB" sz="1700" dirty="0">
              <a:solidFill>
                <a:schemeClr val="tx1">
                  <a:lumMod val="65000"/>
                  <a:lumOff val="35000"/>
                </a:schemeClr>
              </a:solidFill>
              <a:latin typeface="Century Gothic"/>
              <a:cs typeface="Century Gothic"/>
            </a:endParaRPr>
          </a:p>
        </p:txBody>
      </p:sp>
      <p:cxnSp>
        <p:nvCxnSpPr>
          <p:cNvPr id="18" name="Straight Connector 17"/>
          <p:cNvCxnSpPr/>
          <p:nvPr/>
        </p:nvCxnSpPr>
        <p:spPr>
          <a:xfrm>
            <a:off x="2698749" y="6310868"/>
            <a:ext cx="0" cy="369332"/>
          </a:xfrm>
          <a:prstGeom prst="line">
            <a:avLst/>
          </a:prstGeom>
          <a:ln w="3175" cmpd="sng">
            <a:solidFill>
              <a:srgbClr val="7F7F7F"/>
            </a:solidFill>
          </a:ln>
          <a:effectLst/>
        </p:spPr>
        <p:style>
          <a:lnRef idx="2">
            <a:schemeClr val="dk1"/>
          </a:lnRef>
          <a:fillRef idx="0">
            <a:schemeClr val="dk1"/>
          </a:fillRef>
          <a:effectRef idx="1">
            <a:schemeClr val="dk1"/>
          </a:effectRef>
          <a:fontRef idx="minor">
            <a:schemeClr val="tx1"/>
          </a:fontRef>
        </p:style>
      </p:cxnSp>
      <p:pic>
        <p:nvPicPr>
          <p:cNvPr id="19" name="Picture 18" descr="JIMINY_THE_CRICKET.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6200000">
            <a:off x="6142980" y="579221"/>
            <a:ext cx="1360129" cy="658893"/>
          </a:xfrm>
          <a:prstGeom prst="rect">
            <a:avLst/>
          </a:prstGeom>
        </p:spPr>
      </p:pic>
      <p:pic>
        <p:nvPicPr>
          <p:cNvPr id="7" name="Obraz 6">
            <a:extLst>
              <a:ext uri="{FF2B5EF4-FFF2-40B4-BE49-F238E27FC236}">
                <a16:creationId xmlns:a16="http://schemas.microsoft.com/office/drawing/2014/main" id="{A79A653B-7C05-4FD4-AB17-13C89AFC5DCA}"/>
              </a:ext>
            </a:extLst>
          </p:cNvPr>
          <p:cNvPicPr>
            <a:picLocks noChangeAspect="1"/>
          </p:cNvPicPr>
          <p:nvPr/>
        </p:nvPicPr>
        <p:blipFill>
          <a:blip r:embed="rId8"/>
          <a:stretch>
            <a:fillRect/>
          </a:stretch>
        </p:blipFill>
        <p:spPr>
          <a:xfrm>
            <a:off x="5286759" y="1105719"/>
            <a:ext cx="1158625" cy="772417"/>
          </a:xfrm>
          <a:prstGeom prst="rect">
            <a:avLst/>
          </a:prstGeom>
        </p:spPr>
      </p:pic>
    </p:spTree>
    <p:extLst>
      <p:ext uri="{BB962C8B-B14F-4D97-AF65-F5344CB8AC3E}">
        <p14:creationId xmlns:p14="http://schemas.microsoft.com/office/powerpoint/2010/main" val="18819845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JIMINY_FUNDO_LARANJA.jpg"/>
          <p:cNvPicPr>
            <a:picLocks noChangeAspect="1"/>
          </p:cNvPicPr>
          <p:nvPr/>
        </p:nvPicPr>
        <p:blipFill rotWithShape="1">
          <a:blip r:embed="rId2" cstate="print">
            <a:alphaModFix/>
            <a:extLst>
              <a:ext uri="{28A0092B-C50C-407E-A947-70E740481C1C}">
                <a14:useLocalDpi xmlns:a14="http://schemas.microsoft.com/office/drawing/2010/main" val="0"/>
              </a:ext>
            </a:extLst>
          </a:blip>
          <a:srcRect l="49218" t="8478" r="32595" b="5469"/>
          <a:stretch/>
        </p:blipFill>
        <p:spPr>
          <a:xfrm>
            <a:off x="7010399" y="152400"/>
            <a:ext cx="1981201" cy="6527800"/>
          </a:xfrm>
          <a:prstGeom prst="rect">
            <a:avLst/>
          </a:prstGeom>
        </p:spPr>
      </p:pic>
      <p:pic>
        <p:nvPicPr>
          <p:cNvPr id="6" name="Picture 5" descr="JIMINY_FUNDO_VERDE.jpg"/>
          <p:cNvPicPr>
            <a:picLocks noChangeAspect="1"/>
          </p:cNvPicPr>
          <p:nvPr/>
        </p:nvPicPr>
        <p:blipFill rotWithShape="1">
          <a:blip r:embed="rId3" cstate="print">
            <a:alphaModFix/>
            <a:extLst>
              <a:ext uri="{28A0092B-C50C-407E-A947-70E740481C1C}">
                <a14:useLocalDpi xmlns:a14="http://schemas.microsoft.com/office/drawing/2010/main" val="0"/>
              </a:ext>
            </a:extLst>
          </a:blip>
          <a:srcRect l="46822" t="13155" r="37054" b="10530"/>
          <a:stretch/>
        </p:blipFill>
        <p:spPr>
          <a:xfrm>
            <a:off x="7010399" y="152400"/>
            <a:ext cx="1981201" cy="6527800"/>
          </a:xfrm>
          <a:prstGeom prst="rect">
            <a:avLst/>
          </a:prstGeom>
        </p:spPr>
      </p:pic>
      <p:pic>
        <p:nvPicPr>
          <p:cNvPr id="11" name="Picture 10" descr="EU flag-Erasmus+_vect_POS [CMYK].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6283202"/>
            <a:ext cx="1947333" cy="396997"/>
          </a:xfrm>
          <a:prstGeom prst="rect">
            <a:avLst/>
          </a:prstGeom>
        </p:spPr>
      </p:pic>
      <p:pic>
        <p:nvPicPr>
          <p:cNvPr id="16" name="Picture 15" descr="JIMINY_REDE.png"/>
          <p:cNvPicPr>
            <a:picLocks noChangeAspect="1"/>
          </p:cNvPicPr>
          <p:nvPr/>
        </p:nvPicPr>
        <p:blipFill rotWithShape="1">
          <a:blip r:embed="rId5">
            <a:alphaModFix amt="55000"/>
            <a:extLst>
              <a:ext uri="{28A0092B-C50C-407E-A947-70E740481C1C}">
                <a14:useLocalDpi xmlns:a14="http://schemas.microsoft.com/office/drawing/2010/main" val="0"/>
              </a:ext>
            </a:extLst>
          </a:blip>
          <a:srcRect l="27108" r="2931"/>
          <a:stretch/>
        </p:blipFill>
        <p:spPr>
          <a:xfrm>
            <a:off x="406799" y="215914"/>
            <a:ext cx="6397170" cy="6310203"/>
          </a:xfrm>
          <a:prstGeom prst="rect">
            <a:avLst/>
          </a:prstGeom>
        </p:spPr>
      </p:pic>
      <p:sp>
        <p:nvSpPr>
          <p:cNvPr id="12" name="Rectangle 11"/>
          <p:cNvSpPr/>
          <p:nvPr/>
        </p:nvSpPr>
        <p:spPr>
          <a:xfrm>
            <a:off x="2658533" y="6342709"/>
            <a:ext cx="3801533" cy="369332"/>
          </a:xfrm>
          <a:prstGeom prst="rect">
            <a:avLst/>
          </a:prstGeom>
        </p:spPr>
        <p:txBody>
          <a:bodyPr wrap="square">
            <a:spAutoFit/>
          </a:bodyPr>
          <a:lstStyle/>
          <a:p>
            <a:pPr algn="just"/>
            <a:r>
              <a:rPr lang="en-GB" sz="600" dirty="0">
                <a:solidFill>
                  <a:schemeClr val="bg1">
                    <a:lumMod val="50000"/>
                  </a:schemeClr>
                </a:solidFill>
              </a:rPr>
              <a:t>This Project (2019-1-RO01-KA204-063136) has been funded with support from the European Commission. This document reflects the views only of the author and the Commission cannot be held responsible for any use which might be made of the information contained herein.</a:t>
            </a:r>
            <a:endParaRPr lang="pt-PT" sz="600" dirty="0">
              <a:solidFill>
                <a:schemeClr val="bg1">
                  <a:lumMod val="50000"/>
                </a:schemeClr>
              </a:solidFill>
            </a:endParaRPr>
          </a:p>
        </p:txBody>
      </p:sp>
      <p:pic>
        <p:nvPicPr>
          <p:cNvPr id="13" name="Picture 12" descr="JIMINY_LOGO_NEGATIVO.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79444" y="5185407"/>
            <a:ext cx="1891891" cy="1521813"/>
          </a:xfrm>
          <a:prstGeom prst="rect">
            <a:avLst/>
          </a:prstGeom>
        </p:spPr>
      </p:pic>
      <p:sp>
        <p:nvSpPr>
          <p:cNvPr id="2" name="Title 1"/>
          <p:cNvSpPr>
            <a:spLocks noGrp="1"/>
          </p:cNvSpPr>
          <p:nvPr>
            <p:ph type="title"/>
          </p:nvPr>
        </p:nvSpPr>
        <p:spPr>
          <a:xfrm>
            <a:off x="457200" y="274638"/>
            <a:ext cx="5939969" cy="1143000"/>
          </a:xfrm>
        </p:spPr>
        <p:txBody>
          <a:bodyPr>
            <a:normAutofit fontScale="90000"/>
          </a:bodyPr>
          <a:lstStyle/>
          <a:p>
            <a:pPr algn="l"/>
            <a:r>
              <a:rPr lang="el-GR" sz="2800" dirty="0">
                <a:solidFill>
                  <a:schemeClr val="tx1">
                    <a:lumMod val="65000"/>
                    <a:lumOff val="35000"/>
                  </a:schemeClr>
                </a:solidFill>
                <a:latin typeface="Century Gothic"/>
                <a:cs typeface="Century Gothic"/>
              </a:rPr>
              <a:t>Προσδοκώμενες ικανότητες που θα αποκτηθούν κατά τη διάρκεια της εκπαίδευσης</a:t>
            </a:r>
            <a:r>
              <a:rPr lang="en-GB" sz="2800" dirty="0">
                <a:solidFill>
                  <a:schemeClr val="tx1">
                    <a:lumMod val="65000"/>
                    <a:lumOff val="35000"/>
                  </a:schemeClr>
                </a:solidFill>
                <a:latin typeface="Century Gothic"/>
                <a:cs typeface="Century Gothic"/>
              </a:rPr>
              <a:t>:</a:t>
            </a:r>
          </a:p>
        </p:txBody>
      </p:sp>
      <p:sp>
        <p:nvSpPr>
          <p:cNvPr id="3" name="Content Placeholder 2"/>
          <p:cNvSpPr>
            <a:spLocks noGrp="1"/>
          </p:cNvSpPr>
          <p:nvPr>
            <p:ph idx="1"/>
          </p:nvPr>
        </p:nvSpPr>
        <p:spPr>
          <a:xfrm>
            <a:off x="657569" y="1799877"/>
            <a:ext cx="5939969" cy="1517215"/>
          </a:xfrm>
        </p:spPr>
        <p:txBody>
          <a:bodyPr>
            <a:noAutofit/>
          </a:bodyPr>
          <a:lstStyle/>
          <a:p>
            <a:r>
              <a:rPr lang="el-GR" sz="1700" dirty="0">
                <a:solidFill>
                  <a:schemeClr val="tx1">
                    <a:lumMod val="65000"/>
                    <a:lumOff val="35000"/>
                  </a:schemeClr>
                </a:solidFill>
                <a:latin typeface="Century Gothic"/>
                <a:cs typeface="Century Gothic"/>
              </a:rPr>
              <a:t>να αντιλαμβανόμαστε την προοπτική των άλλων  </a:t>
            </a:r>
          </a:p>
          <a:p>
            <a:r>
              <a:rPr lang="el-GR" sz="1700" dirty="0">
                <a:solidFill>
                  <a:schemeClr val="tx1">
                    <a:lumMod val="65000"/>
                    <a:lumOff val="35000"/>
                  </a:schemeClr>
                </a:solidFill>
                <a:latin typeface="Century Gothic"/>
                <a:cs typeface="Century Gothic"/>
              </a:rPr>
              <a:t>να δείχνουμε </a:t>
            </a:r>
            <a:r>
              <a:rPr lang="el-GR" sz="1700" dirty="0" err="1">
                <a:solidFill>
                  <a:schemeClr val="tx1">
                    <a:lumMod val="65000"/>
                    <a:lumOff val="35000"/>
                  </a:schemeClr>
                </a:solidFill>
                <a:latin typeface="Century Gothic"/>
                <a:cs typeface="Century Gothic"/>
              </a:rPr>
              <a:t>ενσυναίσθηση</a:t>
            </a:r>
            <a:r>
              <a:rPr lang="el-GR" sz="1700" dirty="0">
                <a:solidFill>
                  <a:schemeClr val="tx1">
                    <a:lumMod val="65000"/>
                    <a:lumOff val="35000"/>
                  </a:schemeClr>
                </a:solidFill>
                <a:latin typeface="Century Gothic"/>
                <a:cs typeface="Century Gothic"/>
              </a:rPr>
              <a:t> και συμπόνια</a:t>
            </a:r>
          </a:p>
          <a:p>
            <a:r>
              <a:rPr lang="el-GR" sz="1700" dirty="0">
                <a:solidFill>
                  <a:schemeClr val="tx1">
                    <a:lumMod val="65000"/>
                    <a:lumOff val="35000"/>
                  </a:schemeClr>
                </a:solidFill>
                <a:latin typeface="Century Gothic"/>
                <a:cs typeface="Century Gothic"/>
              </a:rPr>
              <a:t>να αναπτύσσουμε θετικές σχέσεις</a:t>
            </a:r>
          </a:p>
          <a:p>
            <a:pPr lvl="0"/>
            <a:r>
              <a:rPr lang="el-GR" sz="1700" dirty="0">
                <a:solidFill>
                  <a:schemeClr val="tx1">
                    <a:lumMod val="65000"/>
                    <a:lumOff val="35000"/>
                  </a:schemeClr>
                </a:solidFill>
                <a:latin typeface="Century Gothic"/>
                <a:cs typeface="Century Gothic"/>
              </a:rPr>
              <a:t>να εξασκούμε συνεργασία και ομαδική δουλειά </a:t>
            </a:r>
            <a:endParaRPr lang="en-GB" sz="1700" dirty="0">
              <a:solidFill>
                <a:schemeClr val="tx1">
                  <a:lumMod val="65000"/>
                  <a:lumOff val="35000"/>
                </a:schemeClr>
              </a:solidFill>
              <a:latin typeface="Century Gothic"/>
              <a:cs typeface="Century Gothic"/>
            </a:endParaRPr>
          </a:p>
          <a:p>
            <a:endParaRPr lang="en-US" sz="1700" dirty="0">
              <a:solidFill>
                <a:schemeClr val="tx1">
                  <a:lumMod val="65000"/>
                  <a:lumOff val="35000"/>
                </a:schemeClr>
              </a:solidFill>
              <a:latin typeface="Century Gothic"/>
              <a:cs typeface="Century Gothic"/>
            </a:endParaRPr>
          </a:p>
        </p:txBody>
      </p:sp>
      <p:cxnSp>
        <p:nvCxnSpPr>
          <p:cNvPr id="18" name="Straight Connector 17"/>
          <p:cNvCxnSpPr/>
          <p:nvPr/>
        </p:nvCxnSpPr>
        <p:spPr>
          <a:xfrm>
            <a:off x="2698749" y="6310868"/>
            <a:ext cx="0" cy="369332"/>
          </a:xfrm>
          <a:prstGeom prst="line">
            <a:avLst/>
          </a:prstGeom>
          <a:ln w="3175" cmpd="sng">
            <a:solidFill>
              <a:srgbClr val="7F7F7F"/>
            </a:solidFill>
          </a:ln>
          <a:effectLst/>
        </p:spPr>
        <p:style>
          <a:lnRef idx="2">
            <a:schemeClr val="dk1"/>
          </a:lnRef>
          <a:fillRef idx="0">
            <a:schemeClr val="dk1"/>
          </a:fillRef>
          <a:effectRef idx="1">
            <a:schemeClr val="dk1"/>
          </a:effectRef>
          <a:fontRef idx="minor">
            <a:schemeClr val="tx1"/>
          </a:fontRef>
        </p:style>
      </p:cxnSp>
      <p:pic>
        <p:nvPicPr>
          <p:cNvPr id="19" name="Picture 18" descr="JIMINY_THE_CRICKET.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6200000">
            <a:off x="6142980" y="579221"/>
            <a:ext cx="1360129" cy="658893"/>
          </a:xfrm>
          <a:prstGeom prst="rect">
            <a:avLst/>
          </a:prstGeom>
        </p:spPr>
      </p:pic>
      <p:pic>
        <p:nvPicPr>
          <p:cNvPr id="7" name="Obraz 6">
            <a:extLst>
              <a:ext uri="{FF2B5EF4-FFF2-40B4-BE49-F238E27FC236}">
                <a16:creationId xmlns:a16="http://schemas.microsoft.com/office/drawing/2014/main" id="{5ACA1D53-DA02-49E2-9E34-E70EF56846C1}"/>
              </a:ext>
            </a:extLst>
          </p:cNvPr>
          <p:cNvPicPr>
            <a:picLocks noChangeAspect="1"/>
          </p:cNvPicPr>
          <p:nvPr/>
        </p:nvPicPr>
        <p:blipFill>
          <a:blip r:embed="rId8"/>
          <a:stretch>
            <a:fillRect/>
          </a:stretch>
        </p:blipFill>
        <p:spPr>
          <a:xfrm>
            <a:off x="3801208" y="3346011"/>
            <a:ext cx="2996698" cy="2996698"/>
          </a:xfrm>
          <a:prstGeom prst="rect">
            <a:avLst/>
          </a:prstGeom>
        </p:spPr>
      </p:pic>
    </p:spTree>
    <p:extLst>
      <p:ext uri="{BB962C8B-B14F-4D97-AF65-F5344CB8AC3E}">
        <p14:creationId xmlns:p14="http://schemas.microsoft.com/office/powerpoint/2010/main" val="36957949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JIMINY_FUNDO_LARANJA.jpg"/>
          <p:cNvPicPr>
            <a:picLocks noChangeAspect="1"/>
          </p:cNvPicPr>
          <p:nvPr/>
        </p:nvPicPr>
        <p:blipFill rotWithShape="1">
          <a:blip r:embed="rId2" cstate="print">
            <a:alphaModFix/>
            <a:extLst>
              <a:ext uri="{28A0092B-C50C-407E-A947-70E740481C1C}">
                <a14:useLocalDpi xmlns:a14="http://schemas.microsoft.com/office/drawing/2010/main" val="0"/>
              </a:ext>
            </a:extLst>
          </a:blip>
          <a:srcRect l="49218" t="8478" r="32595" b="5469"/>
          <a:stretch/>
        </p:blipFill>
        <p:spPr>
          <a:xfrm>
            <a:off x="7010399" y="152400"/>
            <a:ext cx="1981201" cy="6527800"/>
          </a:xfrm>
          <a:prstGeom prst="rect">
            <a:avLst/>
          </a:prstGeom>
        </p:spPr>
      </p:pic>
      <p:pic>
        <p:nvPicPr>
          <p:cNvPr id="6" name="Picture 5" descr="JIMINY_FUNDO_VERDE.jpg"/>
          <p:cNvPicPr>
            <a:picLocks noChangeAspect="1"/>
          </p:cNvPicPr>
          <p:nvPr/>
        </p:nvPicPr>
        <p:blipFill rotWithShape="1">
          <a:blip r:embed="rId3" cstate="print">
            <a:alphaModFix/>
            <a:extLst>
              <a:ext uri="{28A0092B-C50C-407E-A947-70E740481C1C}">
                <a14:useLocalDpi xmlns:a14="http://schemas.microsoft.com/office/drawing/2010/main" val="0"/>
              </a:ext>
            </a:extLst>
          </a:blip>
          <a:srcRect l="46822" t="13155" r="37054" b="10530"/>
          <a:stretch/>
        </p:blipFill>
        <p:spPr>
          <a:xfrm>
            <a:off x="7010399" y="152400"/>
            <a:ext cx="1981201" cy="6527800"/>
          </a:xfrm>
          <a:prstGeom prst="rect">
            <a:avLst/>
          </a:prstGeom>
        </p:spPr>
      </p:pic>
      <p:pic>
        <p:nvPicPr>
          <p:cNvPr id="11" name="Picture 10" descr="EU flag-Erasmus+_vect_POS [CMYK].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6283202"/>
            <a:ext cx="1947333" cy="396997"/>
          </a:xfrm>
          <a:prstGeom prst="rect">
            <a:avLst/>
          </a:prstGeom>
        </p:spPr>
      </p:pic>
      <p:pic>
        <p:nvPicPr>
          <p:cNvPr id="16" name="Picture 15" descr="JIMINY_REDE.png"/>
          <p:cNvPicPr>
            <a:picLocks noChangeAspect="1"/>
          </p:cNvPicPr>
          <p:nvPr/>
        </p:nvPicPr>
        <p:blipFill rotWithShape="1">
          <a:blip r:embed="rId5">
            <a:alphaModFix amt="55000"/>
            <a:extLst>
              <a:ext uri="{28A0092B-C50C-407E-A947-70E740481C1C}">
                <a14:useLocalDpi xmlns:a14="http://schemas.microsoft.com/office/drawing/2010/main" val="0"/>
              </a:ext>
            </a:extLst>
          </a:blip>
          <a:srcRect l="27108" r="2931"/>
          <a:stretch/>
        </p:blipFill>
        <p:spPr>
          <a:xfrm>
            <a:off x="613229" y="145959"/>
            <a:ext cx="6397170" cy="6310203"/>
          </a:xfrm>
          <a:prstGeom prst="rect">
            <a:avLst/>
          </a:prstGeom>
        </p:spPr>
      </p:pic>
      <p:sp>
        <p:nvSpPr>
          <p:cNvPr id="12" name="Rectangle 11"/>
          <p:cNvSpPr/>
          <p:nvPr/>
        </p:nvSpPr>
        <p:spPr>
          <a:xfrm>
            <a:off x="2658533" y="6342709"/>
            <a:ext cx="3801533" cy="369332"/>
          </a:xfrm>
          <a:prstGeom prst="rect">
            <a:avLst/>
          </a:prstGeom>
        </p:spPr>
        <p:txBody>
          <a:bodyPr wrap="square">
            <a:spAutoFit/>
          </a:bodyPr>
          <a:lstStyle/>
          <a:p>
            <a:pPr algn="just"/>
            <a:r>
              <a:rPr lang="en-GB" sz="600" dirty="0">
                <a:solidFill>
                  <a:schemeClr val="bg1">
                    <a:lumMod val="50000"/>
                  </a:schemeClr>
                </a:solidFill>
              </a:rPr>
              <a:t>This Project (2019-1-RO01-KA204-063136) has been funded with support from the European Commission. This document reflects the views only of the author and the Commission cannot be held responsible for any use which might be made of the information contained herein.</a:t>
            </a:r>
            <a:endParaRPr lang="pt-PT" sz="600" dirty="0">
              <a:solidFill>
                <a:schemeClr val="bg1">
                  <a:lumMod val="50000"/>
                </a:schemeClr>
              </a:solidFill>
            </a:endParaRPr>
          </a:p>
        </p:txBody>
      </p:sp>
      <p:pic>
        <p:nvPicPr>
          <p:cNvPr id="13" name="Picture 12" descr="JIMINY_LOGO_NEGATIVO.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79444" y="5185407"/>
            <a:ext cx="1891891" cy="1521813"/>
          </a:xfrm>
          <a:prstGeom prst="rect">
            <a:avLst/>
          </a:prstGeom>
        </p:spPr>
      </p:pic>
      <p:cxnSp>
        <p:nvCxnSpPr>
          <p:cNvPr id="18" name="Straight Connector 17"/>
          <p:cNvCxnSpPr/>
          <p:nvPr/>
        </p:nvCxnSpPr>
        <p:spPr>
          <a:xfrm>
            <a:off x="2698749" y="6310868"/>
            <a:ext cx="0" cy="369332"/>
          </a:xfrm>
          <a:prstGeom prst="line">
            <a:avLst/>
          </a:prstGeom>
          <a:ln w="3175" cmpd="sng">
            <a:solidFill>
              <a:srgbClr val="7F7F7F"/>
            </a:solidFill>
          </a:ln>
          <a:effectLst/>
        </p:spPr>
        <p:style>
          <a:lnRef idx="2">
            <a:schemeClr val="dk1"/>
          </a:lnRef>
          <a:fillRef idx="0">
            <a:schemeClr val="dk1"/>
          </a:fillRef>
          <a:effectRef idx="1">
            <a:schemeClr val="dk1"/>
          </a:effectRef>
          <a:fontRef idx="minor">
            <a:schemeClr val="tx1"/>
          </a:fontRef>
        </p:style>
      </p:cxnSp>
      <p:pic>
        <p:nvPicPr>
          <p:cNvPr id="19" name="Picture 18" descr="JIMINY_THE_CRICKET.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6200000">
            <a:off x="6142980" y="579221"/>
            <a:ext cx="1360129" cy="658893"/>
          </a:xfrm>
          <a:prstGeom prst="rect">
            <a:avLst/>
          </a:prstGeom>
        </p:spPr>
      </p:pic>
      <p:sp>
        <p:nvSpPr>
          <p:cNvPr id="3" name="CuadroTexto 2">
            <a:extLst>
              <a:ext uri="{FF2B5EF4-FFF2-40B4-BE49-F238E27FC236}">
                <a16:creationId xmlns:a16="http://schemas.microsoft.com/office/drawing/2014/main" id="{6848631A-A381-40E5-9E98-36EC40AA338E}"/>
              </a:ext>
            </a:extLst>
          </p:cNvPr>
          <p:cNvSpPr txBox="1"/>
          <p:nvPr/>
        </p:nvSpPr>
        <p:spPr>
          <a:xfrm>
            <a:off x="889745" y="2289036"/>
            <a:ext cx="5603853" cy="923330"/>
          </a:xfrm>
          <a:prstGeom prst="rect">
            <a:avLst/>
          </a:prstGeom>
          <a:noFill/>
        </p:spPr>
        <p:txBody>
          <a:bodyPr wrap="square" rtlCol="0">
            <a:spAutoFit/>
          </a:bodyPr>
          <a:lstStyle/>
          <a:p>
            <a:pPr algn="ctr" fontAlgn="base"/>
            <a:r>
              <a:rPr lang="el-GR" sz="5400" b="1" dirty="0">
                <a:solidFill>
                  <a:srgbClr val="000000"/>
                </a:solidFill>
                <a:latin typeface="Century Gothic" panose="020B0502020202020204" pitchFamily="34" charset="0"/>
              </a:rPr>
              <a:t>Αρχικό τεστ</a:t>
            </a:r>
            <a:endParaRPr lang="en-US" b="1" i="1" dirty="0">
              <a:solidFill>
                <a:srgbClr val="000000"/>
              </a:solidFill>
              <a:highlight>
                <a:srgbClr val="FFFF00"/>
              </a:highlight>
              <a:latin typeface="Century Gothic" panose="020B0502020202020204" pitchFamily="34" charset="0"/>
            </a:endParaRPr>
          </a:p>
        </p:txBody>
      </p:sp>
      <p:pic>
        <p:nvPicPr>
          <p:cNvPr id="14" name="Picture 18" descr="JIMINY_THE_CRICKET.png">
            <a:extLst>
              <a:ext uri="{FF2B5EF4-FFF2-40B4-BE49-F238E27FC236}">
                <a16:creationId xmlns:a16="http://schemas.microsoft.com/office/drawing/2014/main" id="{16623567-4C46-4396-962F-E7D7F1DF3A7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4404" y="4874359"/>
            <a:ext cx="1360129" cy="658893"/>
          </a:xfrm>
          <a:prstGeom prst="rect">
            <a:avLst/>
          </a:prstGeom>
        </p:spPr>
      </p:pic>
      <p:pic>
        <p:nvPicPr>
          <p:cNvPr id="4" name="Obraz 3">
            <a:extLst>
              <a:ext uri="{FF2B5EF4-FFF2-40B4-BE49-F238E27FC236}">
                <a16:creationId xmlns:a16="http://schemas.microsoft.com/office/drawing/2014/main" id="{913F09B7-90DE-4CA1-825F-8E9D92805C24}"/>
              </a:ext>
            </a:extLst>
          </p:cNvPr>
          <p:cNvPicPr>
            <a:picLocks noChangeAspect="1"/>
          </p:cNvPicPr>
          <p:nvPr/>
        </p:nvPicPr>
        <p:blipFill>
          <a:blip r:embed="rId8"/>
          <a:stretch>
            <a:fillRect/>
          </a:stretch>
        </p:blipFill>
        <p:spPr>
          <a:xfrm>
            <a:off x="4572000" y="3721714"/>
            <a:ext cx="1983641" cy="1983641"/>
          </a:xfrm>
          <a:prstGeom prst="rect">
            <a:avLst/>
          </a:prstGeom>
        </p:spPr>
      </p:pic>
    </p:spTree>
    <p:extLst>
      <p:ext uri="{BB962C8B-B14F-4D97-AF65-F5344CB8AC3E}">
        <p14:creationId xmlns:p14="http://schemas.microsoft.com/office/powerpoint/2010/main" val="17011930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JIMINY_FUNDO_LARANJA.jpg"/>
          <p:cNvPicPr>
            <a:picLocks noChangeAspect="1"/>
          </p:cNvPicPr>
          <p:nvPr/>
        </p:nvPicPr>
        <p:blipFill rotWithShape="1">
          <a:blip r:embed="rId2" cstate="print">
            <a:alphaModFix/>
            <a:extLst>
              <a:ext uri="{28A0092B-C50C-407E-A947-70E740481C1C}">
                <a14:useLocalDpi xmlns:a14="http://schemas.microsoft.com/office/drawing/2010/main" val="0"/>
              </a:ext>
            </a:extLst>
          </a:blip>
          <a:srcRect l="49218" t="8478" r="32595" b="5469"/>
          <a:stretch/>
        </p:blipFill>
        <p:spPr>
          <a:xfrm>
            <a:off x="7010399" y="152400"/>
            <a:ext cx="1981201" cy="6527800"/>
          </a:xfrm>
          <a:prstGeom prst="rect">
            <a:avLst/>
          </a:prstGeom>
        </p:spPr>
      </p:pic>
      <p:pic>
        <p:nvPicPr>
          <p:cNvPr id="6" name="Picture 5" descr="JIMINY_FUNDO_VERDE.jpg"/>
          <p:cNvPicPr>
            <a:picLocks noChangeAspect="1"/>
          </p:cNvPicPr>
          <p:nvPr/>
        </p:nvPicPr>
        <p:blipFill rotWithShape="1">
          <a:blip r:embed="rId3" cstate="print">
            <a:alphaModFix/>
            <a:extLst>
              <a:ext uri="{28A0092B-C50C-407E-A947-70E740481C1C}">
                <a14:useLocalDpi xmlns:a14="http://schemas.microsoft.com/office/drawing/2010/main" val="0"/>
              </a:ext>
            </a:extLst>
          </a:blip>
          <a:srcRect l="46822" t="13155" r="37054" b="10530"/>
          <a:stretch/>
        </p:blipFill>
        <p:spPr>
          <a:xfrm>
            <a:off x="7010399" y="152400"/>
            <a:ext cx="1981201" cy="6527800"/>
          </a:xfrm>
          <a:prstGeom prst="rect">
            <a:avLst/>
          </a:prstGeom>
        </p:spPr>
      </p:pic>
      <p:pic>
        <p:nvPicPr>
          <p:cNvPr id="11" name="Picture 10" descr="EU flag-Erasmus+_vect_POS [CMYK].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6283202"/>
            <a:ext cx="1947333" cy="396997"/>
          </a:xfrm>
          <a:prstGeom prst="rect">
            <a:avLst/>
          </a:prstGeom>
        </p:spPr>
      </p:pic>
      <p:pic>
        <p:nvPicPr>
          <p:cNvPr id="16" name="Picture 15" descr="JIMINY_REDE.png"/>
          <p:cNvPicPr>
            <a:picLocks noChangeAspect="1"/>
          </p:cNvPicPr>
          <p:nvPr/>
        </p:nvPicPr>
        <p:blipFill rotWithShape="1">
          <a:blip r:embed="rId5">
            <a:alphaModFix amt="55000"/>
            <a:extLst>
              <a:ext uri="{28A0092B-C50C-407E-A947-70E740481C1C}">
                <a14:useLocalDpi xmlns:a14="http://schemas.microsoft.com/office/drawing/2010/main" val="0"/>
              </a:ext>
            </a:extLst>
          </a:blip>
          <a:srcRect l="27108" r="2931"/>
          <a:stretch/>
        </p:blipFill>
        <p:spPr>
          <a:xfrm>
            <a:off x="457200" y="288876"/>
            <a:ext cx="6397170" cy="6310203"/>
          </a:xfrm>
          <a:prstGeom prst="rect">
            <a:avLst/>
          </a:prstGeom>
        </p:spPr>
      </p:pic>
      <p:sp>
        <p:nvSpPr>
          <p:cNvPr id="12" name="Rectangle 11"/>
          <p:cNvSpPr/>
          <p:nvPr/>
        </p:nvSpPr>
        <p:spPr>
          <a:xfrm>
            <a:off x="2658533" y="6342709"/>
            <a:ext cx="3801533" cy="369332"/>
          </a:xfrm>
          <a:prstGeom prst="rect">
            <a:avLst/>
          </a:prstGeom>
        </p:spPr>
        <p:txBody>
          <a:bodyPr wrap="square">
            <a:spAutoFit/>
          </a:bodyPr>
          <a:lstStyle/>
          <a:p>
            <a:pPr algn="just"/>
            <a:r>
              <a:rPr lang="en-GB" sz="600" dirty="0">
                <a:solidFill>
                  <a:schemeClr val="bg1">
                    <a:lumMod val="50000"/>
                  </a:schemeClr>
                </a:solidFill>
              </a:rPr>
              <a:t>This Project (2019-1-RO01-KA204-063136) has been funded with support from the European Commission. This document reflects the views only of the author and the Commission cannot be held responsible for any use which might be made of the information contained herein.</a:t>
            </a:r>
            <a:endParaRPr lang="pt-PT" sz="600" dirty="0">
              <a:solidFill>
                <a:schemeClr val="bg1">
                  <a:lumMod val="50000"/>
                </a:schemeClr>
              </a:solidFill>
            </a:endParaRPr>
          </a:p>
        </p:txBody>
      </p:sp>
      <p:pic>
        <p:nvPicPr>
          <p:cNvPr id="13" name="Picture 12" descr="JIMINY_LOGO_NEGATIVO.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79444" y="5185407"/>
            <a:ext cx="1891891" cy="1521813"/>
          </a:xfrm>
          <a:prstGeom prst="rect">
            <a:avLst/>
          </a:prstGeom>
        </p:spPr>
      </p:pic>
      <p:sp>
        <p:nvSpPr>
          <p:cNvPr id="3" name="Content Placeholder 2"/>
          <p:cNvSpPr>
            <a:spLocks noGrp="1"/>
          </p:cNvSpPr>
          <p:nvPr>
            <p:ph idx="1"/>
          </p:nvPr>
        </p:nvSpPr>
        <p:spPr>
          <a:xfrm>
            <a:off x="249382" y="499130"/>
            <a:ext cx="6697742" cy="1165805"/>
          </a:xfrm>
        </p:spPr>
        <p:txBody>
          <a:bodyPr>
            <a:normAutofit fontScale="92500" lnSpcReduction="10000"/>
          </a:bodyPr>
          <a:lstStyle/>
          <a:p>
            <a:pPr marL="0" indent="0">
              <a:buNone/>
            </a:pPr>
            <a:r>
              <a:rPr lang="el-GR" sz="2700" dirty="0">
                <a:solidFill>
                  <a:schemeClr val="tx1">
                    <a:lumMod val="65000"/>
                    <a:lumOff val="35000"/>
                  </a:schemeClr>
                </a:solidFill>
                <a:latin typeface="Century Gothic"/>
                <a:cs typeface="Century Gothic"/>
              </a:rPr>
              <a:t>Συνοπτική παρουσίαση των κοινωνικών ικανοτήτων στη συναισθηματική νοημοσύνη</a:t>
            </a:r>
            <a:endParaRPr lang="en-GB" sz="2700" dirty="0">
              <a:solidFill>
                <a:schemeClr val="tx1">
                  <a:lumMod val="65000"/>
                  <a:lumOff val="35000"/>
                </a:schemeClr>
              </a:solidFill>
              <a:latin typeface="Century Gothic"/>
              <a:cs typeface="Century Gothic"/>
            </a:endParaRPr>
          </a:p>
        </p:txBody>
      </p:sp>
      <p:cxnSp>
        <p:nvCxnSpPr>
          <p:cNvPr id="18" name="Straight Connector 17"/>
          <p:cNvCxnSpPr/>
          <p:nvPr/>
        </p:nvCxnSpPr>
        <p:spPr>
          <a:xfrm>
            <a:off x="2698749" y="6310868"/>
            <a:ext cx="0" cy="369332"/>
          </a:xfrm>
          <a:prstGeom prst="line">
            <a:avLst/>
          </a:prstGeom>
          <a:ln w="3175" cmpd="sng">
            <a:solidFill>
              <a:srgbClr val="7F7F7F"/>
            </a:solidFill>
          </a:ln>
          <a:effectLst/>
        </p:spPr>
        <p:style>
          <a:lnRef idx="2">
            <a:schemeClr val="dk1"/>
          </a:lnRef>
          <a:fillRef idx="0">
            <a:schemeClr val="dk1"/>
          </a:fillRef>
          <a:effectRef idx="1">
            <a:schemeClr val="dk1"/>
          </a:effectRef>
          <a:fontRef idx="minor">
            <a:schemeClr val="tx1"/>
          </a:fontRef>
        </p:style>
      </p:cxnSp>
      <p:pic>
        <p:nvPicPr>
          <p:cNvPr id="19" name="Picture 18" descr="JIMINY_THE_CRICKET.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6200000">
            <a:off x="6142980" y="579221"/>
            <a:ext cx="1360129" cy="658893"/>
          </a:xfrm>
          <a:prstGeom prst="rect">
            <a:avLst/>
          </a:prstGeom>
        </p:spPr>
      </p:pic>
      <p:sp>
        <p:nvSpPr>
          <p:cNvPr id="14" name="Content Placeholder 2">
            <a:extLst>
              <a:ext uri="{FF2B5EF4-FFF2-40B4-BE49-F238E27FC236}">
                <a16:creationId xmlns:a16="http://schemas.microsoft.com/office/drawing/2014/main" id="{D8E7C557-5F00-4371-B1B9-6AAFF9AF83A5}"/>
              </a:ext>
            </a:extLst>
          </p:cNvPr>
          <p:cNvSpPr txBox="1">
            <a:spLocks/>
          </p:cNvSpPr>
          <p:nvPr/>
        </p:nvSpPr>
        <p:spPr>
          <a:xfrm>
            <a:off x="706583" y="2066830"/>
            <a:ext cx="5939969" cy="2698940"/>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l-GR" sz="2800" dirty="0">
                <a:solidFill>
                  <a:schemeClr val="tx1">
                    <a:lumMod val="65000"/>
                    <a:lumOff val="35000"/>
                  </a:schemeClr>
                </a:solidFill>
                <a:latin typeface="Century Gothic"/>
                <a:cs typeface="Century Gothic"/>
              </a:rPr>
              <a:t>Ορισμός 2 χαρακτηριστικών ικανοτήτων της συναισθηματικής ευφυΐας</a:t>
            </a:r>
            <a:endParaRPr lang="en-GB" sz="2800" dirty="0">
              <a:solidFill>
                <a:schemeClr val="tx1">
                  <a:lumMod val="65000"/>
                  <a:lumOff val="35000"/>
                </a:schemeClr>
              </a:solidFill>
              <a:latin typeface="Century Gothic"/>
              <a:cs typeface="Century Gothic"/>
            </a:endParaRPr>
          </a:p>
          <a:p>
            <a:endParaRPr lang="en-GB" sz="2800" dirty="0">
              <a:solidFill>
                <a:schemeClr val="tx1">
                  <a:lumMod val="65000"/>
                  <a:lumOff val="35000"/>
                </a:schemeClr>
              </a:solidFill>
              <a:latin typeface="Century Gothic"/>
              <a:cs typeface="Century Gothic"/>
            </a:endParaRPr>
          </a:p>
          <a:p>
            <a:r>
              <a:rPr lang="el-GR" sz="2800" dirty="0">
                <a:solidFill>
                  <a:schemeClr val="tx1">
                    <a:lumMod val="65000"/>
                    <a:lumOff val="35000"/>
                  </a:schemeClr>
                </a:solidFill>
                <a:latin typeface="Century Gothic"/>
                <a:cs typeface="Century Gothic"/>
              </a:rPr>
              <a:t>Ο Κύκλος εμπιστοσύνης της Συναισθηματικής Νοημοσύνης</a:t>
            </a:r>
            <a:endParaRPr lang="en-US" sz="2800" dirty="0">
              <a:solidFill>
                <a:schemeClr val="tx1">
                  <a:lumMod val="65000"/>
                  <a:lumOff val="35000"/>
                </a:schemeClr>
              </a:solidFill>
              <a:latin typeface="Century Gothic"/>
              <a:cs typeface="Century Gothic"/>
            </a:endParaRPr>
          </a:p>
        </p:txBody>
      </p:sp>
    </p:spTree>
    <p:extLst>
      <p:ext uri="{BB962C8B-B14F-4D97-AF65-F5344CB8AC3E}">
        <p14:creationId xmlns:p14="http://schemas.microsoft.com/office/powerpoint/2010/main" val="7609129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JIMINY_FUNDO_LARANJA.jpg"/>
          <p:cNvPicPr>
            <a:picLocks noChangeAspect="1"/>
          </p:cNvPicPr>
          <p:nvPr/>
        </p:nvPicPr>
        <p:blipFill rotWithShape="1">
          <a:blip r:embed="rId2" cstate="print">
            <a:alphaModFix/>
            <a:extLst>
              <a:ext uri="{28A0092B-C50C-407E-A947-70E740481C1C}">
                <a14:useLocalDpi xmlns:a14="http://schemas.microsoft.com/office/drawing/2010/main" val="0"/>
              </a:ext>
            </a:extLst>
          </a:blip>
          <a:srcRect l="49218" t="8478" r="32595" b="5469"/>
          <a:stretch/>
        </p:blipFill>
        <p:spPr>
          <a:xfrm>
            <a:off x="7010399" y="152400"/>
            <a:ext cx="1981201" cy="6527800"/>
          </a:xfrm>
          <a:prstGeom prst="rect">
            <a:avLst/>
          </a:prstGeom>
        </p:spPr>
      </p:pic>
      <p:pic>
        <p:nvPicPr>
          <p:cNvPr id="6" name="Picture 5" descr="JIMINY_FUNDO_VERDE.jpg"/>
          <p:cNvPicPr>
            <a:picLocks noChangeAspect="1"/>
          </p:cNvPicPr>
          <p:nvPr/>
        </p:nvPicPr>
        <p:blipFill rotWithShape="1">
          <a:blip r:embed="rId3" cstate="print">
            <a:alphaModFix/>
            <a:extLst>
              <a:ext uri="{28A0092B-C50C-407E-A947-70E740481C1C}">
                <a14:useLocalDpi xmlns:a14="http://schemas.microsoft.com/office/drawing/2010/main" val="0"/>
              </a:ext>
            </a:extLst>
          </a:blip>
          <a:srcRect l="46822" t="13155" r="37054" b="10530"/>
          <a:stretch/>
        </p:blipFill>
        <p:spPr>
          <a:xfrm>
            <a:off x="7010399" y="152400"/>
            <a:ext cx="1981201" cy="6527800"/>
          </a:xfrm>
          <a:prstGeom prst="rect">
            <a:avLst/>
          </a:prstGeom>
        </p:spPr>
      </p:pic>
      <p:pic>
        <p:nvPicPr>
          <p:cNvPr id="11" name="Picture 10" descr="EU flag-Erasmus+_vect_POS [CMYK].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6283202"/>
            <a:ext cx="1947333" cy="396997"/>
          </a:xfrm>
          <a:prstGeom prst="rect">
            <a:avLst/>
          </a:prstGeom>
        </p:spPr>
      </p:pic>
      <p:pic>
        <p:nvPicPr>
          <p:cNvPr id="16" name="Picture 15" descr="JIMINY_REDE.png"/>
          <p:cNvPicPr>
            <a:picLocks noChangeAspect="1"/>
          </p:cNvPicPr>
          <p:nvPr/>
        </p:nvPicPr>
        <p:blipFill rotWithShape="1">
          <a:blip r:embed="rId5">
            <a:alphaModFix amt="55000"/>
            <a:extLst>
              <a:ext uri="{28A0092B-C50C-407E-A947-70E740481C1C}">
                <a14:useLocalDpi xmlns:a14="http://schemas.microsoft.com/office/drawing/2010/main" val="0"/>
              </a:ext>
            </a:extLst>
          </a:blip>
          <a:srcRect l="27108" r="2931"/>
          <a:stretch/>
        </p:blipFill>
        <p:spPr>
          <a:xfrm>
            <a:off x="431306" y="2086666"/>
            <a:ext cx="6397170" cy="4902303"/>
          </a:xfrm>
          <a:prstGeom prst="rect">
            <a:avLst/>
          </a:prstGeom>
        </p:spPr>
      </p:pic>
      <p:sp>
        <p:nvSpPr>
          <p:cNvPr id="12" name="Rectangle 11"/>
          <p:cNvSpPr/>
          <p:nvPr/>
        </p:nvSpPr>
        <p:spPr>
          <a:xfrm>
            <a:off x="2658533" y="6342709"/>
            <a:ext cx="3801533" cy="369332"/>
          </a:xfrm>
          <a:prstGeom prst="rect">
            <a:avLst/>
          </a:prstGeom>
        </p:spPr>
        <p:txBody>
          <a:bodyPr wrap="square">
            <a:spAutoFit/>
          </a:bodyPr>
          <a:lstStyle/>
          <a:p>
            <a:pPr algn="just"/>
            <a:r>
              <a:rPr lang="en-GB" sz="600" dirty="0">
                <a:solidFill>
                  <a:schemeClr val="bg1">
                    <a:lumMod val="50000"/>
                  </a:schemeClr>
                </a:solidFill>
              </a:rPr>
              <a:t>This Project (2019-1-RO01-KA204-063136) has been funded with support from the European Commission. This document reflects the views only of the author and the Commission cannot be held responsible for any use which might be made of the information contained herein.</a:t>
            </a:r>
            <a:endParaRPr lang="pt-PT" sz="600" dirty="0">
              <a:solidFill>
                <a:schemeClr val="bg1">
                  <a:lumMod val="50000"/>
                </a:schemeClr>
              </a:solidFill>
            </a:endParaRPr>
          </a:p>
        </p:txBody>
      </p:sp>
      <p:pic>
        <p:nvPicPr>
          <p:cNvPr id="13" name="Picture 12" descr="JIMINY_LOGO_NEGATIVO.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79444" y="5185407"/>
            <a:ext cx="1891891" cy="1521813"/>
          </a:xfrm>
          <a:prstGeom prst="rect">
            <a:avLst/>
          </a:prstGeom>
        </p:spPr>
      </p:pic>
      <p:sp>
        <p:nvSpPr>
          <p:cNvPr id="3" name="Content Placeholder 2"/>
          <p:cNvSpPr>
            <a:spLocks noGrp="1"/>
          </p:cNvSpPr>
          <p:nvPr>
            <p:ph idx="1"/>
          </p:nvPr>
        </p:nvSpPr>
        <p:spPr>
          <a:xfrm>
            <a:off x="249382" y="499130"/>
            <a:ext cx="6697742" cy="1165805"/>
          </a:xfrm>
        </p:spPr>
        <p:txBody>
          <a:bodyPr>
            <a:normAutofit fontScale="92500" lnSpcReduction="10000"/>
          </a:bodyPr>
          <a:lstStyle/>
          <a:p>
            <a:pPr marL="0" indent="0">
              <a:buNone/>
            </a:pPr>
            <a:r>
              <a:rPr lang="el-GR" sz="2700" dirty="0">
                <a:solidFill>
                  <a:schemeClr val="tx1">
                    <a:lumMod val="65000"/>
                    <a:lumOff val="35000"/>
                  </a:schemeClr>
                </a:solidFill>
                <a:latin typeface="Century Gothic"/>
                <a:cs typeface="Century Gothic"/>
              </a:rPr>
              <a:t>Συνοπτική παρουσίαση των κοινωνικών ικανοτήτων στη συναισθηματική νοημοσύνη</a:t>
            </a:r>
            <a:endParaRPr lang="en-GB" sz="2700" dirty="0">
              <a:solidFill>
                <a:schemeClr val="tx1">
                  <a:lumMod val="65000"/>
                  <a:lumOff val="35000"/>
                </a:schemeClr>
              </a:solidFill>
              <a:latin typeface="Century Gothic"/>
              <a:cs typeface="Century Gothic"/>
            </a:endParaRPr>
          </a:p>
        </p:txBody>
      </p:sp>
      <p:cxnSp>
        <p:nvCxnSpPr>
          <p:cNvPr id="18" name="Straight Connector 17"/>
          <p:cNvCxnSpPr/>
          <p:nvPr/>
        </p:nvCxnSpPr>
        <p:spPr>
          <a:xfrm>
            <a:off x="2698749" y="6310868"/>
            <a:ext cx="0" cy="369332"/>
          </a:xfrm>
          <a:prstGeom prst="line">
            <a:avLst/>
          </a:prstGeom>
          <a:ln w="3175" cmpd="sng">
            <a:solidFill>
              <a:srgbClr val="7F7F7F"/>
            </a:solidFill>
          </a:ln>
          <a:effectLst/>
        </p:spPr>
        <p:style>
          <a:lnRef idx="2">
            <a:schemeClr val="dk1"/>
          </a:lnRef>
          <a:fillRef idx="0">
            <a:schemeClr val="dk1"/>
          </a:fillRef>
          <a:effectRef idx="1">
            <a:schemeClr val="dk1"/>
          </a:effectRef>
          <a:fontRef idx="minor">
            <a:schemeClr val="tx1"/>
          </a:fontRef>
        </p:style>
      </p:cxnSp>
      <p:pic>
        <p:nvPicPr>
          <p:cNvPr id="19" name="Picture 18" descr="JIMINY_THE_CRICKET.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6200000">
            <a:off x="6142980" y="579221"/>
            <a:ext cx="1360129" cy="658893"/>
          </a:xfrm>
          <a:prstGeom prst="rect">
            <a:avLst/>
          </a:prstGeom>
        </p:spPr>
      </p:pic>
      <p:sp>
        <p:nvSpPr>
          <p:cNvPr id="14" name="Content Placeholder 2">
            <a:extLst>
              <a:ext uri="{FF2B5EF4-FFF2-40B4-BE49-F238E27FC236}">
                <a16:creationId xmlns:a16="http://schemas.microsoft.com/office/drawing/2014/main" id="{D8E7C557-5F00-4371-B1B9-6AAFF9AF83A5}"/>
              </a:ext>
            </a:extLst>
          </p:cNvPr>
          <p:cNvSpPr txBox="1">
            <a:spLocks/>
          </p:cNvSpPr>
          <p:nvPr/>
        </p:nvSpPr>
        <p:spPr>
          <a:xfrm>
            <a:off x="706583" y="1756682"/>
            <a:ext cx="5939969" cy="658972"/>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l-GR" sz="1700" dirty="0">
                <a:solidFill>
                  <a:schemeClr val="tx1">
                    <a:lumMod val="65000"/>
                    <a:lumOff val="35000"/>
                  </a:schemeClr>
                </a:solidFill>
                <a:latin typeface="Century Gothic"/>
                <a:cs typeface="Century Gothic"/>
              </a:rPr>
              <a:t>Ορισμός 2 χαρακτηριστικών ικανοτήτων της συναισθηματικής ευφυΐας</a:t>
            </a:r>
          </a:p>
          <a:p>
            <a:endParaRPr lang="en-GB" sz="1700" dirty="0">
              <a:solidFill>
                <a:schemeClr val="tx1">
                  <a:lumMod val="65000"/>
                  <a:lumOff val="35000"/>
                </a:schemeClr>
              </a:solidFill>
              <a:latin typeface="Century Gothic"/>
              <a:cs typeface="Century Gothic"/>
            </a:endParaRPr>
          </a:p>
          <a:p>
            <a:endParaRPr lang="en-GB" sz="1700" dirty="0">
              <a:solidFill>
                <a:schemeClr val="tx1">
                  <a:lumMod val="65000"/>
                  <a:lumOff val="35000"/>
                </a:schemeClr>
              </a:solidFill>
              <a:latin typeface="Century Gothic"/>
              <a:cs typeface="Century Gothic"/>
            </a:endParaRPr>
          </a:p>
          <a:p>
            <a:endParaRPr lang="en-GB" sz="1700" dirty="0">
              <a:solidFill>
                <a:schemeClr val="tx1">
                  <a:lumMod val="65000"/>
                  <a:lumOff val="35000"/>
                </a:schemeClr>
              </a:solidFill>
              <a:latin typeface="Century Gothic"/>
              <a:cs typeface="Century Gothic"/>
            </a:endParaRPr>
          </a:p>
        </p:txBody>
      </p:sp>
      <p:grpSp>
        <p:nvGrpSpPr>
          <p:cNvPr id="15" name="Ομάδα 14">
            <a:extLst>
              <a:ext uri="{FF2B5EF4-FFF2-40B4-BE49-F238E27FC236}">
                <a16:creationId xmlns:a16="http://schemas.microsoft.com/office/drawing/2014/main" id="{DD545D7B-6CEA-4952-BFA5-EDB081E7B2C9}"/>
              </a:ext>
            </a:extLst>
          </p:cNvPr>
          <p:cNvGrpSpPr/>
          <p:nvPr/>
        </p:nvGrpSpPr>
        <p:grpSpPr>
          <a:xfrm>
            <a:off x="550554" y="2391130"/>
            <a:ext cx="6047742" cy="3110103"/>
            <a:chOff x="0" y="-1"/>
            <a:chExt cx="6048374" cy="2143126"/>
          </a:xfrm>
        </p:grpSpPr>
        <p:sp>
          <p:nvSpPr>
            <p:cNvPr id="17" name="TextBox 4">
              <a:extLst>
                <a:ext uri="{FF2B5EF4-FFF2-40B4-BE49-F238E27FC236}">
                  <a16:creationId xmlns:a16="http://schemas.microsoft.com/office/drawing/2014/main" id="{53C6BBE9-CBD5-4454-85B0-CBBE7349BC4C}"/>
                </a:ext>
              </a:extLst>
            </p:cNvPr>
            <p:cNvSpPr txBox="1"/>
            <p:nvPr/>
          </p:nvSpPr>
          <p:spPr>
            <a:xfrm>
              <a:off x="0" y="48022"/>
              <a:ext cx="2169160" cy="970587"/>
            </a:xfrm>
            <a:prstGeom prst="rect">
              <a:avLst/>
            </a:prstGeom>
            <a:solidFill>
              <a:schemeClr val="bg1">
                <a:lumMod val="95000"/>
              </a:schemeClr>
            </a:solidFill>
            <a:ln w="12700">
              <a:solidFill>
                <a:schemeClr val="accent3">
                  <a:lumMod val="75000"/>
                </a:schemeClr>
              </a:solidFill>
            </a:ln>
          </p:spPr>
          <p:txBody>
            <a:bodyPr wrap="square" rtlCol="0" anchor="ctr">
              <a:spAutoFit/>
            </a:bodyPr>
            <a:lstStyle/>
            <a:p>
              <a:pPr marL="0" marR="0" algn="ctr">
                <a:lnSpc>
                  <a:spcPct val="107000"/>
                </a:lnSpc>
                <a:spcBef>
                  <a:spcPts val="0"/>
                </a:spcBef>
                <a:spcAft>
                  <a:spcPts val="300"/>
                </a:spcAft>
              </a:pPr>
              <a:r>
                <a:rPr lang="el-GR" sz="1100" b="1" dirty="0">
                  <a:solidFill>
                    <a:srgbClr val="808080"/>
                  </a:solidFill>
                  <a:latin typeface="Calibri" panose="020F0502020204030204" pitchFamily="34" charset="0"/>
                  <a:ea typeface="Calibri" panose="020F0502020204030204" pitchFamily="34" charset="0"/>
                  <a:cs typeface="Times New Roman" panose="02020603050405020304" pitchFamily="18" charset="0"/>
                </a:rPr>
                <a:t>Προσωπική ικανότητα</a:t>
              </a:r>
              <a:r>
                <a:rPr lang="en-US" sz="1100" b="1" kern="1200" dirty="0">
                  <a:solidFill>
                    <a:srgbClr val="808080"/>
                  </a:solidFill>
                  <a:effectLst/>
                  <a:latin typeface="Calibri" panose="020F0502020204030204" pitchFamily="34" charset="0"/>
                  <a:ea typeface="Calibri" panose="020F0502020204030204" pitchFamily="34" charset="0"/>
                  <a:cs typeface="Times New Roman" panose="02020603050405020304" pitchFamily="18" charset="0"/>
                </a:rPr>
                <a:t>=</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300"/>
                </a:spcAft>
              </a:pPr>
              <a:r>
                <a:rPr lang="el-GR" sz="1000" kern="1200" dirty="0">
                  <a:solidFill>
                    <a:srgbClr val="808080"/>
                  </a:solidFill>
                  <a:effectLst/>
                  <a:latin typeface="Calibri" panose="020F0502020204030204" pitchFamily="34" charset="0"/>
                  <a:ea typeface="Calibri" panose="020F0502020204030204" pitchFamily="34" charset="0"/>
                  <a:cs typeface="Times New Roman" panose="02020603050405020304" pitchFamily="18" charset="0"/>
                </a:rPr>
                <a:t>Η ικανότητά μου ως προς το να διατηρώ </a:t>
              </a:r>
              <a:r>
                <a:rPr lang="el-GR" sz="1000" dirty="0">
                  <a:solidFill>
                    <a:srgbClr val="808080"/>
                  </a:solidFill>
                  <a:latin typeface="Calibri" panose="020F0502020204030204" pitchFamily="34" charset="0"/>
                  <a:ea typeface="Calibri" panose="020F0502020204030204" pitchFamily="34" charset="0"/>
                  <a:cs typeface="Times New Roman" panose="02020603050405020304" pitchFamily="18" charset="0"/>
                </a:rPr>
                <a:t>την αντίληψη των συναισθημάτων μου και να διαχειρίζομαι τη συμπεριφορά μου</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0" name="TextBox 6">
              <a:extLst>
                <a:ext uri="{FF2B5EF4-FFF2-40B4-BE49-F238E27FC236}">
                  <a16:creationId xmlns:a16="http://schemas.microsoft.com/office/drawing/2014/main" id="{71CE2AD4-FA65-4253-ACE2-BFCCC97BFE84}"/>
                </a:ext>
              </a:extLst>
            </p:cNvPr>
            <p:cNvSpPr txBox="1"/>
            <p:nvPr/>
          </p:nvSpPr>
          <p:spPr>
            <a:xfrm>
              <a:off x="0" y="1104478"/>
              <a:ext cx="2169160" cy="1004175"/>
            </a:xfrm>
            <a:prstGeom prst="rect">
              <a:avLst/>
            </a:prstGeom>
            <a:solidFill>
              <a:schemeClr val="accent1">
                <a:lumMod val="40000"/>
                <a:lumOff val="60000"/>
              </a:schemeClr>
            </a:solidFill>
            <a:ln w="12700">
              <a:solidFill>
                <a:srgbClr val="0070C0"/>
              </a:solidFill>
            </a:ln>
          </p:spPr>
          <p:txBody>
            <a:bodyPr wrap="square" rtlCol="0" anchor="ctr">
              <a:spAutoFit/>
            </a:bodyPr>
            <a:lstStyle/>
            <a:p>
              <a:pPr marL="0" marR="0" algn="ctr">
                <a:lnSpc>
                  <a:spcPct val="107000"/>
                </a:lnSpc>
                <a:spcBef>
                  <a:spcPts val="0"/>
                </a:spcBef>
                <a:spcAft>
                  <a:spcPts val="300"/>
                </a:spcAft>
              </a:pPr>
              <a:r>
                <a:rPr lang="el-GR" sz="1100" b="1"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Κοινωνική ικανότητα</a:t>
              </a:r>
              <a:r>
                <a:rPr lang="en-US" sz="1100" b="1"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300"/>
                </a:spcAft>
              </a:pPr>
              <a:r>
                <a:rPr lang="el-GR" sz="1000"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Η ικανότητά μου ως προς το να καταλαβαίνω τους άλλους (συμπεριλαμβανομένων των διαθέσεών τους</a:t>
              </a:r>
              <a:r>
                <a:rPr lang="en-US" sz="1000" i="1"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r>
                <a:rPr lang="el-GR" sz="1000" i="1"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των συμπεριφορών τους</a:t>
              </a:r>
              <a:r>
                <a:rPr lang="en-US" sz="1000" i="1"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&amp;</a:t>
              </a:r>
              <a:r>
                <a:rPr lang="el-GR" sz="1000" i="1"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των συναισθημάτων τους</a:t>
              </a:r>
              <a:r>
                <a:rPr lang="en-US" sz="1000"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r>
                <a:rPr lang="el-GR" sz="1000"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προκειμένου να βελτιώσουμε τις σχέσεις μας</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1" name="Βέλος: Δεξιό 20">
              <a:extLst>
                <a:ext uri="{FF2B5EF4-FFF2-40B4-BE49-F238E27FC236}">
                  <a16:creationId xmlns:a16="http://schemas.microsoft.com/office/drawing/2014/main" id="{06182CB6-2B90-4881-B6FB-11502DD72C2D}"/>
                </a:ext>
              </a:extLst>
            </p:cNvPr>
            <p:cNvSpPr/>
            <p:nvPr/>
          </p:nvSpPr>
          <p:spPr>
            <a:xfrm>
              <a:off x="2169621" y="184143"/>
              <a:ext cx="615136" cy="487842"/>
            </a:xfrm>
            <a:prstGeom prst="rightArrow">
              <a:avLst/>
            </a:prstGeom>
            <a:solidFill>
              <a:schemeClr val="bg1">
                <a:lumMod val="9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a:p>
          </p:txBody>
        </p:sp>
        <p:sp>
          <p:nvSpPr>
            <p:cNvPr id="22" name="Ορθογώνιο: Στρογγύλεμα γωνιών 21">
              <a:extLst>
                <a:ext uri="{FF2B5EF4-FFF2-40B4-BE49-F238E27FC236}">
                  <a16:creationId xmlns:a16="http://schemas.microsoft.com/office/drawing/2014/main" id="{C90C7580-B33E-47B2-B21F-A15C1C259E8F}"/>
                </a:ext>
              </a:extLst>
            </p:cNvPr>
            <p:cNvSpPr/>
            <p:nvPr/>
          </p:nvSpPr>
          <p:spPr>
            <a:xfrm>
              <a:off x="2816622" y="0"/>
              <a:ext cx="1507730" cy="914399"/>
            </a:xfrm>
            <a:prstGeom prst="roundRect">
              <a:avLst/>
            </a:prstGeom>
            <a:solidFill>
              <a:schemeClr val="bg1">
                <a:lumMod val="9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07000"/>
                </a:lnSpc>
                <a:spcBef>
                  <a:spcPts val="0"/>
                </a:spcBef>
                <a:spcAft>
                  <a:spcPts val="300"/>
                </a:spcAft>
              </a:pPr>
              <a:r>
                <a:rPr lang="el-GR" sz="1100" b="1" kern="1200" dirty="0">
                  <a:solidFill>
                    <a:srgbClr val="808080"/>
                  </a:solidFill>
                  <a:effectLst/>
                  <a:ea typeface="Calibri" panose="020F0502020204030204" pitchFamily="34" charset="0"/>
                  <a:cs typeface="Times New Roman" panose="02020603050405020304" pitchFamily="18" charset="0"/>
                </a:rPr>
                <a:t>Αυτεπίγνωση</a:t>
              </a:r>
              <a:endParaRPr lang="en-GB" sz="1100" dirty="0">
                <a:effectLst/>
                <a:ea typeface="Calibri" panose="020F0502020204030204" pitchFamily="34" charset="0"/>
                <a:cs typeface="Times New Roman" panose="02020603050405020304" pitchFamily="18" charset="0"/>
              </a:endParaRPr>
            </a:p>
            <a:p>
              <a:pPr algn="ctr">
                <a:lnSpc>
                  <a:spcPct val="107000"/>
                </a:lnSpc>
                <a:spcAft>
                  <a:spcPts val="300"/>
                </a:spcAft>
              </a:pPr>
              <a:r>
                <a:rPr lang="el-GR" sz="1000" dirty="0">
                  <a:solidFill>
                    <a:srgbClr val="000000"/>
                  </a:solidFill>
                  <a:ea typeface="Calibri" panose="020F0502020204030204" pitchFamily="34" charset="0"/>
                  <a:cs typeface="Times New Roman" panose="02020603050405020304" pitchFamily="18" charset="0"/>
                </a:rPr>
                <a:t>Αντιλαμβάνομαι και κατανοώ τη συμπεριφορά των </a:t>
              </a:r>
              <a:r>
                <a:rPr lang="el-GR" sz="1000" b="1" u="sng" dirty="0">
                  <a:solidFill>
                    <a:srgbClr val="000000"/>
                  </a:solidFill>
                  <a:ea typeface="Calibri" panose="020F0502020204030204" pitchFamily="34" charset="0"/>
                  <a:cs typeface="Times New Roman" panose="02020603050405020304" pitchFamily="18" charset="0"/>
                </a:rPr>
                <a:t>άλλων</a:t>
              </a:r>
              <a:r>
                <a:rPr lang="el-GR" sz="1000" dirty="0">
                  <a:solidFill>
                    <a:srgbClr val="000000"/>
                  </a:solidFill>
                  <a:ea typeface="Calibri" panose="020F0502020204030204" pitchFamily="34" charset="0"/>
                  <a:cs typeface="Times New Roman" panose="02020603050405020304" pitchFamily="18" charset="0"/>
                </a:rPr>
                <a:t>;</a:t>
              </a:r>
              <a:endParaRPr lang="en-GB" sz="1100" dirty="0">
                <a:ea typeface="Calibri" panose="020F0502020204030204" pitchFamily="34" charset="0"/>
                <a:cs typeface="Times New Roman" panose="02020603050405020304" pitchFamily="18" charset="0"/>
              </a:endParaRPr>
            </a:p>
          </p:txBody>
        </p:sp>
        <p:sp>
          <p:nvSpPr>
            <p:cNvPr id="23" name="Ορθογώνιο: Στρογγύλεμα γωνιών 22">
              <a:extLst>
                <a:ext uri="{FF2B5EF4-FFF2-40B4-BE49-F238E27FC236}">
                  <a16:creationId xmlns:a16="http://schemas.microsoft.com/office/drawing/2014/main" id="{A7B89E73-5CE3-4603-81BA-6189D8F6DCF5}"/>
                </a:ext>
              </a:extLst>
            </p:cNvPr>
            <p:cNvSpPr/>
            <p:nvPr/>
          </p:nvSpPr>
          <p:spPr>
            <a:xfrm>
              <a:off x="4504100" y="-1"/>
              <a:ext cx="1468075" cy="942975"/>
            </a:xfrm>
            <a:prstGeom prst="roundRect">
              <a:avLst/>
            </a:prstGeom>
            <a:solidFill>
              <a:schemeClr val="bg1">
                <a:lumMod val="9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07000"/>
                </a:lnSpc>
                <a:spcBef>
                  <a:spcPts val="0"/>
                </a:spcBef>
                <a:spcAft>
                  <a:spcPts val="300"/>
                </a:spcAft>
              </a:pPr>
              <a:r>
                <a:rPr lang="el-GR" sz="1100" dirty="0">
                  <a:solidFill>
                    <a:schemeClr val="tx1"/>
                  </a:solidFill>
                  <a:ea typeface="Calibri" panose="020F0502020204030204" pitchFamily="34" charset="0"/>
                  <a:cs typeface="Times New Roman" panose="02020603050405020304" pitchFamily="18" charset="0"/>
                </a:rPr>
                <a:t>Αυτοδιαχείριση</a:t>
              </a:r>
              <a:endParaRPr lang="en-GB" sz="1100" dirty="0">
                <a:solidFill>
                  <a:schemeClr val="tx1"/>
                </a:solidFill>
                <a:effectLst/>
                <a:ea typeface="Calibri" panose="020F0502020204030204" pitchFamily="34" charset="0"/>
                <a:cs typeface="Times New Roman" panose="02020603050405020304" pitchFamily="18" charset="0"/>
              </a:endParaRPr>
            </a:p>
            <a:p>
              <a:pPr marL="0" marR="0" algn="ctr">
                <a:lnSpc>
                  <a:spcPct val="107000"/>
                </a:lnSpc>
                <a:spcBef>
                  <a:spcPts val="0"/>
                </a:spcBef>
                <a:spcAft>
                  <a:spcPts val="800"/>
                </a:spcAft>
              </a:pPr>
              <a:r>
                <a:rPr lang="el-GR" sz="1000" kern="1200" dirty="0">
                  <a:solidFill>
                    <a:srgbClr val="808080"/>
                  </a:solidFill>
                  <a:effectLst/>
                  <a:ea typeface="Calibri" panose="020F0502020204030204" pitchFamily="34" charset="0"/>
                  <a:cs typeface="Times New Roman" panose="02020603050405020304" pitchFamily="18" charset="0"/>
                </a:rPr>
                <a:t>Διαχειρίζομαι παραγωγικά τα συναισθήματά </a:t>
              </a:r>
              <a:r>
                <a:rPr lang="el-GR" sz="1000" u="sng" kern="1200" dirty="0">
                  <a:solidFill>
                    <a:srgbClr val="808080"/>
                  </a:solidFill>
                  <a:effectLst/>
                  <a:ea typeface="Calibri" panose="020F0502020204030204" pitchFamily="34" charset="0"/>
                  <a:cs typeface="Times New Roman" panose="02020603050405020304" pitchFamily="18" charset="0"/>
                </a:rPr>
                <a:t>μου</a:t>
              </a:r>
              <a:r>
                <a:rPr lang="el-GR" sz="1000" kern="1200" dirty="0">
                  <a:solidFill>
                    <a:srgbClr val="808080"/>
                  </a:solidFill>
                  <a:effectLst/>
                  <a:ea typeface="Calibri" panose="020F0502020204030204" pitchFamily="34" charset="0"/>
                  <a:cs typeface="Times New Roman" panose="02020603050405020304" pitchFamily="18" charset="0"/>
                </a:rPr>
                <a:t> και τις συμπεριφορές μου;</a:t>
              </a:r>
              <a:r>
                <a:rPr lang="en-US" sz="1000" kern="1200" dirty="0">
                  <a:solidFill>
                    <a:srgbClr val="808080"/>
                  </a:solidFill>
                  <a:effectLst/>
                  <a:ea typeface="Calibri" panose="020F0502020204030204" pitchFamily="34" charset="0"/>
                  <a:cs typeface="Times New Roman" panose="02020603050405020304" pitchFamily="18" charset="0"/>
                </a:rPr>
                <a:t> </a:t>
              </a:r>
              <a:endParaRPr lang="en-GB" sz="1100" dirty="0">
                <a:effectLst/>
                <a:ea typeface="Calibri" panose="020F0502020204030204" pitchFamily="34" charset="0"/>
                <a:cs typeface="Times New Roman" panose="02020603050405020304" pitchFamily="18" charset="0"/>
              </a:endParaRPr>
            </a:p>
          </p:txBody>
        </p:sp>
        <p:sp>
          <p:nvSpPr>
            <p:cNvPr id="24" name="Ορθογώνιο: Στρογγύλεμα γωνιών 23">
              <a:extLst>
                <a:ext uri="{FF2B5EF4-FFF2-40B4-BE49-F238E27FC236}">
                  <a16:creationId xmlns:a16="http://schemas.microsoft.com/office/drawing/2014/main" id="{03B2D2E6-3F6C-4510-A3A9-8F57D7C0F750}"/>
                </a:ext>
              </a:extLst>
            </p:cNvPr>
            <p:cNvSpPr/>
            <p:nvPr/>
          </p:nvSpPr>
          <p:spPr>
            <a:xfrm>
              <a:off x="2811613" y="1009329"/>
              <a:ext cx="1512738" cy="1133796"/>
            </a:xfrm>
            <a:prstGeom prst="roundRect">
              <a:avLst/>
            </a:prstGeom>
            <a:solidFill>
              <a:schemeClr val="accent1">
                <a:lumMod val="40000"/>
                <a:lumOff val="6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07000"/>
                </a:lnSpc>
                <a:spcBef>
                  <a:spcPts val="0"/>
                </a:spcBef>
                <a:spcAft>
                  <a:spcPts val="300"/>
                </a:spcAft>
              </a:pPr>
              <a:r>
                <a:rPr lang="el-GR" sz="1100" b="1" kern="1200" dirty="0">
                  <a:solidFill>
                    <a:srgbClr val="000000"/>
                  </a:solidFill>
                  <a:effectLst/>
                  <a:ea typeface="Calibri" panose="020F0502020204030204" pitchFamily="34" charset="0"/>
                  <a:cs typeface="Times New Roman" panose="02020603050405020304" pitchFamily="18" charset="0"/>
                </a:rPr>
                <a:t>Κοινωνική ευαισθητοποίηση</a:t>
              </a:r>
              <a:endParaRPr lang="en-GB" sz="1100" dirty="0">
                <a:effectLst/>
                <a:ea typeface="Calibri" panose="020F0502020204030204" pitchFamily="34" charset="0"/>
                <a:cs typeface="Times New Roman" panose="02020603050405020304" pitchFamily="18" charset="0"/>
              </a:endParaRPr>
            </a:p>
            <a:p>
              <a:pPr marL="0" marR="0" algn="ctr">
                <a:lnSpc>
                  <a:spcPct val="107000"/>
                </a:lnSpc>
                <a:spcBef>
                  <a:spcPts val="0"/>
                </a:spcBef>
                <a:spcAft>
                  <a:spcPts val="300"/>
                </a:spcAft>
              </a:pPr>
              <a:r>
                <a:rPr lang="el-GR" sz="1000" kern="1200" dirty="0">
                  <a:solidFill>
                    <a:srgbClr val="000000"/>
                  </a:solidFill>
                  <a:effectLst/>
                  <a:ea typeface="Calibri" panose="020F0502020204030204" pitchFamily="34" charset="0"/>
                  <a:cs typeface="Times New Roman" panose="02020603050405020304" pitchFamily="18" charset="0"/>
                </a:rPr>
                <a:t>Αντιλαμβάνομαι και κατανοώ με ακρίβεια τη συμπεριφορά των </a:t>
              </a:r>
              <a:r>
                <a:rPr lang="el-GR" sz="1000" b="1" u="sng" kern="1200" dirty="0">
                  <a:solidFill>
                    <a:srgbClr val="000000"/>
                  </a:solidFill>
                  <a:effectLst/>
                  <a:ea typeface="Calibri" panose="020F0502020204030204" pitchFamily="34" charset="0"/>
                  <a:cs typeface="Times New Roman" panose="02020603050405020304" pitchFamily="18" charset="0"/>
                </a:rPr>
                <a:t>άλλων</a:t>
              </a:r>
              <a:r>
                <a:rPr lang="el-GR" sz="1000" kern="1200" dirty="0">
                  <a:solidFill>
                    <a:srgbClr val="000000"/>
                  </a:solidFill>
                  <a:effectLst/>
                  <a:ea typeface="Calibri" panose="020F0502020204030204" pitchFamily="34" charset="0"/>
                  <a:cs typeface="Times New Roman" panose="02020603050405020304" pitchFamily="18" charset="0"/>
                </a:rPr>
                <a:t>;</a:t>
              </a:r>
              <a:endParaRPr lang="en-GB" sz="1100" dirty="0">
                <a:effectLst/>
                <a:ea typeface="Calibri" panose="020F0502020204030204" pitchFamily="34" charset="0"/>
                <a:cs typeface="Times New Roman" panose="02020603050405020304" pitchFamily="18" charset="0"/>
              </a:endParaRPr>
            </a:p>
          </p:txBody>
        </p:sp>
        <p:sp>
          <p:nvSpPr>
            <p:cNvPr id="25" name="Ορθογώνιο: Στρογγύλεμα γωνιών 24">
              <a:extLst>
                <a:ext uri="{FF2B5EF4-FFF2-40B4-BE49-F238E27FC236}">
                  <a16:creationId xmlns:a16="http://schemas.microsoft.com/office/drawing/2014/main" id="{6D407766-80C8-43D9-92D3-649F6EEC7FDB}"/>
                </a:ext>
              </a:extLst>
            </p:cNvPr>
            <p:cNvSpPr/>
            <p:nvPr/>
          </p:nvSpPr>
          <p:spPr>
            <a:xfrm>
              <a:off x="4503421" y="1009798"/>
              <a:ext cx="1544953" cy="1133327"/>
            </a:xfrm>
            <a:prstGeom prst="roundRect">
              <a:avLst/>
            </a:prstGeom>
            <a:solidFill>
              <a:schemeClr val="accent1">
                <a:lumMod val="40000"/>
                <a:lumOff val="6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07000"/>
                </a:lnSpc>
                <a:spcBef>
                  <a:spcPts val="0"/>
                </a:spcBef>
                <a:spcAft>
                  <a:spcPts val="300"/>
                </a:spcAft>
              </a:pPr>
              <a:r>
                <a:rPr lang="el-GR" sz="1100" b="1" kern="1200" dirty="0">
                  <a:solidFill>
                    <a:srgbClr val="000000"/>
                  </a:solidFill>
                  <a:effectLst/>
                  <a:ea typeface="Calibri" panose="020F0502020204030204" pitchFamily="34" charset="0"/>
                  <a:cs typeface="Times New Roman" panose="02020603050405020304" pitchFamily="18" charset="0"/>
                </a:rPr>
                <a:t>Κοινωνική διαχείριση</a:t>
              </a:r>
              <a:endParaRPr lang="en-GB" sz="1100" dirty="0">
                <a:effectLs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l-GR" sz="1000" kern="1200" dirty="0">
                  <a:solidFill>
                    <a:srgbClr val="000000"/>
                  </a:solidFill>
                  <a:effectLst/>
                  <a:ea typeface="Calibri" panose="020F0502020204030204" pitchFamily="34" charset="0"/>
                  <a:cs typeface="Times New Roman" panose="02020603050405020304" pitchFamily="18" charset="0"/>
                </a:rPr>
                <a:t>Πώς επηρεάζω</a:t>
              </a:r>
              <a:r>
                <a:rPr lang="en-US" sz="1000" kern="1200" dirty="0">
                  <a:solidFill>
                    <a:srgbClr val="000000"/>
                  </a:solidFill>
                  <a:effectLst/>
                  <a:ea typeface="Calibri" panose="020F0502020204030204" pitchFamily="34" charset="0"/>
                  <a:cs typeface="Times New Roman" panose="02020603050405020304" pitchFamily="18" charset="0"/>
                </a:rPr>
                <a:t> </a:t>
              </a:r>
              <a:r>
                <a:rPr lang="el-GR" sz="1000" b="1" u="sng" kern="1200" dirty="0">
                  <a:solidFill>
                    <a:srgbClr val="000000"/>
                  </a:solidFill>
                  <a:effectLst/>
                  <a:ea typeface="Calibri" panose="020F0502020204030204" pitchFamily="34" charset="0"/>
                  <a:cs typeface="Times New Roman" panose="02020603050405020304" pitchFamily="18" charset="0"/>
                </a:rPr>
                <a:t>τους άλλους;</a:t>
              </a:r>
              <a:endParaRPr lang="en-GB" sz="1100" dirty="0">
                <a:effectLst/>
                <a:ea typeface="Calibri" panose="020F0502020204030204" pitchFamily="34" charset="0"/>
                <a:cs typeface="Times New Roman" panose="02020603050405020304" pitchFamily="18" charset="0"/>
              </a:endParaRPr>
            </a:p>
            <a:p>
              <a:pPr marL="0" marR="0" algn="ctr">
                <a:lnSpc>
                  <a:spcPct val="107000"/>
                </a:lnSpc>
                <a:spcBef>
                  <a:spcPts val="0"/>
                </a:spcBef>
                <a:spcAft>
                  <a:spcPts val="300"/>
                </a:spcAft>
              </a:pPr>
              <a:r>
                <a:rPr lang="el-GR" sz="1000" kern="1200" dirty="0">
                  <a:solidFill>
                    <a:srgbClr val="000000"/>
                  </a:solidFill>
                  <a:effectLst/>
                  <a:ea typeface="Calibri" panose="020F0502020204030204" pitchFamily="34" charset="0"/>
                  <a:cs typeface="Times New Roman" panose="02020603050405020304" pitchFamily="18" charset="0"/>
                </a:rPr>
                <a:t>Συνεργάζομαι με τους </a:t>
              </a:r>
              <a:r>
                <a:rPr lang="el-GR" sz="1000" b="1" u="sng" kern="1200" dirty="0">
                  <a:solidFill>
                    <a:srgbClr val="000000"/>
                  </a:solidFill>
                  <a:effectLst/>
                  <a:ea typeface="Calibri" panose="020F0502020204030204" pitchFamily="34" charset="0"/>
                  <a:cs typeface="Times New Roman" panose="02020603050405020304" pitchFamily="18" charset="0"/>
                </a:rPr>
                <a:t>άλλους</a:t>
              </a:r>
              <a:r>
                <a:rPr lang="en-US" sz="1000" kern="1200" dirty="0">
                  <a:solidFill>
                    <a:srgbClr val="000000"/>
                  </a:solidFill>
                  <a:effectLst/>
                  <a:ea typeface="Calibri" panose="020F0502020204030204" pitchFamily="34" charset="0"/>
                  <a:cs typeface="Times New Roman" panose="02020603050405020304" pitchFamily="18" charset="0"/>
                </a:rPr>
                <a:t> </a:t>
              </a:r>
              <a:r>
                <a:rPr lang="el-GR" sz="1000" kern="1200" dirty="0">
                  <a:solidFill>
                    <a:srgbClr val="000000"/>
                  </a:solidFill>
                  <a:effectLst/>
                  <a:ea typeface="Calibri" panose="020F0502020204030204" pitchFamily="34" charset="0"/>
                  <a:cs typeface="Times New Roman" panose="02020603050405020304" pitchFamily="18" charset="0"/>
                </a:rPr>
                <a:t>αποδοτικά;</a:t>
              </a:r>
              <a:endParaRPr lang="en-GB" sz="1100" dirty="0">
                <a:effectLst/>
                <a:ea typeface="Calibri" panose="020F0502020204030204" pitchFamily="34" charset="0"/>
                <a:cs typeface="Times New Roman" panose="02020603050405020304" pitchFamily="18" charset="0"/>
              </a:endParaRPr>
            </a:p>
          </p:txBody>
        </p:sp>
        <p:sp>
          <p:nvSpPr>
            <p:cNvPr id="26" name="Βέλος: Δεξιό 25">
              <a:extLst>
                <a:ext uri="{FF2B5EF4-FFF2-40B4-BE49-F238E27FC236}">
                  <a16:creationId xmlns:a16="http://schemas.microsoft.com/office/drawing/2014/main" id="{3DBCD767-F3F9-47CC-AD81-8FCE45C290EB}"/>
                </a:ext>
              </a:extLst>
            </p:cNvPr>
            <p:cNvSpPr/>
            <p:nvPr/>
          </p:nvSpPr>
          <p:spPr>
            <a:xfrm>
              <a:off x="2169621" y="1221929"/>
              <a:ext cx="615136" cy="487842"/>
            </a:xfrm>
            <a:prstGeom prst="rightArrow">
              <a:avLst/>
            </a:prstGeom>
            <a:solidFill>
              <a:schemeClr val="accent1">
                <a:lumMod val="40000"/>
                <a:lumOff val="6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a:p>
          </p:txBody>
        </p:sp>
      </p:grpSp>
    </p:spTree>
    <p:extLst>
      <p:ext uri="{BB962C8B-B14F-4D97-AF65-F5344CB8AC3E}">
        <p14:creationId xmlns:p14="http://schemas.microsoft.com/office/powerpoint/2010/main" val="24799331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JIMINY_FUNDO_LARANJA.jpg"/>
          <p:cNvPicPr>
            <a:picLocks noChangeAspect="1"/>
          </p:cNvPicPr>
          <p:nvPr/>
        </p:nvPicPr>
        <p:blipFill rotWithShape="1">
          <a:blip r:embed="rId2" cstate="print">
            <a:alphaModFix/>
            <a:extLst>
              <a:ext uri="{28A0092B-C50C-407E-A947-70E740481C1C}">
                <a14:useLocalDpi xmlns:a14="http://schemas.microsoft.com/office/drawing/2010/main" val="0"/>
              </a:ext>
            </a:extLst>
          </a:blip>
          <a:srcRect l="49218" t="8478" r="32595" b="5469"/>
          <a:stretch/>
        </p:blipFill>
        <p:spPr>
          <a:xfrm>
            <a:off x="7010399" y="152400"/>
            <a:ext cx="1981201" cy="6527800"/>
          </a:xfrm>
          <a:prstGeom prst="rect">
            <a:avLst/>
          </a:prstGeom>
        </p:spPr>
      </p:pic>
      <p:pic>
        <p:nvPicPr>
          <p:cNvPr id="6" name="Picture 5" descr="JIMINY_FUNDO_VERDE.jpg"/>
          <p:cNvPicPr>
            <a:picLocks noChangeAspect="1"/>
          </p:cNvPicPr>
          <p:nvPr/>
        </p:nvPicPr>
        <p:blipFill rotWithShape="1">
          <a:blip r:embed="rId3" cstate="print">
            <a:alphaModFix/>
            <a:extLst>
              <a:ext uri="{28A0092B-C50C-407E-A947-70E740481C1C}">
                <a14:useLocalDpi xmlns:a14="http://schemas.microsoft.com/office/drawing/2010/main" val="0"/>
              </a:ext>
            </a:extLst>
          </a:blip>
          <a:srcRect l="46822" t="13155" r="37054" b="10530"/>
          <a:stretch/>
        </p:blipFill>
        <p:spPr>
          <a:xfrm>
            <a:off x="7010399" y="152400"/>
            <a:ext cx="1981201" cy="6527800"/>
          </a:xfrm>
          <a:prstGeom prst="rect">
            <a:avLst/>
          </a:prstGeom>
        </p:spPr>
      </p:pic>
      <p:pic>
        <p:nvPicPr>
          <p:cNvPr id="11" name="Picture 10" descr="EU flag-Erasmus+_vect_POS [CMYK].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6283202"/>
            <a:ext cx="1947333" cy="396997"/>
          </a:xfrm>
          <a:prstGeom prst="rect">
            <a:avLst/>
          </a:prstGeom>
        </p:spPr>
      </p:pic>
      <p:pic>
        <p:nvPicPr>
          <p:cNvPr id="16" name="Picture 15" descr="JIMINY_REDE.png"/>
          <p:cNvPicPr>
            <a:picLocks noChangeAspect="1"/>
          </p:cNvPicPr>
          <p:nvPr/>
        </p:nvPicPr>
        <p:blipFill rotWithShape="1">
          <a:blip r:embed="rId5">
            <a:alphaModFix amt="55000"/>
            <a:extLst>
              <a:ext uri="{28A0092B-C50C-407E-A947-70E740481C1C}">
                <a14:useLocalDpi xmlns:a14="http://schemas.microsoft.com/office/drawing/2010/main" val="0"/>
              </a:ext>
            </a:extLst>
          </a:blip>
          <a:srcRect l="27108" r="2931"/>
          <a:stretch/>
        </p:blipFill>
        <p:spPr>
          <a:xfrm>
            <a:off x="457200" y="288876"/>
            <a:ext cx="6397170" cy="6310203"/>
          </a:xfrm>
          <a:prstGeom prst="rect">
            <a:avLst/>
          </a:prstGeom>
        </p:spPr>
      </p:pic>
      <p:sp>
        <p:nvSpPr>
          <p:cNvPr id="12" name="Rectangle 11"/>
          <p:cNvSpPr/>
          <p:nvPr/>
        </p:nvSpPr>
        <p:spPr>
          <a:xfrm>
            <a:off x="2658533" y="6342709"/>
            <a:ext cx="3801533" cy="369332"/>
          </a:xfrm>
          <a:prstGeom prst="rect">
            <a:avLst/>
          </a:prstGeom>
        </p:spPr>
        <p:txBody>
          <a:bodyPr wrap="square">
            <a:spAutoFit/>
          </a:bodyPr>
          <a:lstStyle/>
          <a:p>
            <a:pPr algn="just"/>
            <a:r>
              <a:rPr lang="en-GB" sz="600" dirty="0">
                <a:solidFill>
                  <a:schemeClr val="bg1">
                    <a:lumMod val="50000"/>
                  </a:schemeClr>
                </a:solidFill>
              </a:rPr>
              <a:t>This Project (2019-1-RO01-KA204-063136) has been funded with support from the European Commission. This document reflects the views only of the author and the Commission cannot be held responsible for any use which might be made of the information contained herein.</a:t>
            </a:r>
            <a:endParaRPr lang="pt-PT" sz="600" dirty="0">
              <a:solidFill>
                <a:schemeClr val="bg1">
                  <a:lumMod val="50000"/>
                </a:schemeClr>
              </a:solidFill>
            </a:endParaRPr>
          </a:p>
        </p:txBody>
      </p:sp>
      <p:pic>
        <p:nvPicPr>
          <p:cNvPr id="13" name="Picture 12" descr="JIMINY_LOGO_NEGATIVO.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79444" y="5185407"/>
            <a:ext cx="1891891" cy="1521813"/>
          </a:xfrm>
          <a:prstGeom prst="rect">
            <a:avLst/>
          </a:prstGeom>
        </p:spPr>
      </p:pic>
      <p:sp>
        <p:nvSpPr>
          <p:cNvPr id="3" name="Content Placeholder 2"/>
          <p:cNvSpPr>
            <a:spLocks noGrp="1"/>
          </p:cNvSpPr>
          <p:nvPr>
            <p:ph idx="1"/>
          </p:nvPr>
        </p:nvSpPr>
        <p:spPr>
          <a:xfrm>
            <a:off x="249382" y="499130"/>
            <a:ext cx="6697742" cy="1165805"/>
          </a:xfrm>
        </p:spPr>
        <p:txBody>
          <a:bodyPr>
            <a:normAutofit fontScale="92500" lnSpcReduction="10000"/>
          </a:bodyPr>
          <a:lstStyle/>
          <a:p>
            <a:pPr marL="0" indent="0">
              <a:buNone/>
            </a:pPr>
            <a:r>
              <a:rPr lang="el-GR" sz="2700" dirty="0">
                <a:solidFill>
                  <a:schemeClr val="tx1">
                    <a:lumMod val="65000"/>
                    <a:lumOff val="35000"/>
                  </a:schemeClr>
                </a:solidFill>
                <a:latin typeface="Century Gothic"/>
                <a:cs typeface="Century Gothic"/>
              </a:rPr>
              <a:t>Συνοπτική παρουσίαση των κοινωνικών ικανοτήτων στη συναισθηματική νοημοσύνη</a:t>
            </a:r>
            <a:endParaRPr lang="en-GB" sz="2700" dirty="0">
              <a:solidFill>
                <a:schemeClr val="tx1">
                  <a:lumMod val="65000"/>
                  <a:lumOff val="35000"/>
                </a:schemeClr>
              </a:solidFill>
              <a:latin typeface="Century Gothic"/>
              <a:cs typeface="Century Gothic"/>
            </a:endParaRPr>
          </a:p>
        </p:txBody>
      </p:sp>
      <p:cxnSp>
        <p:nvCxnSpPr>
          <p:cNvPr id="18" name="Straight Connector 17"/>
          <p:cNvCxnSpPr/>
          <p:nvPr/>
        </p:nvCxnSpPr>
        <p:spPr>
          <a:xfrm>
            <a:off x="2698749" y="6310868"/>
            <a:ext cx="0" cy="369332"/>
          </a:xfrm>
          <a:prstGeom prst="line">
            <a:avLst/>
          </a:prstGeom>
          <a:ln w="3175" cmpd="sng">
            <a:solidFill>
              <a:srgbClr val="7F7F7F"/>
            </a:solidFill>
          </a:ln>
          <a:effectLst/>
        </p:spPr>
        <p:style>
          <a:lnRef idx="2">
            <a:schemeClr val="dk1"/>
          </a:lnRef>
          <a:fillRef idx="0">
            <a:schemeClr val="dk1"/>
          </a:fillRef>
          <a:effectRef idx="1">
            <a:schemeClr val="dk1"/>
          </a:effectRef>
          <a:fontRef idx="minor">
            <a:schemeClr val="tx1"/>
          </a:fontRef>
        </p:style>
      </p:cxnSp>
      <p:pic>
        <p:nvPicPr>
          <p:cNvPr id="19" name="Picture 18" descr="JIMINY_THE_CRICKET.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6200000">
            <a:off x="6142980" y="579221"/>
            <a:ext cx="1360129" cy="658893"/>
          </a:xfrm>
          <a:prstGeom prst="rect">
            <a:avLst/>
          </a:prstGeom>
        </p:spPr>
      </p:pic>
      <p:sp>
        <p:nvSpPr>
          <p:cNvPr id="14" name="Content Placeholder 2">
            <a:extLst>
              <a:ext uri="{FF2B5EF4-FFF2-40B4-BE49-F238E27FC236}">
                <a16:creationId xmlns:a16="http://schemas.microsoft.com/office/drawing/2014/main" id="{D8E7C557-5F00-4371-B1B9-6AAFF9AF83A5}"/>
              </a:ext>
            </a:extLst>
          </p:cNvPr>
          <p:cNvSpPr txBox="1">
            <a:spLocks/>
          </p:cNvSpPr>
          <p:nvPr/>
        </p:nvSpPr>
        <p:spPr>
          <a:xfrm>
            <a:off x="653606" y="1496462"/>
            <a:ext cx="5939969" cy="959222"/>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l-GR" sz="1700" dirty="0">
                <a:solidFill>
                  <a:schemeClr val="tx1">
                    <a:lumMod val="65000"/>
                    <a:lumOff val="35000"/>
                  </a:schemeClr>
                </a:solidFill>
                <a:latin typeface="Century Gothic"/>
                <a:cs typeface="Century Gothic"/>
              </a:rPr>
              <a:t>Ο Κύκλος εμπιστοσύνης της Συναισθηματικής Νοημοσύνης</a:t>
            </a:r>
            <a:endParaRPr lang="en-US" sz="1700" dirty="0">
              <a:solidFill>
                <a:schemeClr val="tx1">
                  <a:lumMod val="65000"/>
                  <a:lumOff val="35000"/>
                </a:schemeClr>
              </a:solidFill>
              <a:latin typeface="Century Gothic"/>
              <a:cs typeface="Century Gothic"/>
            </a:endParaRPr>
          </a:p>
        </p:txBody>
      </p:sp>
      <p:grpSp>
        <p:nvGrpSpPr>
          <p:cNvPr id="1026" name="Ομάδα 22"/>
          <p:cNvGrpSpPr>
            <a:grpSpLocks/>
          </p:cNvGrpSpPr>
          <p:nvPr/>
        </p:nvGrpSpPr>
        <p:grpSpPr bwMode="auto">
          <a:xfrm>
            <a:off x="1217145" y="2333184"/>
            <a:ext cx="4057650" cy="3870325"/>
            <a:chOff x="481" y="676"/>
            <a:chExt cx="47646" cy="49544"/>
          </a:xfrm>
        </p:grpSpPr>
        <p:sp>
          <p:nvSpPr>
            <p:cNvPr id="359" name="Οβάλ 66"/>
            <p:cNvSpPr>
              <a:spLocks noChangeArrowheads="1"/>
            </p:cNvSpPr>
            <p:nvPr/>
          </p:nvSpPr>
          <p:spPr bwMode="auto">
            <a:xfrm>
              <a:off x="481" y="676"/>
              <a:ext cx="47646" cy="49544"/>
            </a:xfrm>
            <a:prstGeom prst="ellipse">
              <a:avLst/>
            </a:prstGeom>
            <a:solidFill>
              <a:srgbClr val="C45911"/>
            </a:solidFill>
            <a:ln w="12700">
              <a:solidFill>
                <a:srgbClr val="1F4D78"/>
              </a:solidFill>
              <a:miter lim="800000"/>
              <a:headEnd/>
              <a:tailEnd/>
            </a:ln>
          </p:spPr>
          <p:txBody>
            <a:bodyPr vert="horz" wrap="square" lIns="91440" tIns="45720" rIns="91440" bIns="45720" numCol="1" anchor="ctr" anchorCtr="0" compatLnSpc="1">
              <a:prstTxWarp prst="textNoShape">
                <a:avLst/>
              </a:prstTxWarp>
            </a:bodyPr>
            <a:lstStyle/>
            <a:p>
              <a:endParaRPr lang="el-GR"/>
            </a:p>
          </p:txBody>
        </p:sp>
        <p:sp>
          <p:nvSpPr>
            <p:cNvPr id="360" name="Οβάλ 67"/>
            <p:cNvSpPr>
              <a:spLocks noChangeArrowheads="1"/>
            </p:cNvSpPr>
            <p:nvPr/>
          </p:nvSpPr>
          <p:spPr bwMode="auto">
            <a:xfrm>
              <a:off x="5819" y="6663"/>
              <a:ext cx="36631" cy="37816"/>
            </a:xfrm>
            <a:prstGeom prst="ellipse">
              <a:avLst/>
            </a:prstGeom>
            <a:solidFill>
              <a:srgbClr val="7E0018"/>
            </a:solidFill>
            <a:ln w="12700">
              <a:solidFill>
                <a:srgbClr val="1F4D78"/>
              </a:solidFill>
              <a:miter lim="800000"/>
              <a:headEnd/>
              <a:tailEnd/>
            </a:ln>
          </p:spPr>
          <p:txBody>
            <a:bodyPr vert="horz" wrap="square" lIns="91440" tIns="45720" rIns="91440" bIns="45720" numCol="1" anchor="ctr" anchorCtr="0" compatLnSpc="1">
              <a:prstTxWarp prst="textNoShape">
                <a:avLst/>
              </a:prstTxWarp>
            </a:bodyPr>
            <a:lstStyle/>
            <a:p>
              <a:endParaRPr lang="el-GR"/>
            </a:p>
          </p:txBody>
        </p:sp>
        <p:sp>
          <p:nvSpPr>
            <p:cNvPr id="361" name="TextBox 4"/>
            <p:cNvSpPr txBox="1">
              <a:spLocks noChangeArrowheads="1"/>
            </p:cNvSpPr>
            <p:nvPr/>
          </p:nvSpPr>
          <p:spPr bwMode="auto">
            <a:xfrm>
              <a:off x="16629" y="2317"/>
              <a:ext cx="14559" cy="3381"/>
            </a:xfrm>
            <a:prstGeom prst="rect">
              <a:avLst/>
            </a:prstGeom>
            <a:solidFill>
              <a:srgbClr val="C45911"/>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l-GR" sz="1400" b="1" i="0" u="none" strike="noStrike" cap="none" normalizeH="0" baseline="0">
                  <a:ln>
                    <a:noFill/>
                  </a:ln>
                  <a:solidFill>
                    <a:srgbClr val="000000"/>
                  </a:solidFill>
                  <a:effectLst/>
                  <a:latin typeface="Calibri" pitchFamily="34" charset="0"/>
                  <a:cs typeface="Arial" pitchFamily="34" charset="0"/>
                </a:rPr>
                <a:t>Σχεσιακή </a:t>
              </a:r>
              <a:endParaRPr kumimoji="0" lang="el-GR" sz="1800" b="0" i="0" u="none" strike="noStrike" cap="none" normalizeH="0" baseline="0">
                <a:ln>
                  <a:noFill/>
                </a:ln>
                <a:solidFill>
                  <a:schemeClr val="tx1"/>
                </a:solidFill>
                <a:effectLst/>
                <a:latin typeface="Arial" pitchFamily="34" charset="0"/>
                <a:cs typeface="Arial" pitchFamily="34" charset="0"/>
              </a:endParaRPr>
            </a:p>
          </p:txBody>
        </p:sp>
        <p:sp>
          <p:nvSpPr>
            <p:cNvPr id="362" name="TextBox 5"/>
            <p:cNvSpPr txBox="1">
              <a:spLocks noChangeArrowheads="1"/>
            </p:cNvSpPr>
            <p:nvPr/>
          </p:nvSpPr>
          <p:spPr bwMode="auto">
            <a:xfrm>
              <a:off x="17254" y="8224"/>
              <a:ext cx="12971" cy="3944"/>
            </a:xfrm>
            <a:prstGeom prst="rect">
              <a:avLst/>
            </a:prstGeom>
            <a:solidFill>
              <a:srgbClr val="7E0018"/>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l-GR" sz="1400" b="1" i="0" u="none" strike="noStrike" cap="none" normalizeH="0" baseline="0" dirty="0">
                  <a:ln>
                    <a:noFill/>
                  </a:ln>
                  <a:solidFill>
                    <a:srgbClr val="FFFFFF"/>
                  </a:solidFill>
                  <a:effectLst/>
                  <a:latin typeface="Calibri" pitchFamily="34" charset="0"/>
                  <a:cs typeface="Arial" pitchFamily="34" charset="0"/>
                </a:rPr>
                <a:t>Κοινωνική </a:t>
              </a:r>
              <a:endParaRPr kumimoji="0" lang="el-GR" sz="1800" b="0" i="0" u="none" strike="noStrike" cap="none" normalizeH="0" baseline="0" dirty="0">
                <a:ln>
                  <a:noFill/>
                </a:ln>
                <a:solidFill>
                  <a:schemeClr val="tx1"/>
                </a:solidFill>
                <a:effectLst/>
                <a:latin typeface="Arial" pitchFamily="34" charset="0"/>
                <a:cs typeface="Arial" pitchFamily="34" charset="0"/>
              </a:endParaRPr>
            </a:p>
          </p:txBody>
        </p:sp>
        <p:sp>
          <p:nvSpPr>
            <p:cNvPr id="363" name="Οβάλ 70"/>
            <p:cNvSpPr>
              <a:spLocks noChangeArrowheads="1"/>
            </p:cNvSpPr>
            <p:nvPr/>
          </p:nvSpPr>
          <p:spPr bwMode="auto">
            <a:xfrm>
              <a:off x="11921" y="12168"/>
              <a:ext cx="24850" cy="26275"/>
            </a:xfrm>
            <a:prstGeom prst="ellipse">
              <a:avLst/>
            </a:prstGeom>
            <a:solidFill>
              <a:srgbClr val="F9AF2B"/>
            </a:solidFill>
            <a:ln w="12700">
              <a:solidFill>
                <a:srgbClr val="1F4D78"/>
              </a:solidFill>
              <a:miter lim="800000"/>
              <a:headEnd/>
              <a:tailEnd/>
            </a:ln>
          </p:spPr>
          <p:txBody>
            <a:bodyPr vert="horz" wrap="square" lIns="91440" tIns="45720" rIns="91440" bIns="45720" numCol="1" anchor="ctr" anchorCtr="0" compatLnSpc="1">
              <a:prstTxWarp prst="textNoShape">
                <a:avLst/>
              </a:prstTxWarp>
            </a:bodyPr>
            <a:lstStyle/>
            <a:p>
              <a:endParaRPr lang="el-GR"/>
            </a:p>
          </p:txBody>
        </p:sp>
        <p:sp>
          <p:nvSpPr>
            <p:cNvPr id="364" name="TextBox 6"/>
            <p:cNvSpPr txBox="1">
              <a:spLocks noChangeArrowheads="1"/>
            </p:cNvSpPr>
            <p:nvPr/>
          </p:nvSpPr>
          <p:spPr bwMode="auto">
            <a:xfrm>
              <a:off x="19463" y="13635"/>
              <a:ext cx="9609" cy="4983"/>
            </a:xfrm>
            <a:prstGeom prst="rect">
              <a:avLst/>
            </a:prstGeom>
            <a:solidFill>
              <a:srgbClr val="F9AF2B"/>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l-GR" sz="1400" b="1" i="0" u="none" strike="noStrike" cap="none" normalizeH="0" baseline="0">
                  <a:ln>
                    <a:noFill/>
                  </a:ln>
                  <a:solidFill>
                    <a:srgbClr val="000000"/>
                  </a:solidFill>
                  <a:effectLst/>
                  <a:latin typeface="Calibri" pitchFamily="34" charset="0"/>
                  <a:cs typeface="Arial" pitchFamily="34" charset="0"/>
                </a:rPr>
                <a:t>Ατομική </a:t>
              </a:r>
              <a:endParaRPr kumimoji="0" lang="el-GR" sz="1800" b="0" i="0" u="none" strike="noStrike" cap="none" normalizeH="0" baseline="0">
                <a:ln>
                  <a:noFill/>
                </a:ln>
                <a:solidFill>
                  <a:schemeClr val="tx1"/>
                </a:solidFill>
                <a:effectLst/>
                <a:latin typeface="Arial" pitchFamily="34" charset="0"/>
                <a:cs typeface="Arial" pitchFamily="34" charset="0"/>
              </a:endParaRPr>
            </a:p>
          </p:txBody>
        </p:sp>
        <p:sp>
          <p:nvSpPr>
            <p:cNvPr id="365" name="Οβάλ 72"/>
            <p:cNvSpPr>
              <a:spLocks noChangeArrowheads="1"/>
            </p:cNvSpPr>
            <p:nvPr/>
          </p:nvSpPr>
          <p:spPr bwMode="auto">
            <a:xfrm>
              <a:off x="16883" y="17480"/>
              <a:ext cx="15382" cy="14986"/>
            </a:xfrm>
            <a:prstGeom prst="ellipse">
              <a:avLst/>
            </a:prstGeom>
            <a:solidFill>
              <a:srgbClr val="E22A49"/>
            </a:solidFill>
            <a:ln w="12700">
              <a:solidFill>
                <a:srgbClr val="1F4D78"/>
              </a:solidFill>
              <a:miter lim="800000"/>
              <a:headEnd/>
              <a:tailEnd/>
            </a:ln>
          </p:spPr>
          <p:txBody>
            <a:bodyPr vert="horz" wrap="square" lIns="91440" tIns="45720" rIns="91440" bIns="45720" numCol="1" anchor="ctr" anchorCtr="0" compatLnSpc="1">
              <a:prstTxWarp prst="textNoShape">
                <a:avLst/>
              </a:prstTxWarp>
            </a:bodyPr>
            <a:lstStyle/>
            <a:p>
              <a:endParaRPr lang="el-GR"/>
            </a:p>
          </p:txBody>
        </p:sp>
        <p:sp>
          <p:nvSpPr>
            <p:cNvPr id="366" name="TextBox 9"/>
            <p:cNvSpPr txBox="1">
              <a:spLocks noChangeArrowheads="1"/>
            </p:cNvSpPr>
            <p:nvPr/>
          </p:nvSpPr>
          <p:spPr bwMode="auto">
            <a:xfrm>
              <a:off x="18169" y="32466"/>
              <a:ext cx="14120" cy="3599"/>
            </a:xfrm>
            <a:prstGeom prst="rect">
              <a:avLst/>
            </a:prstGeom>
            <a:solidFill>
              <a:srgbClr val="F9AF2B"/>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l-GR" sz="1400" b="1" i="0" u="none" strike="noStrike" cap="none" normalizeH="0" baseline="0" dirty="0">
                  <a:ln>
                    <a:noFill/>
                  </a:ln>
                  <a:solidFill>
                    <a:srgbClr val="000000"/>
                  </a:solidFill>
                  <a:effectLst/>
                  <a:latin typeface="Calibri" pitchFamily="34" charset="0"/>
                  <a:cs typeface="Arial" pitchFamily="34" charset="0"/>
                </a:rPr>
                <a:t>Διαχείριση </a:t>
              </a:r>
              <a:endParaRPr kumimoji="0" lang="el-GR" sz="1800" b="0" i="0" u="none" strike="noStrike" cap="none" normalizeH="0" baseline="0" dirty="0">
                <a:ln>
                  <a:noFill/>
                </a:ln>
                <a:solidFill>
                  <a:schemeClr val="tx1"/>
                </a:solidFill>
                <a:effectLst/>
                <a:latin typeface="Arial" pitchFamily="34" charset="0"/>
                <a:cs typeface="Arial" pitchFamily="34" charset="0"/>
              </a:endParaRPr>
            </a:p>
          </p:txBody>
        </p:sp>
        <p:sp>
          <p:nvSpPr>
            <p:cNvPr id="367" name="TextBox 10"/>
            <p:cNvSpPr txBox="1">
              <a:spLocks noChangeArrowheads="1"/>
            </p:cNvSpPr>
            <p:nvPr/>
          </p:nvSpPr>
          <p:spPr bwMode="auto">
            <a:xfrm>
              <a:off x="16095" y="38611"/>
              <a:ext cx="16170" cy="4165"/>
            </a:xfrm>
            <a:prstGeom prst="rect">
              <a:avLst/>
            </a:prstGeom>
            <a:solidFill>
              <a:srgbClr val="7E0018"/>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l-GR" sz="1200" b="1" i="0" u="none" strike="noStrike" cap="none" normalizeH="0" baseline="0">
                  <a:ln>
                    <a:noFill/>
                  </a:ln>
                  <a:solidFill>
                    <a:srgbClr val="FFFFFF"/>
                  </a:solidFill>
                  <a:effectLst/>
                  <a:latin typeface="Calibri" pitchFamily="34" charset="0"/>
                  <a:cs typeface="Arial" pitchFamily="34" charset="0"/>
                </a:rPr>
                <a:t>Ευαισθητοποίηση</a:t>
              </a:r>
              <a:endParaRPr kumimoji="0" lang="el-GR" sz="1800" b="0" i="0" u="none" strike="noStrike" cap="none" normalizeH="0" baseline="0">
                <a:ln>
                  <a:noFill/>
                </a:ln>
                <a:solidFill>
                  <a:schemeClr val="tx1"/>
                </a:solidFill>
                <a:effectLst/>
                <a:latin typeface="Arial" pitchFamily="34" charset="0"/>
                <a:cs typeface="Arial" pitchFamily="34" charset="0"/>
              </a:endParaRPr>
            </a:p>
          </p:txBody>
        </p:sp>
        <p:sp>
          <p:nvSpPr>
            <p:cNvPr id="368" name="TextBox 11"/>
            <p:cNvSpPr txBox="1">
              <a:spLocks noChangeArrowheads="1"/>
            </p:cNvSpPr>
            <p:nvPr/>
          </p:nvSpPr>
          <p:spPr bwMode="auto">
            <a:xfrm>
              <a:off x="16095" y="44479"/>
              <a:ext cx="16918" cy="3854"/>
            </a:xfrm>
            <a:prstGeom prst="rect">
              <a:avLst/>
            </a:prstGeom>
            <a:solidFill>
              <a:srgbClr val="C45911"/>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l-GR" sz="1400" b="1" i="0" u="none" strike="noStrike" cap="none" normalizeH="0" baseline="0">
                  <a:ln>
                    <a:noFill/>
                  </a:ln>
                  <a:solidFill>
                    <a:srgbClr val="000000"/>
                  </a:solidFill>
                  <a:effectLst/>
                  <a:latin typeface="Calibri" pitchFamily="34" charset="0"/>
                  <a:cs typeface="Arial" pitchFamily="34" charset="0"/>
                </a:rPr>
                <a:t>Διαχείριση </a:t>
              </a:r>
              <a:endParaRPr kumimoji="0" lang="el-GR" sz="1800" b="0" i="0" u="none" strike="noStrike" cap="none" normalizeH="0" baseline="0">
                <a:ln>
                  <a:noFill/>
                </a:ln>
                <a:solidFill>
                  <a:schemeClr val="tx1"/>
                </a:solidFill>
                <a:effectLst/>
                <a:latin typeface="Arial" pitchFamily="34" charset="0"/>
                <a:cs typeface="Arial" pitchFamily="34" charset="0"/>
              </a:endParaRPr>
            </a:p>
          </p:txBody>
        </p:sp>
        <p:sp>
          <p:nvSpPr>
            <p:cNvPr id="369" name="TextBox 7"/>
            <p:cNvSpPr txBox="1">
              <a:spLocks noChangeArrowheads="1"/>
            </p:cNvSpPr>
            <p:nvPr/>
          </p:nvSpPr>
          <p:spPr bwMode="auto">
            <a:xfrm>
              <a:off x="19322" y="20371"/>
              <a:ext cx="10903" cy="3966"/>
            </a:xfrm>
            <a:prstGeom prst="rect">
              <a:avLst/>
            </a:prstGeom>
            <a:solidFill>
              <a:srgbClr val="E22A49"/>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l-GR" sz="1200" b="1" i="0" u="none" strike="noStrike" cap="none" normalizeH="0" baseline="0">
                  <a:ln>
                    <a:noFill/>
                  </a:ln>
                  <a:solidFill>
                    <a:srgbClr val="FFFFFF"/>
                  </a:solidFill>
                  <a:effectLst/>
                  <a:latin typeface="Calibri" pitchFamily="34" charset="0"/>
                  <a:cs typeface="Arial" pitchFamily="34" charset="0"/>
                </a:rPr>
                <a:t>Ατομική </a:t>
              </a:r>
              <a:endParaRPr kumimoji="0" lang="el-GR" sz="1800" b="0" i="0" u="none" strike="noStrike" cap="none" normalizeH="0" baseline="0">
                <a:ln>
                  <a:noFill/>
                </a:ln>
                <a:solidFill>
                  <a:schemeClr val="tx1"/>
                </a:solidFill>
                <a:effectLst/>
                <a:latin typeface="Arial" pitchFamily="34" charset="0"/>
                <a:cs typeface="Arial" pitchFamily="34" charset="0"/>
              </a:endParaRPr>
            </a:p>
          </p:txBody>
        </p:sp>
        <p:sp>
          <p:nvSpPr>
            <p:cNvPr id="370" name="TextBox 8"/>
            <p:cNvSpPr txBox="1">
              <a:spLocks noChangeArrowheads="1"/>
            </p:cNvSpPr>
            <p:nvPr/>
          </p:nvSpPr>
          <p:spPr bwMode="auto">
            <a:xfrm>
              <a:off x="16571" y="24531"/>
              <a:ext cx="16130" cy="4303"/>
            </a:xfrm>
            <a:prstGeom prst="rect">
              <a:avLst/>
            </a:prstGeom>
            <a:solidFill>
              <a:srgbClr val="E22A49"/>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l-GR" sz="1200" b="1" i="0" u="none" strike="noStrike" cap="none" normalizeH="0" baseline="0" dirty="0">
                  <a:ln>
                    <a:noFill/>
                  </a:ln>
                  <a:solidFill>
                    <a:srgbClr val="FFFFFF"/>
                  </a:solidFill>
                  <a:effectLst/>
                  <a:latin typeface="Calibri" pitchFamily="34" charset="0"/>
                  <a:cs typeface="Arial" pitchFamily="34" charset="0"/>
                </a:rPr>
                <a:t>Ευαισθητοποίηση</a:t>
              </a:r>
              <a:endParaRPr kumimoji="0" lang="el-GR" sz="1800" b="0" i="0" u="none" strike="noStrike" cap="none" normalizeH="0" baseline="0" dirty="0">
                <a:ln>
                  <a:noFill/>
                </a:ln>
                <a:solidFill>
                  <a:schemeClr val="tx1"/>
                </a:solidFill>
                <a:effectLst/>
                <a:latin typeface="Arial" pitchFamily="34" charset="0"/>
                <a:cs typeface="Arial" pitchFamily="34" charset="0"/>
              </a:endParaRPr>
            </a:p>
          </p:txBody>
        </p:sp>
        <p:sp>
          <p:nvSpPr>
            <p:cNvPr id="371" name="Βέλος: Δεξιό 78"/>
            <p:cNvSpPr>
              <a:spLocks noChangeArrowheads="1"/>
            </p:cNvSpPr>
            <p:nvPr/>
          </p:nvSpPr>
          <p:spPr bwMode="auto">
            <a:xfrm rot="-2413155">
              <a:off x="27524" y="18880"/>
              <a:ext cx="5432" cy="2319"/>
            </a:xfrm>
            <a:prstGeom prst="rightArrow">
              <a:avLst>
                <a:gd name="adj1" fmla="val 50000"/>
                <a:gd name="adj2" fmla="val 50003"/>
              </a:avLst>
            </a:prstGeom>
            <a:solidFill>
              <a:srgbClr val="FFFFFF"/>
            </a:solidFill>
            <a:ln w="12700">
              <a:solidFill>
                <a:srgbClr val="FFFFFF"/>
              </a:solidFill>
              <a:miter lim="800000"/>
              <a:headEnd/>
              <a:tailEnd/>
            </a:ln>
          </p:spPr>
          <p:txBody>
            <a:bodyPr vert="horz" wrap="square" lIns="91440" tIns="45720" rIns="91440" bIns="45720" numCol="1" anchor="ctr" anchorCtr="0" compatLnSpc="1">
              <a:prstTxWarp prst="textNoShape">
                <a:avLst/>
              </a:prstTxWarp>
            </a:bodyPr>
            <a:lstStyle/>
            <a:p>
              <a:endParaRPr lang="el-GR"/>
            </a:p>
          </p:txBody>
        </p:sp>
        <p:sp>
          <p:nvSpPr>
            <p:cNvPr id="372" name="Βέλος: Δεξιό 79"/>
            <p:cNvSpPr>
              <a:spLocks noChangeArrowheads="1"/>
            </p:cNvSpPr>
            <p:nvPr/>
          </p:nvSpPr>
          <p:spPr bwMode="auto">
            <a:xfrm rot="-8483665">
              <a:off x="16176" y="18583"/>
              <a:ext cx="5433" cy="2319"/>
            </a:xfrm>
            <a:prstGeom prst="rightArrow">
              <a:avLst>
                <a:gd name="adj1" fmla="val 50000"/>
                <a:gd name="adj2" fmla="val 50013"/>
              </a:avLst>
            </a:prstGeom>
            <a:solidFill>
              <a:srgbClr val="FFFFFF"/>
            </a:solidFill>
            <a:ln w="12700">
              <a:solidFill>
                <a:srgbClr val="FFFFFF"/>
              </a:solidFill>
              <a:miter lim="800000"/>
              <a:headEnd/>
              <a:tailEnd/>
            </a:ln>
          </p:spPr>
          <p:txBody>
            <a:bodyPr vert="horz" wrap="square" lIns="91440" tIns="45720" rIns="91440" bIns="45720" numCol="1" anchor="ctr" anchorCtr="0" compatLnSpc="1">
              <a:prstTxWarp prst="textNoShape">
                <a:avLst/>
              </a:prstTxWarp>
            </a:bodyPr>
            <a:lstStyle/>
            <a:p>
              <a:endParaRPr lang="el-GR"/>
            </a:p>
          </p:txBody>
        </p:sp>
        <p:sp>
          <p:nvSpPr>
            <p:cNvPr id="373" name="Βέλος: Δεξιό 80"/>
            <p:cNvSpPr>
              <a:spLocks noChangeArrowheads="1"/>
            </p:cNvSpPr>
            <p:nvPr/>
          </p:nvSpPr>
          <p:spPr bwMode="auto">
            <a:xfrm rot="2285618">
              <a:off x="32187" y="32196"/>
              <a:ext cx="5432" cy="2320"/>
            </a:xfrm>
            <a:prstGeom prst="rightArrow">
              <a:avLst>
                <a:gd name="adj1" fmla="val 50000"/>
                <a:gd name="adj2" fmla="val 49982"/>
              </a:avLst>
            </a:prstGeom>
            <a:solidFill>
              <a:srgbClr val="FFFFFF"/>
            </a:solidFill>
            <a:ln w="12700">
              <a:solidFill>
                <a:srgbClr val="FFFFFF"/>
              </a:solidFill>
              <a:miter lim="800000"/>
              <a:headEnd/>
              <a:tailEnd/>
            </a:ln>
          </p:spPr>
          <p:txBody>
            <a:bodyPr vert="horz" wrap="square" lIns="91440" tIns="45720" rIns="91440" bIns="45720" numCol="1" anchor="ctr" anchorCtr="0" compatLnSpc="1">
              <a:prstTxWarp prst="textNoShape">
                <a:avLst/>
              </a:prstTxWarp>
            </a:bodyPr>
            <a:lstStyle/>
            <a:p>
              <a:endParaRPr lang="el-GR"/>
            </a:p>
          </p:txBody>
        </p:sp>
        <p:sp>
          <p:nvSpPr>
            <p:cNvPr id="374" name="Βέλος: Δεξιό 81"/>
            <p:cNvSpPr>
              <a:spLocks noChangeArrowheads="1"/>
            </p:cNvSpPr>
            <p:nvPr/>
          </p:nvSpPr>
          <p:spPr bwMode="auto">
            <a:xfrm rot="7932117">
              <a:off x="12892" y="33306"/>
              <a:ext cx="5432" cy="2320"/>
            </a:xfrm>
            <a:prstGeom prst="rightArrow">
              <a:avLst>
                <a:gd name="adj1" fmla="val 50000"/>
                <a:gd name="adj2" fmla="val 49982"/>
              </a:avLst>
            </a:prstGeom>
            <a:solidFill>
              <a:srgbClr val="FFFFFF"/>
            </a:solidFill>
            <a:ln w="12700">
              <a:solidFill>
                <a:srgbClr val="FFFFFF"/>
              </a:solidFill>
              <a:miter lim="800000"/>
              <a:headEnd/>
              <a:tailEnd/>
            </a:ln>
          </p:spPr>
          <p:txBody>
            <a:bodyPr vert="horz" wrap="square" lIns="91440" tIns="45720" rIns="91440" bIns="45720" numCol="1" anchor="ctr" anchorCtr="0" compatLnSpc="1">
              <a:prstTxWarp prst="textNoShape">
                <a:avLst/>
              </a:prstTxWarp>
            </a:bodyPr>
            <a:lstStyle/>
            <a:p>
              <a:endParaRPr lang="el-GR"/>
            </a:p>
          </p:txBody>
        </p:sp>
        <p:sp>
          <p:nvSpPr>
            <p:cNvPr id="375" name="Βέλος: Δεξιό 82"/>
            <p:cNvSpPr>
              <a:spLocks noChangeArrowheads="1"/>
            </p:cNvSpPr>
            <p:nvPr/>
          </p:nvSpPr>
          <p:spPr bwMode="auto">
            <a:xfrm>
              <a:off x="40123" y="22816"/>
              <a:ext cx="5433" cy="2320"/>
            </a:xfrm>
            <a:prstGeom prst="rightArrow">
              <a:avLst>
                <a:gd name="adj1" fmla="val 50000"/>
                <a:gd name="adj2" fmla="val 49991"/>
              </a:avLst>
            </a:prstGeom>
            <a:solidFill>
              <a:srgbClr val="FFFFFF"/>
            </a:solidFill>
            <a:ln w="12700">
              <a:solidFill>
                <a:srgbClr val="FFFFFF"/>
              </a:solidFill>
              <a:miter lim="800000"/>
              <a:headEnd/>
              <a:tailEnd/>
            </a:ln>
          </p:spPr>
          <p:txBody>
            <a:bodyPr vert="horz" wrap="square" lIns="91440" tIns="45720" rIns="91440" bIns="45720" numCol="1" anchor="ctr" anchorCtr="0" compatLnSpc="1">
              <a:prstTxWarp prst="textNoShape">
                <a:avLst/>
              </a:prstTxWarp>
            </a:bodyPr>
            <a:lstStyle/>
            <a:p>
              <a:endParaRPr lang="el-GR"/>
            </a:p>
          </p:txBody>
        </p:sp>
        <p:sp>
          <p:nvSpPr>
            <p:cNvPr id="376" name="Βέλος: Δεξιό 83"/>
            <p:cNvSpPr>
              <a:spLocks noChangeArrowheads="1"/>
            </p:cNvSpPr>
            <p:nvPr/>
          </p:nvSpPr>
          <p:spPr bwMode="auto">
            <a:xfrm rot="10800000">
              <a:off x="2807" y="21850"/>
              <a:ext cx="5432" cy="2320"/>
            </a:xfrm>
            <a:prstGeom prst="rightArrow">
              <a:avLst>
                <a:gd name="adj1" fmla="val 50000"/>
                <a:gd name="adj2" fmla="val 49982"/>
              </a:avLst>
            </a:prstGeom>
            <a:solidFill>
              <a:srgbClr val="FFFFFF"/>
            </a:solidFill>
            <a:ln w="12700">
              <a:solidFill>
                <a:srgbClr val="FFFFFF"/>
              </a:solidFill>
              <a:miter lim="800000"/>
              <a:headEnd/>
              <a:tailEnd/>
            </a:ln>
          </p:spPr>
          <p:txBody>
            <a:bodyPr vert="horz" wrap="square" lIns="91440" tIns="45720" rIns="91440" bIns="45720" numCol="1" anchor="ctr" anchorCtr="0" compatLnSpc="1">
              <a:prstTxWarp prst="textNoShape">
                <a:avLst/>
              </a:prstTxWarp>
            </a:bodyPr>
            <a:lstStyle/>
            <a:p>
              <a:endParaRPr lang="el-GR"/>
            </a:p>
          </p:txBody>
        </p:sp>
      </p:grpSp>
    </p:spTree>
    <p:extLst>
      <p:ext uri="{BB962C8B-B14F-4D97-AF65-F5344CB8AC3E}">
        <p14:creationId xmlns:p14="http://schemas.microsoft.com/office/powerpoint/2010/main" val="1146139775"/>
      </p:ext>
    </p:extLst>
  </p:cSld>
  <p:clrMapOvr>
    <a:masterClrMapping/>
  </p:clrMapOvr>
</p:sld>
</file>

<file path=ppt/theme/theme1.xml><?xml version="1.0" encoding="utf-8"?>
<a:theme xmlns:a="http://schemas.openxmlformats.org/drawingml/2006/main" name="JIMINY_PPT_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JIMINY_PPT_TEMPLATE</Template>
  <TotalTime>1426</TotalTime>
  <Words>2024</Words>
  <Application>Microsoft Office PowerPoint</Application>
  <PresentationFormat>Προβολή στην οθόνη (4:3)</PresentationFormat>
  <Paragraphs>211</Paragraphs>
  <Slides>24</Slides>
  <Notes>0</Notes>
  <HiddenSlides>0</HiddenSlides>
  <MMClips>0</MMClips>
  <ScaleCrop>false</ScaleCrop>
  <HeadingPairs>
    <vt:vector size="6" baseType="variant">
      <vt:variant>
        <vt:lpstr>Γραμματοσειρές που χρησιμοποιούνται</vt:lpstr>
      </vt:variant>
      <vt:variant>
        <vt:i4>6</vt:i4>
      </vt:variant>
      <vt:variant>
        <vt:lpstr>Θέμα</vt:lpstr>
      </vt:variant>
      <vt:variant>
        <vt:i4>1</vt:i4>
      </vt:variant>
      <vt:variant>
        <vt:lpstr>Τίτλοι διαφανειών</vt:lpstr>
      </vt:variant>
      <vt:variant>
        <vt:i4>24</vt:i4>
      </vt:variant>
    </vt:vector>
  </HeadingPairs>
  <TitlesOfParts>
    <vt:vector size="31" baseType="lpstr">
      <vt:lpstr>Arial</vt:lpstr>
      <vt:lpstr>Calibri</vt:lpstr>
      <vt:lpstr>Century Gothic</vt:lpstr>
      <vt:lpstr>Kinfolk Pro Rough</vt:lpstr>
      <vt:lpstr>Symbol</vt:lpstr>
      <vt:lpstr>Wingdings</vt:lpstr>
      <vt:lpstr>JIMINY_PPT_TEMPLATE</vt:lpstr>
      <vt:lpstr>Ενότητα 1 Συναισθηματική Νοημοσύνη</vt:lpstr>
      <vt:lpstr>Περίγραμμα Εκπαίδευσης</vt:lpstr>
      <vt:lpstr>Καλώς Ορίσατε!</vt:lpstr>
      <vt:lpstr>Εκπαιδευτικοί στόχοι</vt:lpstr>
      <vt:lpstr>Προσδοκώμενες ικανότητες που θα αποκτηθούν κατά τη διάρκεια της εκπαίδευσης:</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Δραστηριότητα: Ζωγραφίζοντας σε ζευγάρια </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Υλικό για περαιτέρω μελέτη</vt:lpstr>
      <vt:lpstr>Παρουσίαση του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Isabel Nunes</dc:creator>
  <cp:lastModifiedBy>Christina Bonarou</cp:lastModifiedBy>
  <cp:revision>33</cp:revision>
  <dcterms:created xsi:type="dcterms:W3CDTF">2019-11-21T09:42:05Z</dcterms:created>
  <dcterms:modified xsi:type="dcterms:W3CDTF">2021-08-31T16:09:02Z</dcterms:modified>
</cp:coreProperties>
</file>