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5"/>
  </p:handoutMasterIdLst>
  <p:sldIdLst>
    <p:sldId id="256" r:id="rId2"/>
    <p:sldId id="308" r:id="rId3"/>
    <p:sldId id="257" r:id="rId4"/>
    <p:sldId id="335" r:id="rId5"/>
    <p:sldId id="297" r:id="rId6"/>
    <p:sldId id="309" r:id="rId7"/>
    <p:sldId id="271" r:id="rId8"/>
    <p:sldId id="296" r:id="rId9"/>
    <p:sldId id="336" r:id="rId10"/>
    <p:sldId id="337" r:id="rId11"/>
    <p:sldId id="338" r:id="rId12"/>
    <p:sldId id="339" r:id="rId13"/>
    <p:sldId id="340" r:id="rId14"/>
    <p:sldId id="341" r:id="rId15"/>
    <p:sldId id="342" r:id="rId16"/>
    <p:sldId id="343" r:id="rId17"/>
    <p:sldId id="344" r:id="rId18"/>
    <p:sldId id="345" r:id="rId19"/>
    <p:sldId id="358" r:id="rId20"/>
    <p:sldId id="347" r:id="rId21"/>
    <p:sldId id="348" r:id="rId22"/>
    <p:sldId id="349" r:id="rId23"/>
    <p:sldId id="350" r:id="rId24"/>
    <p:sldId id="351" r:id="rId25"/>
    <p:sldId id="357" r:id="rId26"/>
    <p:sldId id="352" r:id="rId27"/>
    <p:sldId id="354" r:id="rId28"/>
    <p:sldId id="355" r:id="rId29"/>
    <p:sldId id="331" r:id="rId30"/>
    <p:sldId id="356" r:id="rId31"/>
    <p:sldId id="334" r:id="rId32"/>
    <p:sldId id="270" r:id="rId33"/>
    <p:sldId id="258" r:id="rId34"/>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627"/>
    <a:srgbClr val="E9AB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2" autoAdjust="0"/>
  </p:normalViewPr>
  <p:slideViewPr>
    <p:cSldViewPr snapToGrid="0" snapToObjects="1">
      <p:cViewPr varScale="1">
        <p:scale>
          <a:sx n="89" d="100"/>
          <a:sy n="89" d="100"/>
        </p:scale>
        <p:origin x="1310"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D7B854-955B-4572-BFCD-5EA027FE0170}" type="doc">
      <dgm:prSet loTypeId="urn:microsoft.com/office/officeart/2005/8/layout/chevron2" loCatId="process" qsTypeId="urn:microsoft.com/office/officeart/2005/8/quickstyle/simple1" qsCatId="simple" csTypeId="urn:microsoft.com/office/officeart/2005/8/colors/accent3_2" csCatId="accent3" phldr="1"/>
      <dgm:spPr/>
      <dgm:t>
        <a:bodyPr/>
        <a:lstStyle/>
        <a:p>
          <a:endParaRPr lang="ro-RO"/>
        </a:p>
      </dgm:t>
    </dgm:pt>
    <dgm:pt modelId="{2D3A55EF-D68D-496B-B1E9-6DE438608E6A}">
      <dgm:prSet phldrT="[Text]"/>
      <dgm:spPr/>
      <dgm:t>
        <a:bodyPr/>
        <a:lstStyle/>
        <a:p>
          <a:r>
            <a:rPr lang="en-US" b="1" dirty="0" smtClean="0">
              <a:latin typeface="Century Gothic" panose="020B0502020202020204" pitchFamily="34" charset="0"/>
            </a:rPr>
            <a:t>Emotional Intelligence</a:t>
          </a:r>
          <a:endParaRPr lang="ro-RO" b="1" dirty="0">
            <a:latin typeface="Century Gothic" panose="020B0502020202020204" pitchFamily="34" charset="0"/>
          </a:endParaRPr>
        </a:p>
      </dgm:t>
    </dgm:pt>
    <dgm:pt modelId="{ACC26279-52C1-481A-9A9D-A2513558FDC1}" type="parTrans" cxnId="{7F439AD7-237D-44E6-9781-F81D8C1B23F8}">
      <dgm:prSet/>
      <dgm:spPr/>
      <dgm:t>
        <a:bodyPr/>
        <a:lstStyle/>
        <a:p>
          <a:endParaRPr lang="ro-RO"/>
        </a:p>
      </dgm:t>
    </dgm:pt>
    <dgm:pt modelId="{3F45AA3D-B445-46B3-B223-64447DD60975}" type="sibTrans" cxnId="{7F439AD7-237D-44E6-9781-F81D8C1B23F8}">
      <dgm:prSet/>
      <dgm:spPr/>
      <dgm:t>
        <a:bodyPr/>
        <a:lstStyle/>
        <a:p>
          <a:endParaRPr lang="ro-RO"/>
        </a:p>
      </dgm:t>
    </dgm:pt>
    <dgm:pt modelId="{8A8BE0CD-56B4-4B35-BB21-749730C43103}">
      <dgm:prSet phldrT="[Text]"/>
      <dgm:spPr/>
      <dgm:t>
        <a:bodyPr/>
        <a:lstStyle/>
        <a:p>
          <a:r>
            <a:rPr lang="en-US" b="1" dirty="0" smtClean="0">
              <a:latin typeface="Century Gothic" panose="020B0502020202020204" pitchFamily="34" charset="0"/>
            </a:rPr>
            <a:t>What is EQ and its importance</a:t>
          </a:r>
          <a:endParaRPr lang="ro-RO" b="1" dirty="0">
            <a:latin typeface="Century Gothic" panose="020B0502020202020204" pitchFamily="34" charset="0"/>
          </a:endParaRPr>
        </a:p>
      </dgm:t>
    </dgm:pt>
    <dgm:pt modelId="{4E4807C2-2AC7-4B0A-975B-59C0ED6779D3}" type="parTrans" cxnId="{E3EDA994-491A-4D47-8E77-EDA0F21D6BD0}">
      <dgm:prSet/>
      <dgm:spPr/>
      <dgm:t>
        <a:bodyPr/>
        <a:lstStyle/>
        <a:p>
          <a:endParaRPr lang="ro-RO"/>
        </a:p>
      </dgm:t>
    </dgm:pt>
    <dgm:pt modelId="{75EDE93F-90B9-4239-872F-901326AD965B}" type="sibTrans" cxnId="{E3EDA994-491A-4D47-8E77-EDA0F21D6BD0}">
      <dgm:prSet/>
      <dgm:spPr/>
      <dgm:t>
        <a:bodyPr/>
        <a:lstStyle/>
        <a:p>
          <a:endParaRPr lang="ro-RO"/>
        </a:p>
      </dgm:t>
    </dgm:pt>
    <dgm:pt modelId="{EB01E562-9603-40B2-961E-82EF6765CCE9}">
      <dgm:prSet phldrT="[Text]"/>
      <dgm:spPr/>
      <dgm:t>
        <a:bodyPr/>
        <a:lstStyle/>
        <a:p>
          <a:r>
            <a:rPr lang="en-US" b="1" dirty="0" smtClean="0">
              <a:latin typeface="Century Gothic" panose="020B0502020202020204" pitchFamily="34" charset="0"/>
            </a:rPr>
            <a:t>Benefits of having a high EQ</a:t>
          </a:r>
          <a:endParaRPr lang="ro-RO" b="1" dirty="0">
            <a:latin typeface="Century Gothic" panose="020B0502020202020204" pitchFamily="34" charset="0"/>
          </a:endParaRPr>
        </a:p>
      </dgm:t>
    </dgm:pt>
    <dgm:pt modelId="{6BDE713A-F552-4065-B958-0E84FC381116}" type="parTrans" cxnId="{BBD85F90-2E98-490C-AC86-81400525208B}">
      <dgm:prSet/>
      <dgm:spPr/>
      <dgm:t>
        <a:bodyPr/>
        <a:lstStyle/>
        <a:p>
          <a:endParaRPr lang="ro-RO"/>
        </a:p>
      </dgm:t>
    </dgm:pt>
    <dgm:pt modelId="{6B506968-EF5B-4578-B3D1-06E5B8EE2C5D}" type="sibTrans" cxnId="{BBD85F90-2E98-490C-AC86-81400525208B}">
      <dgm:prSet/>
      <dgm:spPr/>
      <dgm:t>
        <a:bodyPr/>
        <a:lstStyle/>
        <a:p>
          <a:endParaRPr lang="ro-RO"/>
        </a:p>
      </dgm:t>
    </dgm:pt>
    <dgm:pt modelId="{72A2CDFF-B8A9-4CEF-8560-9E1AAF6C8C36}">
      <dgm:prSet phldrT="[Text]"/>
      <dgm:spPr/>
      <dgm:t>
        <a:bodyPr/>
        <a:lstStyle/>
        <a:p>
          <a:r>
            <a:rPr lang="en-US" b="1" dirty="0" smtClean="0">
              <a:latin typeface="Century Gothic" panose="020B0502020202020204" pitchFamily="34" charset="0"/>
            </a:rPr>
            <a:t>Self-Awareness</a:t>
          </a:r>
          <a:endParaRPr lang="ro-RO" b="1" dirty="0">
            <a:latin typeface="Century Gothic" panose="020B0502020202020204" pitchFamily="34" charset="0"/>
          </a:endParaRPr>
        </a:p>
      </dgm:t>
    </dgm:pt>
    <dgm:pt modelId="{0084B506-1433-4ABB-A5EF-8B4349195274}" type="parTrans" cxnId="{38FD507F-9CA8-4C81-8772-44AC04B60EC0}">
      <dgm:prSet/>
      <dgm:spPr/>
      <dgm:t>
        <a:bodyPr/>
        <a:lstStyle/>
        <a:p>
          <a:endParaRPr lang="ro-RO"/>
        </a:p>
      </dgm:t>
    </dgm:pt>
    <dgm:pt modelId="{D744EEAB-6C68-45FB-B24C-AA0E34B43F82}" type="sibTrans" cxnId="{38FD507F-9CA8-4C81-8772-44AC04B60EC0}">
      <dgm:prSet/>
      <dgm:spPr/>
      <dgm:t>
        <a:bodyPr/>
        <a:lstStyle/>
        <a:p>
          <a:endParaRPr lang="ro-RO"/>
        </a:p>
      </dgm:t>
    </dgm:pt>
    <dgm:pt modelId="{ABEFC61C-04D0-48FF-98E0-4F62CBF704AC}">
      <dgm:prSet phldrT="[Text]"/>
      <dgm:spPr/>
      <dgm:t>
        <a:bodyPr/>
        <a:lstStyle/>
        <a:p>
          <a:r>
            <a:rPr lang="en-US" b="1" dirty="0" smtClean="0">
              <a:latin typeface="Century Gothic" panose="020B0502020202020204" pitchFamily="34" charset="0"/>
            </a:rPr>
            <a:t>What is Self-awareness and its importance</a:t>
          </a:r>
          <a:endParaRPr lang="ro-RO" b="1" dirty="0">
            <a:latin typeface="Century Gothic" panose="020B0502020202020204" pitchFamily="34" charset="0"/>
          </a:endParaRPr>
        </a:p>
      </dgm:t>
    </dgm:pt>
    <dgm:pt modelId="{FA8627CA-3754-4BAF-8F4F-B56D70985450}" type="parTrans" cxnId="{495C1ABC-0EB0-4FFB-969F-E700CC92914B}">
      <dgm:prSet/>
      <dgm:spPr/>
      <dgm:t>
        <a:bodyPr/>
        <a:lstStyle/>
        <a:p>
          <a:endParaRPr lang="ro-RO"/>
        </a:p>
      </dgm:t>
    </dgm:pt>
    <dgm:pt modelId="{4217781E-B6B1-4CFA-BE6D-47809AFECA20}" type="sibTrans" cxnId="{495C1ABC-0EB0-4FFB-969F-E700CC92914B}">
      <dgm:prSet/>
      <dgm:spPr/>
      <dgm:t>
        <a:bodyPr/>
        <a:lstStyle/>
        <a:p>
          <a:endParaRPr lang="ro-RO"/>
        </a:p>
      </dgm:t>
    </dgm:pt>
    <dgm:pt modelId="{11DF3403-2EF8-44D7-9B47-5A999B4B981B}">
      <dgm:prSet phldrT="[Text]"/>
      <dgm:spPr/>
      <dgm:t>
        <a:bodyPr/>
        <a:lstStyle/>
        <a:p>
          <a:r>
            <a:rPr lang="en-US" b="1" dirty="0" smtClean="0">
              <a:latin typeface="Century Gothic" panose="020B0502020202020204" pitchFamily="34" charset="0"/>
            </a:rPr>
            <a:t>Johari Window and how to use it</a:t>
          </a:r>
          <a:endParaRPr lang="ro-RO" b="1" dirty="0">
            <a:latin typeface="Century Gothic" panose="020B0502020202020204" pitchFamily="34" charset="0"/>
          </a:endParaRPr>
        </a:p>
      </dgm:t>
    </dgm:pt>
    <dgm:pt modelId="{DEAB09E5-E6D6-4A56-9B1B-D0A888789705}" type="parTrans" cxnId="{A5BADBF8-B980-4A56-A64B-BA3DE34CCA12}">
      <dgm:prSet/>
      <dgm:spPr/>
      <dgm:t>
        <a:bodyPr/>
        <a:lstStyle/>
        <a:p>
          <a:endParaRPr lang="ro-RO"/>
        </a:p>
      </dgm:t>
    </dgm:pt>
    <dgm:pt modelId="{F5A9BD1C-3709-4383-98A3-B98AB8B58815}" type="sibTrans" cxnId="{A5BADBF8-B980-4A56-A64B-BA3DE34CCA12}">
      <dgm:prSet/>
      <dgm:spPr/>
      <dgm:t>
        <a:bodyPr/>
        <a:lstStyle/>
        <a:p>
          <a:endParaRPr lang="ro-RO"/>
        </a:p>
      </dgm:t>
    </dgm:pt>
    <dgm:pt modelId="{61646480-B925-4E28-AB74-A106CD4A5596}">
      <dgm:prSet phldrT="[Text]"/>
      <dgm:spPr/>
      <dgm:t>
        <a:bodyPr/>
        <a:lstStyle/>
        <a:p>
          <a:r>
            <a:rPr lang="en-US" b="1" dirty="0" smtClean="0">
              <a:latin typeface="Century Gothic" panose="020B0502020202020204" pitchFamily="34" charset="0"/>
            </a:rPr>
            <a:t>Self-Management</a:t>
          </a:r>
          <a:endParaRPr lang="ro-RO" b="1" dirty="0">
            <a:latin typeface="Century Gothic" panose="020B0502020202020204" pitchFamily="34" charset="0"/>
          </a:endParaRPr>
        </a:p>
      </dgm:t>
    </dgm:pt>
    <dgm:pt modelId="{44BFB792-3CC3-4325-8764-B93E42D7697B}" type="parTrans" cxnId="{DE136227-EAC5-43FD-A8E2-16E5EA573960}">
      <dgm:prSet/>
      <dgm:spPr/>
      <dgm:t>
        <a:bodyPr/>
        <a:lstStyle/>
        <a:p>
          <a:endParaRPr lang="ro-RO"/>
        </a:p>
      </dgm:t>
    </dgm:pt>
    <dgm:pt modelId="{7FA663A1-372B-487E-BBB7-4D0FB1E2397F}" type="sibTrans" cxnId="{DE136227-EAC5-43FD-A8E2-16E5EA573960}">
      <dgm:prSet/>
      <dgm:spPr/>
      <dgm:t>
        <a:bodyPr/>
        <a:lstStyle/>
        <a:p>
          <a:endParaRPr lang="ro-RO"/>
        </a:p>
      </dgm:t>
    </dgm:pt>
    <dgm:pt modelId="{A24EC191-C876-4245-BDFD-FD3F467AC947}">
      <dgm:prSet phldrT="[Text]"/>
      <dgm:spPr/>
      <dgm:t>
        <a:bodyPr/>
        <a:lstStyle/>
        <a:p>
          <a:r>
            <a:rPr lang="en-US" b="1" dirty="0" smtClean="0">
              <a:latin typeface="Century Gothic" panose="020B0502020202020204" pitchFamily="34" charset="0"/>
            </a:rPr>
            <a:t>What is Self-management and its importance</a:t>
          </a:r>
          <a:endParaRPr lang="ro-RO" b="1" dirty="0">
            <a:latin typeface="Century Gothic" panose="020B0502020202020204" pitchFamily="34" charset="0"/>
          </a:endParaRPr>
        </a:p>
      </dgm:t>
    </dgm:pt>
    <dgm:pt modelId="{EB47190D-C553-4C74-A13C-9DA352BD0A79}" type="parTrans" cxnId="{A1A5FBBF-28EC-4165-B314-17D19ECAB6AD}">
      <dgm:prSet/>
      <dgm:spPr/>
      <dgm:t>
        <a:bodyPr/>
        <a:lstStyle/>
        <a:p>
          <a:endParaRPr lang="ro-RO"/>
        </a:p>
      </dgm:t>
    </dgm:pt>
    <dgm:pt modelId="{A08A3D4F-72B1-4EAE-B1EE-8FBE5AB6C526}" type="sibTrans" cxnId="{A1A5FBBF-28EC-4165-B314-17D19ECAB6AD}">
      <dgm:prSet/>
      <dgm:spPr/>
      <dgm:t>
        <a:bodyPr/>
        <a:lstStyle/>
        <a:p>
          <a:endParaRPr lang="ro-RO"/>
        </a:p>
      </dgm:t>
    </dgm:pt>
    <dgm:pt modelId="{9462DFA1-308C-4244-96BE-B04CFB057DC8}">
      <dgm:prSet phldrT="[Text]"/>
      <dgm:spPr/>
      <dgm:t>
        <a:bodyPr/>
        <a:lstStyle/>
        <a:p>
          <a:r>
            <a:rPr lang="en-US" b="1" dirty="0" smtClean="0">
              <a:latin typeface="Century Gothic" panose="020B0502020202020204" pitchFamily="34" charset="0"/>
            </a:rPr>
            <a:t>Self-management skills and how to develop them</a:t>
          </a:r>
          <a:endParaRPr lang="ro-RO" b="1" dirty="0">
            <a:latin typeface="Century Gothic" panose="020B0502020202020204" pitchFamily="34" charset="0"/>
          </a:endParaRPr>
        </a:p>
      </dgm:t>
    </dgm:pt>
    <dgm:pt modelId="{1C3CEDCD-FE90-4306-BA23-4EF0908AEB73}" type="parTrans" cxnId="{80F970AB-733B-4F2F-8ED8-EB630B1E1CB4}">
      <dgm:prSet/>
      <dgm:spPr/>
      <dgm:t>
        <a:bodyPr/>
        <a:lstStyle/>
        <a:p>
          <a:endParaRPr lang="ro-RO"/>
        </a:p>
      </dgm:t>
    </dgm:pt>
    <dgm:pt modelId="{C878F619-DD90-430C-B5F8-87A9809608F0}" type="sibTrans" cxnId="{80F970AB-733B-4F2F-8ED8-EB630B1E1CB4}">
      <dgm:prSet/>
      <dgm:spPr/>
      <dgm:t>
        <a:bodyPr/>
        <a:lstStyle/>
        <a:p>
          <a:endParaRPr lang="ro-RO"/>
        </a:p>
      </dgm:t>
    </dgm:pt>
    <dgm:pt modelId="{6DC26AEF-7F57-4683-930F-A2C9E6E44878}">
      <dgm:prSet phldrT="[Text]"/>
      <dgm:spPr/>
      <dgm:t>
        <a:bodyPr/>
        <a:lstStyle/>
        <a:p>
          <a:r>
            <a:rPr lang="en-US" b="1" dirty="0" smtClean="0">
              <a:latin typeface="Century Gothic" panose="020B0502020202020204" pitchFamily="34" charset="0"/>
            </a:rPr>
            <a:t>Components of EQ</a:t>
          </a:r>
          <a:endParaRPr lang="ro-RO" b="1" dirty="0">
            <a:latin typeface="Century Gothic" panose="020B0502020202020204" pitchFamily="34" charset="0"/>
          </a:endParaRPr>
        </a:p>
      </dgm:t>
    </dgm:pt>
    <dgm:pt modelId="{91583D2C-E048-4A99-97BF-936D27165E4E}" type="parTrans" cxnId="{A1A8AC9B-85F9-4C9B-9620-1498B057DA77}">
      <dgm:prSet/>
      <dgm:spPr/>
      <dgm:t>
        <a:bodyPr/>
        <a:lstStyle/>
        <a:p>
          <a:endParaRPr lang="ro-RO"/>
        </a:p>
      </dgm:t>
    </dgm:pt>
    <dgm:pt modelId="{8F128F7A-063D-4713-99EE-4608C158BB56}" type="sibTrans" cxnId="{A1A8AC9B-85F9-4C9B-9620-1498B057DA77}">
      <dgm:prSet/>
      <dgm:spPr/>
      <dgm:t>
        <a:bodyPr/>
        <a:lstStyle/>
        <a:p>
          <a:endParaRPr lang="ro-RO"/>
        </a:p>
      </dgm:t>
    </dgm:pt>
    <dgm:pt modelId="{A89252C0-67A4-4B34-AC54-83A3909455D8}">
      <dgm:prSet phldrT="[Text]"/>
      <dgm:spPr/>
      <dgm:t>
        <a:bodyPr/>
        <a:lstStyle/>
        <a:p>
          <a:r>
            <a:rPr lang="en-US" b="1" dirty="0" smtClean="0">
              <a:latin typeface="Century Gothic" panose="020B0502020202020204" pitchFamily="34" charset="0"/>
            </a:rPr>
            <a:t>Friedman Scale of emotional maturity</a:t>
          </a:r>
          <a:endParaRPr lang="ro-RO" b="1" dirty="0">
            <a:latin typeface="Century Gothic" panose="020B0502020202020204" pitchFamily="34" charset="0"/>
          </a:endParaRPr>
        </a:p>
      </dgm:t>
    </dgm:pt>
    <dgm:pt modelId="{6A75AC01-3229-45C4-9786-DE9427049E98}" type="parTrans" cxnId="{B482755D-9C07-41A5-8BE1-18408A5131C3}">
      <dgm:prSet/>
      <dgm:spPr/>
      <dgm:t>
        <a:bodyPr/>
        <a:lstStyle/>
        <a:p>
          <a:endParaRPr lang="ro-RO"/>
        </a:p>
      </dgm:t>
    </dgm:pt>
    <dgm:pt modelId="{E794BB66-45A4-4D75-8905-11EDBBA1902F}" type="sibTrans" cxnId="{B482755D-9C07-41A5-8BE1-18408A5131C3}">
      <dgm:prSet/>
      <dgm:spPr/>
      <dgm:t>
        <a:bodyPr/>
        <a:lstStyle/>
        <a:p>
          <a:endParaRPr lang="ro-RO"/>
        </a:p>
      </dgm:t>
    </dgm:pt>
    <dgm:pt modelId="{EC57A14E-1CB8-42D2-90EC-383BE87A3AA0}">
      <dgm:prSet phldrT="[Text]"/>
      <dgm:spPr/>
      <dgm:t>
        <a:bodyPr/>
        <a:lstStyle/>
        <a:p>
          <a:r>
            <a:rPr lang="en-US" b="1" dirty="0" smtClean="0">
              <a:latin typeface="Century Gothic" panose="020B0502020202020204" pitchFamily="34" charset="0"/>
            </a:rPr>
            <a:t>Method/ Tool for developing the EQ</a:t>
          </a:r>
          <a:endParaRPr lang="ro-RO" b="1" dirty="0">
            <a:latin typeface="Century Gothic" panose="020B0502020202020204" pitchFamily="34" charset="0"/>
          </a:endParaRPr>
        </a:p>
      </dgm:t>
    </dgm:pt>
    <dgm:pt modelId="{8C21C2FC-C269-4163-927B-08BF6E074F6E}" type="parTrans" cxnId="{706709F4-8C5B-43B0-896C-1743F9B4F6EA}">
      <dgm:prSet/>
      <dgm:spPr/>
      <dgm:t>
        <a:bodyPr/>
        <a:lstStyle/>
        <a:p>
          <a:endParaRPr lang="ro-RO"/>
        </a:p>
      </dgm:t>
    </dgm:pt>
    <dgm:pt modelId="{2C8A6A37-2090-4B07-9CA6-7AF7EB4985F5}" type="sibTrans" cxnId="{706709F4-8C5B-43B0-896C-1743F9B4F6EA}">
      <dgm:prSet/>
      <dgm:spPr/>
      <dgm:t>
        <a:bodyPr/>
        <a:lstStyle/>
        <a:p>
          <a:endParaRPr lang="ro-RO"/>
        </a:p>
      </dgm:t>
    </dgm:pt>
    <dgm:pt modelId="{7926C063-FAC2-409D-9718-88FAF7763F7B}">
      <dgm:prSet phldrT="[Text]"/>
      <dgm:spPr/>
      <dgm:t>
        <a:bodyPr/>
        <a:lstStyle/>
        <a:p>
          <a:r>
            <a:rPr lang="en-US" b="1" dirty="0" smtClean="0">
              <a:latin typeface="Century Gothic" panose="020B0502020202020204" pitchFamily="34" charset="0"/>
            </a:rPr>
            <a:t>Categories of Self-awareness and methods/ tools to increase it</a:t>
          </a:r>
          <a:endParaRPr lang="ro-RO" b="1" dirty="0">
            <a:latin typeface="Century Gothic" panose="020B0502020202020204" pitchFamily="34" charset="0"/>
          </a:endParaRPr>
        </a:p>
      </dgm:t>
    </dgm:pt>
    <dgm:pt modelId="{FF634257-DF92-4944-9FD5-F96C87815676}" type="parTrans" cxnId="{FD86E15C-6F2F-4D6C-B83E-E616EEF76395}">
      <dgm:prSet/>
      <dgm:spPr/>
      <dgm:t>
        <a:bodyPr/>
        <a:lstStyle/>
        <a:p>
          <a:endParaRPr lang="ro-RO"/>
        </a:p>
      </dgm:t>
    </dgm:pt>
    <dgm:pt modelId="{3A06DC38-4CEA-4CE4-A62F-8FB7DC73FD85}" type="sibTrans" cxnId="{FD86E15C-6F2F-4D6C-B83E-E616EEF76395}">
      <dgm:prSet/>
      <dgm:spPr/>
      <dgm:t>
        <a:bodyPr/>
        <a:lstStyle/>
        <a:p>
          <a:endParaRPr lang="ro-RO"/>
        </a:p>
      </dgm:t>
    </dgm:pt>
    <dgm:pt modelId="{D2DDD1FB-8296-42DE-BC79-5D7BFDDFFBAE}">
      <dgm:prSet phldrT="[Text]"/>
      <dgm:spPr/>
      <dgm:t>
        <a:bodyPr/>
        <a:lstStyle/>
        <a:p>
          <a:r>
            <a:rPr lang="en-US" b="1" dirty="0" smtClean="0">
              <a:latin typeface="Century Gothic" panose="020B0502020202020204" pitchFamily="34" charset="0"/>
            </a:rPr>
            <a:t>16 personalities test for self-discovery</a:t>
          </a:r>
          <a:endParaRPr lang="ro-RO" b="1" dirty="0">
            <a:latin typeface="Century Gothic" panose="020B0502020202020204" pitchFamily="34" charset="0"/>
          </a:endParaRPr>
        </a:p>
      </dgm:t>
    </dgm:pt>
    <dgm:pt modelId="{9D6CD4DE-D1D8-4B0F-86AD-560C363E2E2B}" type="parTrans" cxnId="{5845E2AC-35F3-40FB-9D66-9917A408170D}">
      <dgm:prSet/>
      <dgm:spPr/>
      <dgm:t>
        <a:bodyPr/>
        <a:lstStyle/>
        <a:p>
          <a:endParaRPr lang="ro-RO"/>
        </a:p>
      </dgm:t>
    </dgm:pt>
    <dgm:pt modelId="{F3504752-E5E7-4A5C-BB2D-1230F189B8F9}" type="sibTrans" cxnId="{5845E2AC-35F3-40FB-9D66-9917A408170D}">
      <dgm:prSet/>
      <dgm:spPr/>
      <dgm:t>
        <a:bodyPr/>
        <a:lstStyle/>
        <a:p>
          <a:endParaRPr lang="ro-RO"/>
        </a:p>
      </dgm:t>
    </dgm:pt>
    <dgm:pt modelId="{18802F36-A174-4A75-8F27-4F02BF18BAF7}" type="pres">
      <dgm:prSet presAssocID="{E4D7B854-955B-4572-BFCD-5EA027FE0170}" presName="linearFlow" presStyleCnt="0">
        <dgm:presLayoutVars>
          <dgm:dir/>
          <dgm:animLvl val="lvl"/>
          <dgm:resizeHandles val="exact"/>
        </dgm:presLayoutVars>
      </dgm:prSet>
      <dgm:spPr/>
      <dgm:t>
        <a:bodyPr/>
        <a:lstStyle/>
        <a:p>
          <a:endParaRPr lang="ro-RO"/>
        </a:p>
      </dgm:t>
    </dgm:pt>
    <dgm:pt modelId="{D8F68E76-B4B3-4791-9316-A667BF3AE041}" type="pres">
      <dgm:prSet presAssocID="{2D3A55EF-D68D-496B-B1E9-6DE438608E6A}" presName="composite" presStyleCnt="0"/>
      <dgm:spPr/>
    </dgm:pt>
    <dgm:pt modelId="{EFC65918-95FD-48B7-9872-DD9B370D5FE4}" type="pres">
      <dgm:prSet presAssocID="{2D3A55EF-D68D-496B-B1E9-6DE438608E6A}" presName="parentText" presStyleLbl="alignNode1" presStyleIdx="0" presStyleCnt="3">
        <dgm:presLayoutVars>
          <dgm:chMax val="1"/>
          <dgm:bulletEnabled val="1"/>
        </dgm:presLayoutVars>
      </dgm:prSet>
      <dgm:spPr/>
      <dgm:t>
        <a:bodyPr/>
        <a:lstStyle/>
        <a:p>
          <a:endParaRPr lang="ro-RO"/>
        </a:p>
      </dgm:t>
    </dgm:pt>
    <dgm:pt modelId="{74C3787A-ECC5-4EB9-836B-FE9ACE2BCDE4}" type="pres">
      <dgm:prSet presAssocID="{2D3A55EF-D68D-496B-B1E9-6DE438608E6A}" presName="descendantText" presStyleLbl="alignAcc1" presStyleIdx="0" presStyleCnt="3" custScaleY="117827">
        <dgm:presLayoutVars>
          <dgm:bulletEnabled val="1"/>
        </dgm:presLayoutVars>
      </dgm:prSet>
      <dgm:spPr/>
      <dgm:t>
        <a:bodyPr/>
        <a:lstStyle/>
        <a:p>
          <a:endParaRPr lang="ro-RO"/>
        </a:p>
      </dgm:t>
    </dgm:pt>
    <dgm:pt modelId="{B87EF8CC-0961-4A3B-B40D-70A94C37BA67}" type="pres">
      <dgm:prSet presAssocID="{3F45AA3D-B445-46B3-B223-64447DD60975}" presName="sp" presStyleCnt="0"/>
      <dgm:spPr/>
    </dgm:pt>
    <dgm:pt modelId="{E5CB8434-2EF4-485A-838E-8D4535EF4CBD}" type="pres">
      <dgm:prSet presAssocID="{72A2CDFF-B8A9-4CEF-8560-9E1AAF6C8C36}" presName="composite" presStyleCnt="0"/>
      <dgm:spPr/>
    </dgm:pt>
    <dgm:pt modelId="{182A1EBB-70EC-42CD-9AA1-F062EA2FFB38}" type="pres">
      <dgm:prSet presAssocID="{72A2CDFF-B8A9-4CEF-8560-9E1AAF6C8C36}" presName="parentText" presStyleLbl="alignNode1" presStyleIdx="1" presStyleCnt="3">
        <dgm:presLayoutVars>
          <dgm:chMax val="1"/>
          <dgm:bulletEnabled val="1"/>
        </dgm:presLayoutVars>
      </dgm:prSet>
      <dgm:spPr/>
      <dgm:t>
        <a:bodyPr/>
        <a:lstStyle/>
        <a:p>
          <a:endParaRPr lang="ro-RO"/>
        </a:p>
      </dgm:t>
    </dgm:pt>
    <dgm:pt modelId="{B126CE48-8825-45DF-9524-90701801932B}" type="pres">
      <dgm:prSet presAssocID="{72A2CDFF-B8A9-4CEF-8560-9E1AAF6C8C36}" presName="descendantText" presStyleLbl="alignAcc1" presStyleIdx="1" presStyleCnt="3">
        <dgm:presLayoutVars>
          <dgm:bulletEnabled val="1"/>
        </dgm:presLayoutVars>
      </dgm:prSet>
      <dgm:spPr/>
      <dgm:t>
        <a:bodyPr/>
        <a:lstStyle/>
        <a:p>
          <a:endParaRPr lang="ro-RO"/>
        </a:p>
      </dgm:t>
    </dgm:pt>
    <dgm:pt modelId="{4FD5FCA2-83D2-46FD-AD1E-35D2B611771E}" type="pres">
      <dgm:prSet presAssocID="{D744EEAB-6C68-45FB-B24C-AA0E34B43F82}" presName="sp" presStyleCnt="0"/>
      <dgm:spPr/>
    </dgm:pt>
    <dgm:pt modelId="{68F38FEC-E8D7-498A-9824-0D3B90D04B50}" type="pres">
      <dgm:prSet presAssocID="{61646480-B925-4E28-AB74-A106CD4A5596}" presName="composite" presStyleCnt="0"/>
      <dgm:spPr/>
    </dgm:pt>
    <dgm:pt modelId="{BCB14DF0-22F8-4924-B64A-56C6B7741785}" type="pres">
      <dgm:prSet presAssocID="{61646480-B925-4E28-AB74-A106CD4A5596}" presName="parentText" presStyleLbl="alignNode1" presStyleIdx="2" presStyleCnt="3">
        <dgm:presLayoutVars>
          <dgm:chMax val="1"/>
          <dgm:bulletEnabled val="1"/>
        </dgm:presLayoutVars>
      </dgm:prSet>
      <dgm:spPr/>
      <dgm:t>
        <a:bodyPr/>
        <a:lstStyle/>
        <a:p>
          <a:endParaRPr lang="ro-RO"/>
        </a:p>
      </dgm:t>
    </dgm:pt>
    <dgm:pt modelId="{5EDB48CA-7DE8-4369-999B-D52B1BE805D6}" type="pres">
      <dgm:prSet presAssocID="{61646480-B925-4E28-AB74-A106CD4A5596}" presName="descendantText" presStyleLbl="alignAcc1" presStyleIdx="2" presStyleCnt="3">
        <dgm:presLayoutVars>
          <dgm:bulletEnabled val="1"/>
        </dgm:presLayoutVars>
      </dgm:prSet>
      <dgm:spPr/>
      <dgm:t>
        <a:bodyPr/>
        <a:lstStyle/>
        <a:p>
          <a:endParaRPr lang="ro-RO"/>
        </a:p>
      </dgm:t>
    </dgm:pt>
  </dgm:ptLst>
  <dgm:cxnLst>
    <dgm:cxn modelId="{706709F4-8C5B-43B0-896C-1743F9B4F6EA}" srcId="{2D3A55EF-D68D-496B-B1E9-6DE438608E6A}" destId="{EC57A14E-1CB8-42D2-90EC-383BE87A3AA0}" srcOrd="4" destOrd="0" parTransId="{8C21C2FC-C269-4163-927B-08BF6E074F6E}" sibTransId="{2C8A6A37-2090-4B07-9CA6-7AF7EB4985F5}"/>
    <dgm:cxn modelId="{B22B165E-93BC-4B7A-B642-33F64F308CD1}" type="presOf" srcId="{11DF3403-2EF8-44D7-9B47-5A999B4B981B}" destId="{B126CE48-8825-45DF-9524-90701801932B}" srcOrd="0" destOrd="1" presId="urn:microsoft.com/office/officeart/2005/8/layout/chevron2"/>
    <dgm:cxn modelId="{FD86E15C-6F2F-4D6C-B83E-E616EEF76395}" srcId="{72A2CDFF-B8A9-4CEF-8560-9E1AAF6C8C36}" destId="{7926C063-FAC2-409D-9718-88FAF7763F7B}" srcOrd="2" destOrd="0" parTransId="{FF634257-DF92-4944-9FD5-F96C87815676}" sibTransId="{3A06DC38-4CEA-4CE4-A62F-8FB7DC73FD85}"/>
    <dgm:cxn modelId="{16E99595-8380-4FF5-A160-67424466449C}" type="presOf" srcId="{D2DDD1FB-8296-42DE-BC79-5D7BFDDFFBAE}" destId="{B126CE48-8825-45DF-9524-90701801932B}" srcOrd="0" destOrd="3" presId="urn:microsoft.com/office/officeart/2005/8/layout/chevron2"/>
    <dgm:cxn modelId="{80F970AB-733B-4F2F-8ED8-EB630B1E1CB4}" srcId="{61646480-B925-4E28-AB74-A106CD4A5596}" destId="{9462DFA1-308C-4244-96BE-B04CFB057DC8}" srcOrd="1" destOrd="0" parTransId="{1C3CEDCD-FE90-4306-BA23-4EF0908AEB73}" sibTransId="{C878F619-DD90-430C-B5F8-87A9809608F0}"/>
    <dgm:cxn modelId="{495C1ABC-0EB0-4FFB-969F-E700CC92914B}" srcId="{72A2CDFF-B8A9-4CEF-8560-9E1AAF6C8C36}" destId="{ABEFC61C-04D0-48FF-98E0-4F62CBF704AC}" srcOrd="0" destOrd="0" parTransId="{FA8627CA-3754-4BAF-8F4F-B56D70985450}" sibTransId="{4217781E-B6B1-4CFA-BE6D-47809AFECA20}"/>
    <dgm:cxn modelId="{A1A5FBBF-28EC-4165-B314-17D19ECAB6AD}" srcId="{61646480-B925-4E28-AB74-A106CD4A5596}" destId="{A24EC191-C876-4245-BDFD-FD3F467AC947}" srcOrd="0" destOrd="0" parTransId="{EB47190D-C553-4C74-A13C-9DA352BD0A79}" sibTransId="{A08A3D4F-72B1-4EAE-B1EE-8FBE5AB6C526}"/>
    <dgm:cxn modelId="{A5BADBF8-B980-4A56-A64B-BA3DE34CCA12}" srcId="{72A2CDFF-B8A9-4CEF-8560-9E1AAF6C8C36}" destId="{11DF3403-2EF8-44D7-9B47-5A999B4B981B}" srcOrd="1" destOrd="0" parTransId="{DEAB09E5-E6D6-4A56-9B1B-D0A888789705}" sibTransId="{F5A9BD1C-3709-4383-98A3-B98AB8B58815}"/>
    <dgm:cxn modelId="{BBD85F90-2E98-490C-AC86-81400525208B}" srcId="{2D3A55EF-D68D-496B-B1E9-6DE438608E6A}" destId="{EB01E562-9603-40B2-961E-82EF6765CCE9}" srcOrd="2" destOrd="0" parTransId="{6BDE713A-F552-4065-B958-0E84FC381116}" sibTransId="{6B506968-EF5B-4578-B3D1-06E5B8EE2C5D}"/>
    <dgm:cxn modelId="{2CFF9F04-5CE6-4199-83E5-AB655FA8C464}" type="presOf" srcId="{61646480-B925-4E28-AB74-A106CD4A5596}" destId="{BCB14DF0-22F8-4924-B64A-56C6B7741785}" srcOrd="0" destOrd="0" presId="urn:microsoft.com/office/officeart/2005/8/layout/chevron2"/>
    <dgm:cxn modelId="{A1A8AC9B-85F9-4C9B-9620-1498B057DA77}" srcId="{2D3A55EF-D68D-496B-B1E9-6DE438608E6A}" destId="{6DC26AEF-7F57-4683-930F-A2C9E6E44878}" srcOrd="1" destOrd="0" parTransId="{91583D2C-E048-4A99-97BF-936D27165E4E}" sibTransId="{8F128F7A-063D-4713-99EE-4608C158BB56}"/>
    <dgm:cxn modelId="{781EA597-9C65-4F7A-B16B-5302BF9963A8}" type="presOf" srcId="{6DC26AEF-7F57-4683-930F-A2C9E6E44878}" destId="{74C3787A-ECC5-4EB9-836B-FE9ACE2BCDE4}" srcOrd="0" destOrd="1" presId="urn:microsoft.com/office/officeart/2005/8/layout/chevron2"/>
    <dgm:cxn modelId="{B482755D-9C07-41A5-8BE1-18408A5131C3}" srcId="{2D3A55EF-D68D-496B-B1E9-6DE438608E6A}" destId="{A89252C0-67A4-4B34-AC54-83A3909455D8}" srcOrd="3" destOrd="0" parTransId="{6A75AC01-3229-45C4-9786-DE9427049E98}" sibTransId="{E794BB66-45A4-4D75-8905-11EDBBA1902F}"/>
    <dgm:cxn modelId="{66959BC8-09DF-4847-8714-963662C8F812}" type="presOf" srcId="{A89252C0-67A4-4B34-AC54-83A3909455D8}" destId="{74C3787A-ECC5-4EB9-836B-FE9ACE2BCDE4}" srcOrd="0" destOrd="3" presId="urn:microsoft.com/office/officeart/2005/8/layout/chevron2"/>
    <dgm:cxn modelId="{38FD507F-9CA8-4C81-8772-44AC04B60EC0}" srcId="{E4D7B854-955B-4572-BFCD-5EA027FE0170}" destId="{72A2CDFF-B8A9-4CEF-8560-9E1AAF6C8C36}" srcOrd="1" destOrd="0" parTransId="{0084B506-1433-4ABB-A5EF-8B4349195274}" sibTransId="{D744EEAB-6C68-45FB-B24C-AA0E34B43F82}"/>
    <dgm:cxn modelId="{F88792CD-AF29-4EB1-A669-608C930CA4A1}" type="presOf" srcId="{9462DFA1-308C-4244-96BE-B04CFB057DC8}" destId="{5EDB48CA-7DE8-4369-999B-D52B1BE805D6}" srcOrd="0" destOrd="1" presId="urn:microsoft.com/office/officeart/2005/8/layout/chevron2"/>
    <dgm:cxn modelId="{E3EDA994-491A-4D47-8E77-EDA0F21D6BD0}" srcId="{2D3A55EF-D68D-496B-B1E9-6DE438608E6A}" destId="{8A8BE0CD-56B4-4B35-BB21-749730C43103}" srcOrd="0" destOrd="0" parTransId="{4E4807C2-2AC7-4B0A-975B-59C0ED6779D3}" sibTransId="{75EDE93F-90B9-4239-872F-901326AD965B}"/>
    <dgm:cxn modelId="{66DB356A-605A-47B8-BC9F-C4561DEE1A56}" type="presOf" srcId="{8A8BE0CD-56B4-4B35-BB21-749730C43103}" destId="{74C3787A-ECC5-4EB9-836B-FE9ACE2BCDE4}" srcOrd="0" destOrd="0" presId="urn:microsoft.com/office/officeart/2005/8/layout/chevron2"/>
    <dgm:cxn modelId="{7F439AD7-237D-44E6-9781-F81D8C1B23F8}" srcId="{E4D7B854-955B-4572-BFCD-5EA027FE0170}" destId="{2D3A55EF-D68D-496B-B1E9-6DE438608E6A}" srcOrd="0" destOrd="0" parTransId="{ACC26279-52C1-481A-9A9D-A2513558FDC1}" sibTransId="{3F45AA3D-B445-46B3-B223-64447DD60975}"/>
    <dgm:cxn modelId="{7477D67D-0F54-4A94-8B93-08E080A95940}" type="presOf" srcId="{72A2CDFF-B8A9-4CEF-8560-9E1AAF6C8C36}" destId="{182A1EBB-70EC-42CD-9AA1-F062EA2FFB38}" srcOrd="0" destOrd="0" presId="urn:microsoft.com/office/officeart/2005/8/layout/chevron2"/>
    <dgm:cxn modelId="{5F835450-1FA3-47F7-B45B-607FA7C314DE}" type="presOf" srcId="{7926C063-FAC2-409D-9718-88FAF7763F7B}" destId="{B126CE48-8825-45DF-9524-90701801932B}" srcOrd="0" destOrd="2" presId="urn:microsoft.com/office/officeart/2005/8/layout/chevron2"/>
    <dgm:cxn modelId="{B5954D27-89C6-4FD4-A7F5-2D3829B202B9}" type="presOf" srcId="{2D3A55EF-D68D-496B-B1E9-6DE438608E6A}" destId="{EFC65918-95FD-48B7-9872-DD9B370D5FE4}" srcOrd="0" destOrd="0" presId="urn:microsoft.com/office/officeart/2005/8/layout/chevron2"/>
    <dgm:cxn modelId="{5845E2AC-35F3-40FB-9D66-9917A408170D}" srcId="{72A2CDFF-B8A9-4CEF-8560-9E1AAF6C8C36}" destId="{D2DDD1FB-8296-42DE-BC79-5D7BFDDFFBAE}" srcOrd="3" destOrd="0" parTransId="{9D6CD4DE-D1D8-4B0F-86AD-560C363E2E2B}" sibTransId="{F3504752-E5E7-4A5C-BB2D-1230F189B8F9}"/>
    <dgm:cxn modelId="{D926F173-5750-457F-8216-E9625E021255}" type="presOf" srcId="{E4D7B854-955B-4572-BFCD-5EA027FE0170}" destId="{18802F36-A174-4A75-8F27-4F02BF18BAF7}" srcOrd="0" destOrd="0" presId="urn:microsoft.com/office/officeart/2005/8/layout/chevron2"/>
    <dgm:cxn modelId="{16CBD44A-3660-4767-8AB4-723FE853BC74}" type="presOf" srcId="{ABEFC61C-04D0-48FF-98E0-4F62CBF704AC}" destId="{B126CE48-8825-45DF-9524-90701801932B}" srcOrd="0" destOrd="0" presId="urn:microsoft.com/office/officeart/2005/8/layout/chevron2"/>
    <dgm:cxn modelId="{74F400EF-CF8A-49E3-BA6A-23FC62762C1E}" type="presOf" srcId="{EB01E562-9603-40B2-961E-82EF6765CCE9}" destId="{74C3787A-ECC5-4EB9-836B-FE9ACE2BCDE4}" srcOrd="0" destOrd="2" presId="urn:microsoft.com/office/officeart/2005/8/layout/chevron2"/>
    <dgm:cxn modelId="{F6075199-6F54-4912-AE80-34C1F9F0C4D5}" type="presOf" srcId="{EC57A14E-1CB8-42D2-90EC-383BE87A3AA0}" destId="{74C3787A-ECC5-4EB9-836B-FE9ACE2BCDE4}" srcOrd="0" destOrd="4" presId="urn:microsoft.com/office/officeart/2005/8/layout/chevron2"/>
    <dgm:cxn modelId="{DE136227-EAC5-43FD-A8E2-16E5EA573960}" srcId="{E4D7B854-955B-4572-BFCD-5EA027FE0170}" destId="{61646480-B925-4E28-AB74-A106CD4A5596}" srcOrd="2" destOrd="0" parTransId="{44BFB792-3CC3-4325-8764-B93E42D7697B}" sibTransId="{7FA663A1-372B-487E-BBB7-4D0FB1E2397F}"/>
    <dgm:cxn modelId="{9CED2496-8DA3-42C5-8783-54C440D2EFB5}" type="presOf" srcId="{A24EC191-C876-4245-BDFD-FD3F467AC947}" destId="{5EDB48CA-7DE8-4369-999B-D52B1BE805D6}" srcOrd="0" destOrd="0" presId="urn:microsoft.com/office/officeart/2005/8/layout/chevron2"/>
    <dgm:cxn modelId="{D95263CF-36CE-4D2D-B472-370FBB204211}" type="presParOf" srcId="{18802F36-A174-4A75-8F27-4F02BF18BAF7}" destId="{D8F68E76-B4B3-4791-9316-A667BF3AE041}" srcOrd="0" destOrd="0" presId="urn:microsoft.com/office/officeart/2005/8/layout/chevron2"/>
    <dgm:cxn modelId="{A20B7358-0A17-4567-AFA0-20833CF9D6C8}" type="presParOf" srcId="{D8F68E76-B4B3-4791-9316-A667BF3AE041}" destId="{EFC65918-95FD-48B7-9872-DD9B370D5FE4}" srcOrd="0" destOrd="0" presId="urn:microsoft.com/office/officeart/2005/8/layout/chevron2"/>
    <dgm:cxn modelId="{375A3876-8E23-47B4-83BD-9ED3DF937B6B}" type="presParOf" srcId="{D8F68E76-B4B3-4791-9316-A667BF3AE041}" destId="{74C3787A-ECC5-4EB9-836B-FE9ACE2BCDE4}" srcOrd="1" destOrd="0" presId="urn:microsoft.com/office/officeart/2005/8/layout/chevron2"/>
    <dgm:cxn modelId="{90A24BD8-A14E-4ED4-9EAD-33C1CFC4A4E8}" type="presParOf" srcId="{18802F36-A174-4A75-8F27-4F02BF18BAF7}" destId="{B87EF8CC-0961-4A3B-B40D-70A94C37BA67}" srcOrd="1" destOrd="0" presId="urn:microsoft.com/office/officeart/2005/8/layout/chevron2"/>
    <dgm:cxn modelId="{D01DE462-9F9D-4A0A-94CF-CB8D195B0BD8}" type="presParOf" srcId="{18802F36-A174-4A75-8F27-4F02BF18BAF7}" destId="{E5CB8434-2EF4-485A-838E-8D4535EF4CBD}" srcOrd="2" destOrd="0" presId="urn:microsoft.com/office/officeart/2005/8/layout/chevron2"/>
    <dgm:cxn modelId="{84AE9395-A8B7-4D63-9954-4C323FBADAD3}" type="presParOf" srcId="{E5CB8434-2EF4-485A-838E-8D4535EF4CBD}" destId="{182A1EBB-70EC-42CD-9AA1-F062EA2FFB38}" srcOrd="0" destOrd="0" presId="urn:microsoft.com/office/officeart/2005/8/layout/chevron2"/>
    <dgm:cxn modelId="{0B45438B-94B0-4C2A-8525-133BE51576CE}" type="presParOf" srcId="{E5CB8434-2EF4-485A-838E-8D4535EF4CBD}" destId="{B126CE48-8825-45DF-9524-90701801932B}" srcOrd="1" destOrd="0" presId="urn:microsoft.com/office/officeart/2005/8/layout/chevron2"/>
    <dgm:cxn modelId="{F689B45F-11ED-4FE1-8E34-9EE87A5CF48C}" type="presParOf" srcId="{18802F36-A174-4A75-8F27-4F02BF18BAF7}" destId="{4FD5FCA2-83D2-46FD-AD1E-35D2B611771E}" srcOrd="3" destOrd="0" presId="urn:microsoft.com/office/officeart/2005/8/layout/chevron2"/>
    <dgm:cxn modelId="{428818AB-F8FD-4773-9EE3-F15A59CF2048}" type="presParOf" srcId="{18802F36-A174-4A75-8F27-4F02BF18BAF7}" destId="{68F38FEC-E8D7-498A-9824-0D3B90D04B50}" srcOrd="4" destOrd="0" presId="urn:microsoft.com/office/officeart/2005/8/layout/chevron2"/>
    <dgm:cxn modelId="{6C00247A-FD33-4572-A6E7-15215A5255D0}" type="presParOf" srcId="{68F38FEC-E8D7-498A-9824-0D3B90D04B50}" destId="{BCB14DF0-22F8-4924-B64A-56C6B7741785}" srcOrd="0" destOrd="0" presId="urn:microsoft.com/office/officeart/2005/8/layout/chevron2"/>
    <dgm:cxn modelId="{7C73FFB4-B12C-41AA-9E40-A121093AA337}" type="presParOf" srcId="{68F38FEC-E8D7-498A-9824-0D3B90D04B50}" destId="{5EDB48CA-7DE8-4369-999B-D52B1BE805D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5E2616-D0AF-4A55-A1B2-B58C25386A71}" type="doc">
      <dgm:prSet loTypeId="urn:microsoft.com/office/officeart/2005/8/layout/matrix1" loCatId="matrix" qsTypeId="urn:microsoft.com/office/officeart/2005/8/quickstyle/simple1" qsCatId="simple" csTypeId="urn:microsoft.com/office/officeart/2005/8/colors/accent6_5" csCatId="accent6" phldr="1"/>
      <dgm:spPr/>
      <dgm:t>
        <a:bodyPr/>
        <a:lstStyle/>
        <a:p>
          <a:endParaRPr lang="en-US"/>
        </a:p>
      </dgm:t>
    </dgm:pt>
    <dgm:pt modelId="{FA8F1E22-4D27-4B27-BBB0-B975EFAF4EA1}">
      <dgm:prSet phldrT="[Text]"/>
      <dgm:spPr>
        <a:xfrm>
          <a:off x="1440697" y="915976"/>
          <a:ext cx="1234883" cy="610651"/>
        </a:xfrm>
        <a:prstGeom prst="roundRect">
          <a:avLst/>
        </a:prstGeom>
        <a:solidFill>
          <a:srgbClr val="70AD47">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b="1">
              <a:solidFill>
                <a:sysClr val="windowText" lastClr="000000">
                  <a:hueOff val="0"/>
                  <a:satOff val="0"/>
                  <a:lumOff val="0"/>
                  <a:alphaOff val="0"/>
                </a:sysClr>
              </a:solidFill>
              <a:latin typeface="Calibri" panose="020F0502020204030204"/>
              <a:ea typeface="+mn-ea"/>
              <a:cs typeface="+mn-cs"/>
            </a:rPr>
            <a:t>Motivation</a:t>
          </a:r>
        </a:p>
      </dgm:t>
    </dgm:pt>
    <dgm:pt modelId="{6BB14100-B9E1-40BA-839D-34000811868D}" type="parTrans" cxnId="{640DA983-2E16-47C1-94BF-A6E401F6D696}">
      <dgm:prSet/>
      <dgm:spPr/>
      <dgm:t>
        <a:bodyPr/>
        <a:lstStyle/>
        <a:p>
          <a:pPr algn="ctr"/>
          <a:endParaRPr lang="en-US"/>
        </a:p>
      </dgm:t>
    </dgm:pt>
    <dgm:pt modelId="{AAEF7AAC-7ED6-4283-B1E8-D474AF294E8B}" type="sibTrans" cxnId="{640DA983-2E16-47C1-94BF-A6E401F6D696}">
      <dgm:prSet/>
      <dgm:spPr/>
      <dgm:t>
        <a:bodyPr/>
        <a:lstStyle/>
        <a:p>
          <a:pPr algn="ctr"/>
          <a:endParaRPr lang="en-US"/>
        </a:p>
      </dgm:t>
    </dgm:pt>
    <dgm:pt modelId="{B53374ED-15C1-424A-9B3A-249538535E82}">
      <dgm:prSet phldrT="[Text]"/>
      <dgm:spPr>
        <a:xfrm rot="16200000">
          <a:off x="418418" y="-418418"/>
          <a:ext cx="1221302" cy="2058139"/>
        </a:xfrm>
        <a:prstGeom prst="round1Rect">
          <a:avLst/>
        </a:prstGeom>
        <a:solidFill>
          <a:srgbClr val="70AD47">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b="1">
              <a:solidFill>
                <a:sysClr val="windowText" lastClr="000000"/>
              </a:solidFill>
              <a:latin typeface="Calibri" panose="020F0502020204030204"/>
              <a:ea typeface="+mn-ea"/>
              <a:cs typeface="+mn-cs"/>
            </a:rPr>
            <a:t>Self-awareness</a:t>
          </a:r>
        </a:p>
      </dgm:t>
    </dgm:pt>
    <dgm:pt modelId="{4E1C8FE5-9125-4C59-AC3E-3BDABE2CAE8B}" type="parTrans" cxnId="{4E2E1E8F-0C50-435A-B3D5-17CFD6FF0904}">
      <dgm:prSet/>
      <dgm:spPr/>
      <dgm:t>
        <a:bodyPr/>
        <a:lstStyle/>
        <a:p>
          <a:pPr algn="ctr"/>
          <a:endParaRPr lang="en-US"/>
        </a:p>
      </dgm:t>
    </dgm:pt>
    <dgm:pt modelId="{6DEB1B2A-949C-4A21-B02A-2CF4738D007C}" type="sibTrans" cxnId="{4E2E1E8F-0C50-435A-B3D5-17CFD6FF0904}">
      <dgm:prSet/>
      <dgm:spPr/>
      <dgm:t>
        <a:bodyPr/>
        <a:lstStyle/>
        <a:p>
          <a:pPr algn="ctr"/>
          <a:endParaRPr lang="en-US"/>
        </a:p>
      </dgm:t>
    </dgm:pt>
    <dgm:pt modelId="{96375C7A-AD28-4E6E-9152-62D0491FF5F3}">
      <dgm:prSet phldrT="[Text]"/>
      <dgm:spPr>
        <a:xfrm>
          <a:off x="2058139" y="0"/>
          <a:ext cx="2058139" cy="1221302"/>
        </a:xfrm>
        <a:prstGeom prst="round1Rect">
          <a:avLst/>
        </a:prstGeom>
        <a:solidFill>
          <a:srgbClr val="70AD47">
            <a:alpha val="90000"/>
            <a:hueOff val="0"/>
            <a:satOff val="0"/>
            <a:lumOff val="0"/>
            <a:alphaOff val="-13333"/>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b="1">
              <a:solidFill>
                <a:sysClr val="windowText" lastClr="000000"/>
              </a:solidFill>
              <a:latin typeface="Calibri" panose="020F0502020204030204"/>
              <a:ea typeface="+mn-ea"/>
              <a:cs typeface="+mn-cs"/>
            </a:rPr>
            <a:t>Social awareness</a:t>
          </a:r>
        </a:p>
      </dgm:t>
    </dgm:pt>
    <dgm:pt modelId="{15614AB7-026B-4C03-B150-2F0F2E375A46}" type="parTrans" cxnId="{C3F482C0-E97E-40F2-9F23-D284516C35BC}">
      <dgm:prSet/>
      <dgm:spPr/>
      <dgm:t>
        <a:bodyPr/>
        <a:lstStyle/>
        <a:p>
          <a:pPr algn="ctr"/>
          <a:endParaRPr lang="en-US"/>
        </a:p>
      </dgm:t>
    </dgm:pt>
    <dgm:pt modelId="{08C70F92-3D7B-42F5-85FA-787BCB54C95B}" type="sibTrans" cxnId="{C3F482C0-E97E-40F2-9F23-D284516C35BC}">
      <dgm:prSet/>
      <dgm:spPr/>
      <dgm:t>
        <a:bodyPr/>
        <a:lstStyle/>
        <a:p>
          <a:pPr algn="ctr"/>
          <a:endParaRPr lang="en-US"/>
        </a:p>
      </dgm:t>
    </dgm:pt>
    <dgm:pt modelId="{FB227E7A-63FF-4FE6-8A80-A647C41617F3}">
      <dgm:prSet phldrT="[Text]"/>
      <dgm:spPr>
        <a:xfrm rot="10800000">
          <a:off x="0" y="1221302"/>
          <a:ext cx="2058139" cy="1221302"/>
        </a:xfrm>
        <a:prstGeom prst="round1Rect">
          <a:avLst/>
        </a:prstGeom>
        <a:solidFill>
          <a:srgbClr val="70AD47">
            <a:alpha val="90000"/>
            <a:hueOff val="0"/>
            <a:satOff val="0"/>
            <a:lumOff val="0"/>
            <a:alphaOff val="-26667"/>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b="1">
              <a:solidFill>
                <a:sysClr val="windowText" lastClr="000000"/>
              </a:solidFill>
              <a:latin typeface="Calibri" panose="020F0502020204030204"/>
              <a:ea typeface="+mn-ea"/>
              <a:cs typeface="+mn-cs"/>
            </a:rPr>
            <a:t>Self-management</a:t>
          </a:r>
        </a:p>
      </dgm:t>
    </dgm:pt>
    <dgm:pt modelId="{A1C36397-F39F-46EC-89A3-96AEBC4D441E}" type="parTrans" cxnId="{CB7A5A6E-27F1-4FAF-96A4-C4CAFF201A5A}">
      <dgm:prSet/>
      <dgm:spPr/>
      <dgm:t>
        <a:bodyPr/>
        <a:lstStyle/>
        <a:p>
          <a:pPr algn="ctr"/>
          <a:endParaRPr lang="en-US"/>
        </a:p>
      </dgm:t>
    </dgm:pt>
    <dgm:pt modelId="{AD70097D-9923-4A71-998C-E2034BA3DC1A}" type="sibTrans" cxnId="{CB7A5A6E-27F1-4FAF-96A4-C4CAFF201A5A}">
      <dgm:prSet/>
      <dgm:spPr/>
      <dgm:t>
        <a:bodyPr/>
        <a:lstStyle/>
        <a:p>
          <a:pPr algn="ctr"/>
          <a:endParaRPr lang="en-US"/>
        </a:p>
      </dgm:t>
    </dgm:pt>
    <dgm:pt modelId="{C824FBC5-FC8D-4FA1-9D80-775DCE525C1D}">
      <dgm:prSet phldrT="[Text]"/>
      <dgm:spPr>
        <a:xfrm rot="5400000">
          <a:off x="2476558" y="802884"/>
          <a:ext cx="1221302" cy="2058139"/>
        </a:xfrm>
        <a:prstGeom prst="round1Rect">
          <a:avLst/>
        </a:prstGeom>
        <a:solidFill>
          <a:srgbClr val="70AD47">
            <a:alpha val="90000"/>
            <a:hueOff val="0"/>
            <a:satOff val="0"/>
            <a:lumOff val="0"/>
            <a:alphaOff val="-4000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b="1" dirty="0">
              <a:solidFill>
                <a:sysClr val="windowText" lastClr="000000"/>
              </a:solidFill>
              <a:latin typeface="Calibri" panose="020F0502020204030204"/>
              <a:ea typeface="+mn-ea"/>
              <a:cs typeface="+mn-cs"/>
            </a:rPr>
            <a:t>Social management</a:t>
          </a:r>
        </a:p>
      </dgm:t>
    </dgm:pt>
    <dgm:pt modelId="{88C90DFB-E03F-4279-A726-C334DDC27621}" type="parTrans" cxnId="{318312BC-6192-4563-84B6-D9B03043BFFB}">
      <dgm:prSet/>
      <dgm:spPr/>
      <dgm:t>
        <a:bodyPr/>
        <a:lstStyle/>
        <a:p>
          <a:pPr algn="ctr"/>
          <a:endParaRPr lang="en-US"/>
        </a:p>
      </dgm:t>
    </dgm:pt>
    <dgm:pt modelId="{A6DCFB4B-4297-4D56-9DA8-F1BD0B9A361C}" type="sibTrans" cxnId="{318312BC-6192-4563-84B6-D9B03043BFFB}">
      <dgm:prSet/>
      <dgm:spPr/>
      <dgm:t>
        <a:bodyPr/>
        <a:lstStyle/>
        <a:p>
          <a:pPr algn="ctr"/>
          <a:endParaRPr lang="en-US"/>
        </a:p>
      </dgm:t>
    </dgm:pt>
    <dgm:pt modelId="{8304ED85-23F4-4D59-BC99-1FF04500B7AF}" type="pres">
      <dgm:prSet presAssocID="{9C5E2616-D0AF-4A55-A1B2-B58C25386A71}" presName="diagram" presStyleCnt="0">
        <dgm:presLayoutVars>
          <dgm:chMax val="1"/>
          <dgm:dir/>
          <dgm:animLvl val="ctr"/>
          <dgm:resizeHandles val="exact"/>
        </dgm:presLayoutVars>
      </dgm:prSet>
      <dgm:spPr/>
      <dgm:t>
        <a:bodyPr/>
        <a:lstStyle/>
        <a:p>
          <a:endParaRPr lang="en-US"/>
        </a:p>
      </dgm:t>
    </dgm:pt>
    <dgm:pt modelId="{D120065C-38E1-4AA2-9CB1-5746FAFE7EAD}" type="pres">
      <dgm:prSet presAssocID="{9C5E2616-D0AF-4A55-A1B2-B58C25386A71}" presName="matrix" presStyleCnt="0"/>
      <dgm:spPr/>
    </dgm:pt>
    <dgm:pt modelId="{FE8EF675-9F43-48AC-80FB-739568C250FC}" type="pres">
      <dgm:prSet presAssocID="{9C5E2616-D0AF-4A55-A1B2-B58C25386A71}" presName="tile1" presStyleLbl="node1" presStyleIdx="0" presStyleCnt="4"/>
      <dgm:spPr/>
      <dgm:t>
        <a:bodyPr/>
        <a:lstStyle/>
        <a:p>
          <a:endParaRPr lang="en-US"/>
        </a:p>
      </dgm:t>
    </dgm:pt>
    <dgm:pt modelId="{3FB9717A-5BA9-40D4-94E7-58344139C371}" type="pres">
      <dgm:prSet presAssocID="{9C5E2616-D0AF-4A55-A1B2-B58C25386A71}" presName="tile1text" presStyleLbl="node1" presStyleIdx="0" presStyleCnt="4">
        <dgm:presLayoutVars>
          <dgm:chMax val="0"/>
          <dgm:chPref val="0"/>
          <dgm:bulletEnabled val="1"/>
        </dgm:presLayoutVars>
      </dgm:prSet>
      <dgm:spPr/>
      <dgm:t>
        <a:bodyPr/>
        <a:lstStyle/>
        <a:p>
          <a:endParaRPr lang="en-US"/>
        </a:p>
      </dgm:t>
    </dgm:pt>
    <dgm:pt modelId="{6F68F86F-B959-4988-A604-97E08A8BCD48}" type="pres">
      <dgm:prSet presAssocID="{9C5E2616-D0AF-4A55-A1B2-B58C25386A71}" presName="tile2" presStyleLbl="node1" presStyleIdx="1" presStyleCnt="4" custLinFactNeighborX="0"/>
      <dgm:spPr/>
      <dgm:t>
        <a:bodyPr/>
        <a:lstStyle/>
        <a:p>
          <a:endParaRPr lang="en-US"/>
        </a:p>
      </dgm:t>
    </dgm:pt>
    <dgm:pt modelId="{14BFF878-9E89-4E00-9C25-C63288B011E5}" type="pres">
      <dgm:prSet presAssocID="{9C5E2616-D0AF-4A55-A1B2-B58C25386A71}" presName="tile2text" presStyleLbl="node1" presStyleIdx="1" presStyleCnt="4">
        <dgm:presLayoutVars>
          <dgm:chMax val="0"/>
          <dgm:chPref val="0"/>
          <dgm:bulletEnabled val="1"/>
        </dgm:presLayoutVars>
      </dgm:prSet>
      <dgm:spPr/>
      <dgm:t>
        <a:bodyPr/>
        <a:lstStyle/>
        <a:p>
          <a:endParaRPr lang="en-US"/>
        </a:p>
      </dgm:t>
    </dgm:pt>
    <dgm:pt modelId="{2558F538-E2B2-47E3-9BD9-4183EB8460EF}" type="pres">
      <dgm:prSet presAssocID="{9C5E2616-D0AF-4A55-A1B2-B58C25386A71}" presName="tile3" presStyleLbl="node1" presStyleIdx="2" presStyleCnt="4" custLinFactNeighborY="0"/>
      <dgm:spPr/>
      <dgm:t>
        <a:bodyPr/>
        <a:lstStyle/>
        <a:p>
          <a:endParaRPr lang="en-US"/>
        </a:p>
      </dgm:t>
    </dgm:pt>
    <dgm:pt modelId="{58088E6A-C8C6-4B6A-8977-89FD1CC8CFC8}" type="pres">
      <dgm:prSet presAssocID="{9C5E2616-D0AF-4A55-A1B2-B58C25386A71}" presName="tile3text" presStyleLbl="node1" presStyleIdx="2" presStyleCnt="4">
        <dgm:presLayoutVars>
          <dgm:chMax val="0"/>
          <dgm:chPref val="0"/>
          <dgm:bulletEnabled val="1"/>
        </dgm:presLayoutVars>
      </dgm:prSet>
      <dgm:spPr/>
      <dgm:t>
        <a:bodyPr/>
        <a:lstStyle/>
        <a:p>
          <a:endParaRPr lang="en-US"/>
        </a:p>
      </dgm:t>
    </dgm:pt>
    <dgm:pt modelId="{F8D6A780-CCB8-4155-9116-86FDB1714280}" type="pres">
      <dgm:prSet presAssocID="{9C5E2616-D0AF-4A55-A1B2-B58C25386A71}" presName="tile4" presStyleLbl="node1" presStyleIdx="3" presStyleCnt="4"/>
      <dgm:spPr/>
      <dgm:t>
        <a:bodyPr/>
        <a:lstStyle/>
        <a:p>
          <a:endParaRPr lang="en-US"/>
        </a:p>
      </dgm:t>
    </dgm:pt>
    <dgm:pt modelId="{EF1683AB-CA60-4C2B-A3F3-65602C0AE515}" type="pres">
      <dgm:prSet presAssocID="{9C5E2616-D0AF-4A55-A1B2-B58C25386A71}" presName="tile4text" presStyleLbl="node1" presStyleIdx="3" presStyleCnt="4">
        <dgm:presLayoutVars>
          <dgm:chMax val="0"/>
          <dgm:chPref val="0"/>
          <dgm:bulletEnabled val="1"/>
        </dgm:presLayoutVars>
      </dgm:prSet>
      <dgm:spPr/>
      <dgm:t>
        <a:bodyPr/>
        <a:lstStyle/>
        <a:p>
          <a:endParaRPr lang="en-US"/>
        </a:p>
      </dgm:t>
    </dgm:pt>
    <dgm:pt modelId="{B6C670A6-BAB5-460A-B188-AE00C8C8E124}" type="pres">
      <dgm:prSet presAssocID="{9C5E2616-D0AF-4A55-A1B2-B58C25386A71}" presName="centerTile" presStyleLbl="fgShp" presStyleIdx="0" presStyleCnt="1">
        <dgm:presLayoutVars>
          <dgm:chMax val="0"/>
          <dgm:chPref val="0"/>
        </dgm:presLayoutVars>
      </dgm:prSet>
      <dgm:spPr/>
      <dgm:t>
        <a:bodyPr/>
        <a:lstStyle/>
        <a:p>
          <a:endParaRPr lang="en-US"/>
        </a:p>
      </dgm:t>
    </dgm:pt>
  </dgm:ptLst>
  <dgm:cxnLst>
    <dgm:cxn modelId="{F1CAFA1D-AFC7-49B8-838F-C7018DFAE9C0}" type="presOf" srcId="{FA8F1E22-4D27-4B27-BBB0-B975EFAF4EA1}" destId="{B6C670A6-BAB5-460A-B188-AE00C8C8E124}" srcOrd="0" destOrd="0" presId="urn:microsoft.com/office/officeart/2005/8/layout/matrix1"/>
    <dgm:cxn modelId="{8BB9AA73-9DBC-46DF-812F-027581E38B1A}" type="presOf" srcId="{C824FBC5-FC8D-4FA1-9D80-775DCE525C1D}" destId="{F8D6A780-CCB8-4155-9116-86FDB1714280}" srcOrd="0" destOrd="0" presId="urn:microsoft.com/office/officeart/2005/8/layout/matrix1"/>
    <dgm:cxn modelId="{1773DC7F-BB90-4EC3-9C9B-C751BD780EE6}" type="presOf" srcId="{FB227E7A-63FF-4FE6-8A80-A647C41617F3}" destId="{2558F538-E2B2-47E3-9BD9-4183EB8460EF}" srcOrd="0" destOrd="0" presId="urn:microsoft.com/office/officeart/2005/8/layout/matrix1"/>
    <dgm:cxn modelId="{F12BE8CE-4324-4361-8CF7-9AA86DD47305}" type="presOf" srcId="{FB227E7A-63FF-4FE6-8A80-A647C41617F3}" destId="{58088E6A-C8C6-4B6A-8977-89FD1CC8CFC8}" srcOrd="1" destOrd="0" presId="urn:microsoft.com/office/officeart/2005/8/layout/matrix1"/>
    <dgm:cxn modelId="{12E6DD95-71A6-4D70-98E6-33DC9916B123}" type="presOf" srcId="{9C5E2616-D0AF-4A55-A1B2-B58C25386A71}" destId="{8304ED85-23F4-4D59-BC99-1FF04500B7AF}" srcOrd="0" destOrd="0" presId="urn:microsoft.com/office/officeart/2005/8/layout/matrix1"/>
    <dgm:cxn modelId="{5563AB26-EC95-44B8-8CF2-87F5782A6A11}" type="presOf" srcId="{96375C7A-AD28-4E6E-9152-62D0491FF5F3}" destId="{6F68F86F-B959-4988-A604-97E08A8BCD48}" srcOrd="0" destOrd="0" presId="urn:microsoft.com/office/officeart/2005/8/layout/matrix1"/>
    <dgm:cxn modelId="{DED97D11-4E23-4EB2-B070-94EDFDED2832}" type="presOf" srcId="{B53374ED-15C1-424A-9B3A-249538535E82}" destId="{3FB9717A-5BA9-40D4-94E7-58344139C371}" srcOrd="1" destOrd="0" presId="urn:microsoft.com/office/officeart/2005/8/layout/matrix1"/>
    <dgm:cxn modelId="{21947D9D-32C0-4A3B-945D-C951F0E0FF95}" type="presOf" srcId="{B53374ED-15C1-424A-9B3A-249538535E82}" destId="{FE8EF675-9F43-48AC-80FB-739568C250FC}" srcOrd="0" destOrd="0" presId="urn:microsoft.com/office/officeart/2005/8/layout/matrix1"/>
    <dgm:cxn modelId="{045684C0-8BA9-4C81-9830-0495B6872AE4}" type="presOf" srcId="{C824FBC5-FC8D-4FA1-9D80-775DCE525C1D}" destId="{EF1683AB-CA60-4C2B-A3F3-65602C0AE515}" srcOrd="1" destOrd="0" presId="urn:microsoft.com/office/officeart/2005/8/layout/matrix1"/>
    <dgm:cxn modelId="{318312BC-6192-4563-84B6-D9B03043BFFB}" srcId="{FA8F1E22-4D27-4B27-BBB0-B975EFAF4EA1}" destId="{C824FBC5-FC8D-4FA1-9D80-775DCE525C1D}" srcOrd="3" destOrd="0" parTransId="{88C90DFB-E03F-4279-A726-C334DDC27621}" sibTransId="{A6DCFB4B-4297-4D56-9DA8-F1BD0B9A361C}"/>
    <dgm:cxn modelId="{B4A2DE93-FA1D-4CCD-8823-8CB60EEC2AAF}" type="presOf" srcId="{96375C7A-AD28-4E6E-9152-62D0491FF5F3}" destId="{14BFF878-9E89-4E00-9C25-C63288B011E5}" srcOrd="1" destOrd="0" presId="urn:microsoft.com/office/officeart/2005/8/layout/matrix1"/>
    <dgm:cxn modelId="{4E2E1E8F-0C50-435A-B3D5-17CFD6FF0904}" srcId="{FA8F1E22-4D27-4B27-BBB0-B975EFAF4EA1}" destId="{B53374ED-15C1-424A-9B3A-249538535E82}" srcOrd="0" destOrd="0" parTransId="{4E1C8FE5-9125-4C59-AC3E-3BDABE2CAE8B}" sibTransId="{6DEB1B2A-949C-4A21-B02A-2CF4738D007C}"/>
    <dgm:cxn modelId="{640DA983-2E16-47C1-94BF-A6E401F6D696}" srcId="{9C5E2616-D0AF-4A55-A1B2-B58C25386A71}" destId="{FA8F1E22-4D27-4B27-BBB0-B975EFAF4EA1}" srcOrd="0" destOrd="0" parTransId="{6BB14100-B9E1-40BA-839D-34000811868D}" sibTransId="{AAEF7AAC-7ED6-4283-B1E8-D474AF294E8B}"/>
    <dgm:cxn modelId="{C3F482C0-E97E-40F2-9F23-D284516C35BC}" srcId="{FA8F1E22-4D27-4B27-BBB0-B975EFAF4EA1}" destId="{96375C7A-AD28-4E6E-9152-62D0491FF5F3}" srcOrd="1" destOrd="0" parTransId="{15614AB7-026B-4C03-B150-2F0F2E375A46}" sibTransId="{08C70F92-3D7B-42F5-85FA-787BCB54C95B}"/>
    <dgm:cxn modelId="{CB7A5A6E-27F1-4FAF-96A4-C4CAFF201A5A}" srcId="{FA8F1E22-4D27-4B27-BBB0-B975EFAF4EA1}" destId="{FB227E7A-63FF-4FE6-8A80-A647C41617F3}" srcOrd="2" destOrd="0" parTransId="{A1C36397-F39F-46EC-89A3-96AEBC4D441E}" sibTransId="{AD70097D-9923-4A71-998C-E2034BA3DC1A}"/>
    <dgm:cxn modelId="{5FF53BFE-41C7-4A65-A486-E116994DE919}" type="presParOf" srcId="{8304ED85-23F4-4D59-BC99-1FF04500B7AF}" destId="{D120065C-38E1-4AA2-9CB1-5746FAFE7EAD}" srcOrd="0" destOrd="0" presId="urn:microsoft.com/office/officeart/2005/8/layout/matrix1"/>
    <dgm:cxn modelId="{610B0030-4971-4FD8-8395-9709C5C17496}" type="presParOf" srcId="{D120065C-38E1-4AA2-9CB1-5746FAFE7EAD}" destId="{FE8EF675-9F43-48AC-80FB-739568C250FC}" srcOrd="0" destOrd="0" presId="urn:microsoft.com/office/officeart/2005/8/layout/matrix1"/>
    <dgm:cxn modelId="{5521DC0B-AE4F-4A8C-90C9-012FF357CA0E}" type="presParOf" srcId="{D120065C-38E1-4AA2-9CB1-5746FAFE7EAD}" destId="{3FB9717A-5BA9-40D4-94E7-58344139C371}" srcOrd="1" destOrd="0" presId="urn:microsoft.com/office/officeart/2005/8/layout/matrix1"/>
    <dgm:cxn modelId="{45068EF8-94B1-4CED-8C40-2D646E591A45}" type="presParOf" srcId="{D120065C-38E1-4AA2-9CB1-5746FAFE7EAD}" destId="{6F68F86F-B959-4988-A604-97E08A8BCD48}" srcOrd="2" destOrd="0" presId="urn:microsoft.com/office/officeart/2005/8/layout/matrix1"/>
    <dgm:cxn modelId="{8268E5BD-0A37-467D-B403-190892A40819}" type="presParOf" srcId="{D120065C-38E1-4AA2-9CB1-5746FAFE7EAD}" destId="{14BFF878-9E89-4E00-9C25-C63288B011E5}" srcOrd="3" destOrd="0" presId="urn:microsoft.com/office/officeart/2005/8/layout/matrix1"/>
    <dgm:cxn modelId="{1A91BA0E-2CAF-46F2-97C4-0C77F543FF3E}" type="presParOf" srcId="{D120065C-38E1-4AA2-9CB1-5746FAFE7EAD}" destId="{2558F538-E2B2-47E3-9BD9-4183EB8460EF}" srcOrd="4" destOrd="0" presId="urn:microsoft.com/office/officeart/2005/8/layout/matrix1"/>
    <dgm:cxn modelId="{976780D7-1470-4A4C-8FFE-3309A7D8DAD3}" type="presParOf" srcId="{D120065C-38E1-4AA2-9CB1-5746FAFE7EAD}" destId="{58088E6A-C8C6-4B6A-8977-89FD1CC8CFC8}" srcOrd="5" destOrd="0" presId="urn:microsoft.com/office/officeart/2005/8/layout/matrix1"/>
    <dgm:cxn modelId="{6E5CE0F6-73D5-4F93-B93E-CA4C6F725668}" type="presParOf" srcId="{D120065C-38E1-4AA2-9CB1-5746FAFE7EAD}" destId="{F8D6A780-CCB8-4155-9116-86FDB1714280}" srcOrd="6" destOrd="0" presId="urn:microsoft.com/office/officeart/2005/8/layout/matrix1"/>
    <dgm:cxn modelId="{14AF856F-44F7-4758-9BCC-21AF7BC4F0FB}" type="presParOf" srcId="{D120065C-38E1-4AA2-9CB1-5746FAFE7EAD}" destId="{EF1683AB-CA60-4C2B-A3F3-65602C0AE515}" srcOrd="7" destOrd="0" presId="urn:microsoft.com/office/officeart/2005/8/layout/matrix1"/>
    <dgm:cxn modelId="{3C0A4738-A69D-43DD-9FEB-979D6574F360}" type="presParOf" srcId="{8304ED85-23F4-4D59-BC99-1FF04500B7AF}" destId="{B6C670A6-BAB5-460A-B188-AE00C8C8E124}"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65918-95FD-48B7-9872-DD9B370D5FE4}">
      <dsp:nvSpPr>
        <dsp:cNvPr id="0" name=""/>
        <dsp:cNvSpPr/>
      </dsp:nvSpPr>
      <dsp:spPr>
        <a:xfrm rot="5400000">
          <a:off x="-253384" y="359259"/>
          <a:ext cx="1689227" cy="118245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latin typeface="Century Gothic" panose="020B0502020202020204" pitchFamily="34" charset="0"/>
            </a:rPr>
            <a:t>Emotional Intelligence</a:t>
          </a:r>
          <a:endParaRPr lang="ro-RO" sz="1300" b="1" kern="1200" dirty="0">
            <a:latin typeface="Century Gothic" panose="020B0502020202020204" pitchFamily="34" charset="0"/>
          </a:endParaRPr>
        </a:p>
      </dsp:txBody>
      <dsp:txXfrm rot="-5400000">
        <a:off x="1" y="697105"/>
        <a:ext cx="1182459" cy="506768"/>
      </dsp:txXfrm>
    </dsp:sp>
    <dsp:sp modelId="{74C3787A-ECC5-4EB9-836B-FE9ACE2BCDE4}">
      <dsp:nvSpPr>
        <dsp:cNvPr id="0" name=""/>
        <dsp:cNvSpPr/>
      </dsp:nvSpPr>
      <dsp:spPr>
        <a:xfrm rot="5400000">
          <a:off x="3095027" y="-1904562"/>
          <a:ext cx="1293738" cy="511887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latin typeface="Century Gothic" panose="020B0502020202020204" pitchFamily="34" charset="0"/>
            </a:rPr>
            <a:t>What is EQ and its importance</a:t>
          </a:r>
          <a:endParaRPr lang="ro-RO" sz="1200" b="1"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b="1" kern="1200" dirty="0" smtClean="0">
              <a:latin typeface="Century Gothic" panose="020B0502020202020204" pitchFamily="34" charset="0"/>
            </a:rPr>
            <a:t>Components of EQ</a:t>
          </a:r>
          <a:endParaRPr lang="ro-RO" sz="1200" b="1"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b="1" kern="1200" dirty="0" smtClean="0">
              <a:latin typeface="Century Gothic" panose="020B0502020202020204" pitchFamily="34" charset="0"/>
            </a:rPr>
            <a:t>Benefits of having a high EQ</a:t>
          </a:r>
          <a:endParaRPr lang="ro-RO" sz="1200" b="1"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b="1" kern="1200" dirty="0" smtClean="0">
              <a:latin typeface="Century Gothic" panose="020B0502020202020204" pitchFamily="34" charset="0"/>
            </a:rPr>
            <a:t>Friedman Scale of emotional maturity</a:t>
          </a:r>
          <a:endParaRPr lang="ro-RO" sz="1200" b="1"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b="1" kern="1200" dirty="0" smtClean="0">
              <a:latin typeface="Century Gothic" panose="020B0502020202020204" pitchFamily="34" charset="0"/>
            </a:rPr>
            <a:t>Method/ Tool for developing the EQ</a:t>
          </a:r>
          <a:endParaRPr lang="ro-RO" sz="1200" b="1" kern="1200" dirty="0">
            <a:latin typeface="Century Gothic" panose="020B0502020202020204" pitchFamily="34" charset="0"/>
          </a:endParaRPr>
        </a:p>
      </dsp:txBody>
      <dsp:txXfrm rot="-5400000">
        <a:off x="1182460" y="71160"/>
        <a:ext cx="5055719" cy="1167428"/>
      </dsp:txXfrm>
    </dsp:sp>
    <dsp:sp modelId="{182A1EBB-70EC-42CD-9AA1-F062EA2FFB38}">
      <dsp:nvSpPr>
        <dsp:cNvPr id="0" name=""/>
        <dsp:cNvSpPr/>
      </dsp:nvSpPr>
      <dsp:spPr>
        <a:xfrm rot="5400000">
          <a:off x="-253384" y="1860162"/>
          <a:ext cx="1689227" cy="118245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latin typeface="Century Gothic" panose="020B0502020202020204" pitchFamily="34" charset="0"/>
            </a:rPr>
            <a:t>Self-Awareness</a:t>
          </a:r>
          <a:endParaRPr lang="ro-RO" sz="1300" b="1" kern="1200" dirty="0">
            <a:latin typeface="Century Gothic" panose="020B0502020202020204" pitchFamily="34" charset="0"/>
          </a:endParaRPr>
        </a:p>
      </dsp:txBody>
      <dsp:txXfrm rot="-5400000">
        <a:off x="1" y="2198008"/>
        <a:ext cx="1182459" cy="506768"/>
      </dsp:txXfrm>
    </dsp:sp>
    <dsp:sp modelId="{B126CE48-8825-45DF-9524-90701801932B}">
      <dsp:nvSpPr>
        <dsp:cNvPr id="0" name=""/>
        <dsp:cNvSpPr/>
      </dsp:nvSpPr>
      <dsp:spPr>
        <a:xfrm rot="5400000">
          <a:off x="3192897" y="-403660"/>
          <a:ext cx="1097997" cy="511887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latin typeface="Century Gothic" panose="020B0502020202020204" pitchFamily="34" charset="0"/>
            </a:rPr>
            <a:t>What is Self-awareness and its importance</a:t>
          </a:r>
          <a:endParaRPr lang="ro-RO" sz="1200" b="1"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b="1" kern="1200" dirty="0" smtClean="0">
              <a:latin typeface="Century Gothic" panose="020B0502020202020204" pitchFamily="34" charset="0"/>
            </a:rPr>
            <a:t>Johari Window and how to use it</a:t>
          </a:r>
          <a:endParaRPr lang="ro-RO" sz="1200" b="1"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b="1" kern="1200" dirty="0" smtClean="0">
              <a:latin typeface="Century Gothic" panose="020B0502020202020204" pitchFamily="34" charset="0"/>
            </a:rPr>
            <a:t>Categories of Self-awareness and methods/ tools to increase it</a:t>
          </a:r>
          <a:endParaRPr lang="ro-RO" sz="1200" b="1"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b="1" kern="1200" dirty="0" smtClean="0">
              <a:latin typeface="Century Gothic" panose="020B0502020202020204" pitchFamily="34" charset="0"/>
            </a:rPr>
            <a:t>16 personalities test for self-discovery</a:t>
          </a:r>
          <a:endParaRPr lang="ro-RO" sz="1200" b="1" kern="1200" dirty="0">
            <a:latin typeface="Century Gothic" panose="020B0502020202020204" pitchFamily="34" charset="0"/>
          </a:endParaRPr>
        </a:p>
      </dsp:txBody>
      <dsp:txXfrm rot="-5400000">
        <a:off x="1182459" y="1660378"/>
        <a:ext cx="5065274" cy="990797"/>
      </dsp:txXfrm>
    </dsp:sp>
    <dsp:sp modelId="{BCB14DF0-22F8-4924-B64A-56C6B7741785}">
      <dsp:nvSpPr>
        <dsp:cNvPr id="0" name=""/>
        <dsp:cNvSpPr/>
      </dsp:nvSpPr>
      <dsp:spPr>
        <a:xfrm rot="5400000">
          <a:off x="-253384" y="3361064"/>
          <a:ext cx="1689227" cy="118245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latin typeface="Century Gothic" panose="020B0502020202020204" pitchFamily="34" charset="0"/>
            </a:rPr>
            <a:t>Self-Management</a:t>
          </a:r>
          <a:endParaRPr lang="ro-RO" sz="1300" b="1" kern="1200" dirty="0">
            <a:latin typeface="Century Gothic" panose="020B0502020202020204" pitchFamily="34" charset="0"/>
          </a:endParaRPr>
        </a:p>
      </dsp:txBody>
      <dsp:txXfrm rot="-5400000">
        <a:off x="1" y="3698910"/>
        <a:ext cx="1182459" cy="506768"/>
      </dsp:txXfrm>
    </dsp:sp>
    <dsp:sp modelId="{5EDB48CA-7DE8-4369-999B-D52B1BE805D6}">
      <dsp:nvSpPr>
        <dsp:cNvPr id="0" name=""/>
        <dsp:cNvSpPr/>
      </dsp:nvSpPr>
      <dsp:spPr>
        <a:xfrm rot="5400000">
          <a:off x="3192897" y="1097242"/>
          <a:ext cx="1097997" cy="511887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smtClean="0">
              <a:latin typeface="Century Gothic" panose="020B0502020202020204" pitchFamily="34" charset="0"/>
            </a:rPr>
            <a:t>What is Self-management and its importance</a:t>
          </a:r>
          <a:endParaRPr lang="ro-RO" sz="1200" b="1"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b="1" kern="1200" dirty="0" smtClean="0">
              <a:latin typeface="Century Gothic" panose="020B0502020202020204" pitchFamily="34" charset="0"/>
            </a:rPr>
            <a:t>Self-management skills and how to develop them</a:t>
          </a:r>
          <a:endParaRPr lang="ro-RO" sz="1200" b="1" kern="1200" dirty="0">
            <a:latin typeface="Century Gothic" panose="020B0502020202020204" pitchFamily="34" charset="0"/>
          </a:endParaRPr>
        </a:p>
      </dsp:txBody>
      <dsp:txXfrm rot="-5400000">
        <a:off x="1182459" y="3161280"/>
        <a:ext cx="5065274" cy="990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EF675-9F43-48AC-80FB-739568C250FC}">
      <dsp:nvSpPr>
        <dsp:cNvPr id="0" name=""/>
        <dsp:cNvSpPr/>
      </dsp:nvSpPr>
      <dsp:spPr>
        <a:xfrm rot="16200000">
          <a:off x="413900" y="-413900"/>
          <a:ext cx="1369471" cy="2197273"/>
        </a:xfrm>
        <a:prstGeom prst="round1Rect">
          <a:avLst/>
        </a:prstGeom>
        <a:solidFill>
          <a:srgbClr val="70AD47">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a:solidFill>
                <a:sysClr val="windowText" lastClr="000000"/>
              </a:solidFill>
              <a:latin typeface="Calibri" panose="020F0502020204030204"/>
              <a:ea typeface="+mn-ea"/>
              <a:cs typeface="+mn-cs"/>
            </a:rPr>
            <a:t>Self-awareness</a:t>
          </a:r>
        </a:p>
      </dsp:txBody>
      <dsp:txXfrm rot="5400000">
        <a:off x="0" y="50139"/>
        <a:ext cx="2197273" cy="976964"/>
      </dsp:txXfrm>
    </dsp:sp>
    <dsp:sp modelId="{6F68F86F-B959-4988-A604-97E08A8BCD48}">
      <dsp:nvSpPr>
        <dsp:cNvPr id="0" name=""/>
        <dsp:cNvSpPr/>
      </dsp:nvSpPr>
      <dsp:spPr>
        <a:xfrm>
          <a:off x="2197273" y="0"/>
          <a:ext cx="2197273" cy="1369471"/>
        </a:xfrm>
        <a:prstGeom prst="round1Rect">
          <a:avLst/>
        </a:prstGeom>
        <a:solidFill>
          <a:srgbClr val="70AD47">
            <a:alpha val="90000"/>
            <a:hueOff val="0"/>
            <a:satOff val="0"/>
            <a:lumOff val="0"/>
            <a:alphaOff val="-13333"/>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a:solidFill>
                <a:sysClr val="windowText" lastClr="000000"/>
              </a:solidFill>
              <a:latin typeface="Calibri" panose="020F0502020204030204"/>
              <a:ea typeface="+mn-ea"/>
              <a:cs typeface="+mn-cs"/>
            </a:rPr>
            <a:t>Social awareness</a:t>
          </a:r>
        </a:p>
      </dsp:txBody>
      <dsp:txXfrm>
        <a:off x="2197273" y="0"/>
        <a:ext cx="2147134" cy="1027103"/>
      </dsp:txXfrm>
    </dsp:sp>
    <dsp:sp modelId="{2558F538-E2B2-47E3-9BD9-4183EB8460EF}">
      <dsp:nvSpPr>
        <dsp:cNvPr id="0" name=""/>
        <dsp:cNvSpPr/>
      </dsp:nvSpPr>
      <dsp:spPr>
        <a:xfrm rot="10800000">
          <a:off x="0" y="1369471"/>
          <a:ext cx="2197273" cy="1369471"/>
        </a:xfrm>
        <a:prstGeom prst="round1Rect">
          <a:avLst/>
        </a:prstGeom>
        <a:solidFill>
          <a:srgbClr val="70AD47">
            <a:alpha val="90000"/>
            <a:hueOff val="0"/>
            <a:satOff val="0"/>
            <a:lumOff val="0"/>
            <a:alphaOff val="-26667"/>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a:solidFill>
                <a:sysClr val="windowText" lastClr="000000"/>
              </a:solidFill>
              <a:latin typeface="Calibri" panose="020F0502020204030204"/>
              <a:ea typeface="+mn-ea"/>
              <a:cs typeface="+mn-cs"/>
            </a:rPr>
            <a:t>Self-management</a:t>
          </a:r>
        </a:p>
      </dsp:txBody>
      <dsp:txXfrm rot="10800000">
        <a:off x="50139" y="1711839"/>
        <a:ext cx="2147134" cy="1027103"/>
      </dsp:txXfrm>
    </dsp:sp>
    <dsp:sp modelId="{F8D6A780-CCB8-4155-9116-86FDB1714280}">
      <dsp:nvSpPr>
        <dsp:cNvPr id="0" name=""/>
        <dsp:cNvSpPr/>
      </dsp:nvSpPr>
      <dsp:spPr>
        <a:xfrm rot="5400000">
          <a:off x="2611173" y="955570"/>
          <a:ext cx="1369471" cy="2197273"/>
        </a:xfrm>
        <a:prstGeom prst="round1Rect">
          <a:avLst/>
        </a:prstGeom>
        <a:solidFill>
          <a:srgbClr val="70AD47">
            <a:alpha val="90000"/>
            <a:hueOff val="0"/>
            <a:satOff val="0"/>
            <a:lumOff val="0"/>
            <a:alpha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solidFill>
                <a:sysClr val="windowText" lastClr="000000"/>
              </a:solidFill>
              <a:latin typeface="Calibri" panose="020F0502020204030204"/>
              <a:ea typeface="+mn-ea"/>
              <a:cs typeface="+mn-cs"/>
            </a:rPr>
            <a:t>Social management</a:t>
          </a:r>
        </a:p>
      </dsp:txBody>
      <dsp:txXfrm rot="-5400000">
        <a:off x="2197273" y="1711839"/>
        <a:ext cx="2197273" cy="976964"/>
      </dsp:txXfrm>
    </dsp:sp>
    <dsp:sp modelId="{B6C670A6-BAB5-460A-B188-AE00C8C8E124}">
      <dsp:nvSpPr>
        <dsp:cNvPr id="0" name=""/>
        <dsp:cNvSpPr/>
      </dsp:nvSpPr>
      <dsp:spPr>
        <a:xfrm>
          <a:off x="1538091" y="1027103"/>
          <a:ext cx="1318363" cy="684735"/>
        </a:xfrm>
        <a:prstGeom prst="roundRect">
          <a:avLst/>
        </a:prstGeom>
        <a:solidFill>
          <a:srgbClr val="70AD47">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solidFill>
                <a:sysClr val="windowText" lastClr="000000">
                  <a:hueOff val="0"/>
                  <a:satOff val="0"/>
                  <a:lumOff val="0"/>
                  <a:alphaOff val="0"/>
                </a:sysClr>
              </a:solidFill>
              <a:latin typeface="Calibri" panose="020F0502020204030204"/>
              <a:ea typeface="+mn-ea"/>
              <a:cs typeface="+mn-cs"/>
            </a:rPr>
            <a:t>Motivation</a:t>
          </a:r>
        </a:p>
      </dsp:txBody>
      <dsp:txXfrm>
        <a:off x="1571517" y="1060529"/>
        <a:ext cx="1251511" cy="6178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F6235D0B-E7B2-4DAA-8F12-2973159C7939}" type="datetimeFigureOut">
              <a:rPr lang="ro-RO" smtClean="0"/>
              <a:t>25.05.2021</a:t>
            </a:fld>
            <a:endParaRPr lang="ro-RO"/>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ro-RO"/>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1307E817-F568-4C63-B9DC-E4CDE1AD897C}" type="slidenum">
              <a:rPr lang="ro-RO" smtClean="0"/>
              <a:t>‹#›</a:t>
            </a:fld>
            <a:endParaRPr lang="ro-RO"/>
          </a:p>
        </p:txBody>
      </p:sp>
    </p:spTree>
    <p:extLst>
      <p:ext uri="{BB962C8B-B14F-4D97-AF65-F5344CB8AC3E}">
        <p14:creationId xmlns:p14="http://schemas.microsoft.com/office/powerpoint/2010/main" val="36363112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PT"/>
              <a:t>Clique para editar o estilo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do subtítulo do Modelo Global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222977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118641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2309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10"/>
          </p:nvPr>
        </p:nvSpPr>
        <p:spPr/>
        <p:txBody>
          <a:bodyPr/>
          <a:lstStyle/>
          <a:p>
            <a:fld id="{BEF88C31-8E23-3844-ACA8-78D70AA94D0C}"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298126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BEF88C31-8E23-3844-ACA8-78D70AA94D0C}"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3672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Date Placeholder 4"/>
          <p:cNvSpPr>
            <a:spLocks noGrp="1"/>
          </p:cNvSpPr>
          <p:nvPr>
            <p:ph type="dt" sz="half" idx="10"/>
          </p:nvPr>
        </p:nvSpPr>
        <p:spPr/>
        <p:txBody>
          <a:bodyPr/>
          <a:lstStyle/>
          <a:p>
            <a:fld id="{BEF88C31-8E23-3844-ACA8-78D70AA94D0C}"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134284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Date Placeholder 6"/>
          <p:cNvSpPr>
            <a:spLocks noGrp="1"/>
          </p:cNvSpPr>
          <p:nvPr>
            <p:ph type="dt" sz="half" idx="10"/>
          </p:nvPr>
        </p:nvSpPr>
        <p:spPr/>
        <p:txBody>
          <a:bodyPr/>
          <a:lstStyle/>
          <a:p>
            <a:fld id="{BEF88C31-8E23-3844-ACA8-78D70AA94D0C}" type="datetimeFigureOut">
              <a:rPr lang="en-US" smtClean="0"/>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312877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Date Placeholder 2"/>
          <p:cNvSpPr>
            <a:spLocks noGrp="1"/>
          </p:cNvSpPr>
          <p:nvPr>
            <p:ph type="dt" sz="half" idx="10"/>
          </p:nvPr>
        </p:nvSpPr>
        <p:spPr/>
        <p:txBody>
          <a:bodyPr/>
          <a:lstStyle/>
          <a:p>
            <a:fld id="{BEF88C31-8E23-3844-ACA8-78D70AA94D0C}" type="datetimeFigureOut">
              <a:rPr lang="en-US" smtClean="0"/>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325006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88C31-8E23-3844-ACA8-78D70AA94D0C}" type="datetimeFigureOut">
              <a:rPr lang="en-US" smtClean="0"/>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86054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EF88C31-8E23-3844-ACA8-78D70AA94D0C}"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152575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BEF88C31-8E23-3844-ACA8-78D70AA94D0C}"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660C4-A91E-5B43-8F1A-DF43210BE89F}" type="slidenum">
              <a:rPr lang="en-US" smtClean="0"/>
              <a:t>‹#›</a:t>
            </a:fld>
            <a:endParaRPr lang="en-US"/>
          </a:p>
        </p:txBody>
      </p:sp>
    </p:spTree>
    <p:extLst>
      <p:ext uri="{BB962C8B-B14F-4D97-AF65-F5344CB8AC3E}">
        <p14:creationId xmlns:p14="http://schemas.microsoft.com/office/powerpoint/2010/main" val="229506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88C31-8E23-3844-ACA8-78D70AA94D0C}" type="datetimeFigureOut">
              <a:rPr lang="en-US" smtClean="0"/>
              <a:t>5/25/2021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660C4-A91E-5B43-8F1A-DF43210BE89F}" type="slidenum">
              <a:rPr lang="en-US" smtClean="0"/>
              <a:t>‹#›</a:t>
            </a:fld>
            <a:endParaRPr lang="en-US"/>
          </a:p>
        </p:txBody>
      </p:sp>
    </p:spTree>
    <p:extLst>
      <p:ext uri="{BB962C8B-B14F-4D97-AF65-F5344CB8AC3E}">
        <p14:creationId xmlns:p14="http://schemas.microsoft.com/office/powerpoint/2010/main" val="237203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hyperlink" Target="https://positivepsychology.com/emotional-intelligence-eq/" TargetMode="External"/><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jpeg"/><Relationship Id="rId7" Type="http://schemas.openxmlformats.org/officeDocument/2006/relationships/image" Target="../media/image8.png"/><Relationship Id="rId12"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Colors" Target="../diagrams/colors2.xml"/><Relationship Id="rId5" Type="http://schemas.openxmlformats.org/officeDocument/2006/relationships/image" Target="../media/image6.png"/><Relationship Id="rId10" Type="http://schemas.openxmlformats.org/officeDocument/2006/relationships/diagramQuickStyle" Target="../diagrams/quickStyle2.xml"/><Relationship Id="rId4" Type="http://schemas.openxmlformats.org/officeDocument/2006/relationships/image" Target="../media/image3.png"/><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s://www.16personalities.com/" TargetMode="External"/><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jpeg"/><Relationship Id="rId7" Type="http://schemas.openxmlformats.org/officeDocument/2006/relationships/image" Target="../media/image8.png"/><Relationship Id="rId12"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Colors" Target="../diagrams/colors1.xml"/><Relationship Id="rId5" Type="http://schemas.openxmlformats.org/officeDocument/2006/relationships/image" Target="../media/image6.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hyperlink" Target="https://www.talentsmart.com/" TargetMode="External"/><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1.png"/><Relationship Id="rId5" Type="http://schemas.openxmlformats.org/officeDocument/2006/relationships/image" Target="../media/image6.png"/><Relationship Id="rId10" Type="http://schemas.openxmlformats.org/officeDocument/2006/relationships/hyperlink" Target="https://positivepsychology.com/emotional-intelligence-scales/" TargetMode="External"/><Relationship Id="rId4" Type="http://schemas.openxmlformats.org/officeDocument/2006/relationships/image" Target="../media/image3.png"/><Relationship Id="rId9" Type="http://schemas.openxmlformats.org/officeDocument/2006/relationships/hyperlink" Target="https://www.emotionalintelligencecourse.com/"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1.jpeg"/><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6.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34.png"/><Relationship Id="rId14" Type="http://schemas.openxmlformats.org/officeDocument/2006/relationships/image" Target="../media/image39.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IMINY_FUNDO_VERDE.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8372" t="13155" r="37054" b="10530"/>
          <a:stretch/>
        </p:blipFill>
        <p:spPr>
          <a:xfrm>
            <a:off x="250767" y="165401"/>
            <a:ext cx="6705600" cy="6527800"/>
          </a:xfrm>
          <a:prstGeom prst="rect">
            <a:avLst/>
          </a:prstGeom>
        </p:spPr>
      </p:pic>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sp>
        <p:nvSpPr>
          <p:cNvPr id="3" name="Subtitle 2"/>
          <p:cNvSpPr>
            <a:spLocks noGrp="1"/>
          </p:cNvSpPr>
          <p:nvPr>
            <p:ph type="subTitle" idx="1"/>
          </p:nvPr>
        </p:nvSpPr>
        <p:spPr>
          <a:xfrm>
            <a:off x="7281243" y="731622"/>
            <a:ext cx="1513622" cy="4386068"/>
          </a:xfrm>
        </p:spPr>
        <p:txBody>
          <a:bodyPr>
            <a:normAutofit/>
          </a:bodyPr>
          <a:lstStyle/>
          <a:p>
            <a:pPr algn="l"/>
            <a:r>
              <a:rPr lang="en-US" sz="1800" b="1" dirty="0">
                <a:solidFill>
                  <a:srgbClr val="70AD47"/>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1.1.	What is Emotional Intelligence, Self-Awareness, Self-Management</a:t>
            </a:r>
            <a:endParaRPr lang="en-US" sz="1600" b="1" dirty="0">
              <a:latin typeface="Century Gothic"/>
              <a:cs typeface="Century Gothic"/>
            </a:endParaRPr>
          </a:p>
        </p:txBody>
      </p:sp>
      <p:sp>
        <p:nvSpPr>
          <p:cNvPr id="9" name="Title 8"/>
          <p:cNvSpPr>
            <a:spLocks noGrp="1"/>
          </p:cNvSpPr>
          <p:nvPr>
            <p:ph type="ctrTitle"/>
          </p:nvPr>
        </p:nvSpPr>
        <p:spPr>
          <a:xfrm>
            <a:off x="250767" y="306578"/>
            <a:ext cx="6705600" cy="1470025"/>
          </a:xfrm>
        </p:spPr>
        <p:txBody>
          <a:bodyPr>
            <a:normAutofit fontScale="90000"/>
          </a:bodyPr>
          <a:lstStyle/>
          <a:p>
            <a:r>
              <a:rPr lang="pl-PL" b="1" dirty="0">
                <a:solidFill>
                  <a:schemeClr val="tx1">
                    <a:lumMod val="75000"/>
                    <a:lumOff val="25000"/>
                  </a:schemeClr>
                </a:solidFill>
                <a:latin typeface="Century Gothic"/>
                <a:cs typeface="Century Gothic"/>
              </a:rPr>
              <a:t>Module </a:t>
            </a:r>
            <a:r>
              <a:rPr lang="en-US" b="1" dirty="0">
                <a:solidFill>
                  <a:schemeClr val="tx1">
                    <a:lumMod val="75000"/>
                    <a:lumOff val="25000"/>
                  </a:schemeClr>
                </a:solidFill>
                <a:latin typeface="Century Gothic"/>
                <a:cs typeface="Century Gothic"/>
              </a:rPr>
              <a:t>1</a:t>
            </a:r>
            <a:r>
              <a:rPr lang="pl-PL" b="1" dirty="0">
                <a:solidFill>
                  <a:schemeClr val="tx1">
                    <a:lumMod val="75000"/>
                    <a:lumOff val="25000"/>
                  </a:schemeClr>
                </a:solidFill>
                <a:latin typeface="Century Gothic"/>
                <a:cs typeface="Century Gothic"/>
              </a:rPr>
              <a:t/>
            </a:r>
            <a:br>
              <a:rPr lang="pl-PL" b="1" dirty="0">
                <a:solidFill>
                  <a:schemeClr val="tx1">
                    <a:lumMod val="75000"/>
                    <a:lumOff val="25000"/>
                  </a:schemeClr>
                </a:solidFill>
                <a:latin typeface="Century Gothic"/>
                <a:cs typeface="Century Gothic"/>
              </a:rPr>
            </a:br>
            <a:r>
              <a:rPr lang="en-US" b="1" dirty="0">
                <a:solidFill>
                  <a:schemeClr val="tx1">
                    <a:lumMod val="75000"/>
                    <a:lumOff val="25000"/>
                  </a:schemeClr>
                </a:solidFill>
                <a:latin typeface="Century Gothic"/>
                <a:cs typeface="Century Gothic"/>
              </a:rPr>
              <a:t>EMOTIONAL INTELLIGENCE</a:t>
            </a:r>
          </a:p>
        </p:txBody>
      </p:sp>
      <p:pic>
        <p:nvPicPr>
          <p:cNvPr id="10" name="Picture 9"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66" y="5748914"/>
            <a:ext cx="1706538" cy="347907"/>
          </a:xfrm>
          <a:prstGeom prst="rect">
            <a:avLst/>
          </a:prstGeom>
        </p:spPr>
      </p:pic>
      <p:sp>
        <p:nvSpPr>
          <p:cNvPr id="13" name="Rectangle 12"/>
          <p:cNvSpPr/>
          <p:nvPr/>
        </p:nvSpPr>
        <p:spPr>
          <a:xfrm>
            <a:off x="310737" y="6158510"/>
            <a:ext cx="3476181" cy="369332"/>
          </a:xfrm>
          <a:prstGeom prst="rect">
            <a:avLst/>
          </a:prstGeom>
        </p:spPr>
        <p:txBody>
          <a:bodyPr wrap="square">
            <a:spAutoFit/>
          </a:bodyPr>
          <a:lstStyle/>
          <a:p>
            <a:pPr algn="just"/>
            <a:r>
              <a:rPr lang="en-GB" sz="600" dirty="0">
                <a:solidFill>
                  <a:srgbClr val="FFFFFF"/>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rgbClr val="FFFFFF"/>
              </a:solidFill>
            </a:endParaRPr>
          </a:p>
        </p:txBody>
      </p:sp>
      <p:sp>
        <p:nvSpPr>
          <p:cNvPr id="14" name="TextBox 13"/>
          <p:cNvSpPr txBox="1"/>
          <p:nvPr/>
        </p:nvSpPr>
        <p:spPr>
          <a:xfrm>
            <a:off x="7013257" y="5626479"/>
            <a:ext cx="2006600" cy="977191"/>
          </a:xfrm>
          <a:prstGeom prst="rect">
            <a:avLst/>
          </a:prstGeom>
          <a:noFill/>
        </p:spPr>
        <p:txBody>
          <a:bodyPr wrap="square" rtlCol="0">
            <a:spAutoFit/>
          </a:bodyPr>
          <a:lstStyle/>
          <a:p>
            <a:r>
              <a:rPr lang="en-US" sz="1150" dirty="0">
                <a:solidFill>
                  <a:schemeClr val="tx1">
                    <a:lumMod val="75000"/>
                    <a:lumOff val="25000"/>
                  </a:schemeClr>
                </a:solidFill>
                <a:latin typeface="Century Gothic"/>
                <a:cs typeface="Century Gothic"/>
              </a:rPr>
              <a:t>Journey to lncrease your techniques of eMotional lntelligence,</a:t>
            </a:r>
          </a:p>
          <a:p>
            <a:r>
              <a:rPr lang="en-US" sz="1150" dirty="0">
                <a:solidFill>
                  <a:schemeClr val="tx1">
                    <a:lumMod val="75000"/>
                    <a:lumOff val="25000"/>
                  </a:schemeClr>
                </a:solidFill>
                <a:latin typeface="Century Gothic"/>
                <a:cs typeface="Century Gothic"/>
              </a:rPr>
              <a:t>digital awareNess and</a:t>
            </a:r>
          </a:p>
          <a:p>
            <a:r>
              <a:rPr lang="en-US" sz="1150" dirty="0">
                <a:solidFill>
                  <a:schemeClr val="tx1">
                    <a:lumMod val="75000"/>
                    <a:lumOff val="25000"/>
                  </a:schemeClr>
                </a:solidFill>
                <a:latin typeface="Century Gothic"/>
                <a:cs typeface="Century Gothic"/>
              </a:rPr>
              <a:t>entrepreneurship </a:t>
            </a:r>
            <a:r>
              <a:rPr lang="en-US" sz="1150" dirty="0" err="1">
                <a:solidFill>
                  <a:schemeClr val="tx1">
                    <a:lumMod val="75000"/>
                    <a:lumOff val="25000"/>
                  </a:schemeClr>
                </a:solidFill>
                <a:latin typeface="Century Gothic"/>
                <a:cs typeface="Century Gothic"/>
              </a:rPr>
              <a:t>lifestYle</a:t>
            </a:r>
            <a:endParaRPr lang="en-US" sz="1150" dirty="0">
              <a:solidFill>
                <a:schemeClr val="tx1">
                  <a:lumMod val="75000"/>
                  <a:lumOff val="25000"/>
                </a:schemeClr>
              </a:solidFill>
              <a:latin typeface="Century Gothic"/>
              <a:cs typeface="Century Gothic"/>
            </a:endParaRPr>
          </a:p>
        </p:txBody>
      </p:sp>
      <p:pic>
        <p:nvPicPr>
          <p:cNvPr id="17" name="Picture 16" descr="JIMINY_LOGO_GREEN_CRICK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808" y="4284492"/>
            <a:ext cx="2788892" cy="2243350"/>
          </a:xfrm>
          <a:prstGeom prst="rect">
            <a:avLst/>
          </a:prstGeom>
          <a:effectLst>
            <a:outerShdw blurRad="50800" dist="38100" dir="5400000" algn="t" rotWithShape="0">
              <a:prstClr val="black">
                <a:alpha val="40000"/>
              </a:prstClr>
            </a:outerShdw>
          </a:effectLst>
        </p:spPr>
      </p:pic>
      <p:sp>
        <p:nvSpPr>
          <p:cNvPr id="2" name="Dreptunghi 1"/>
          <p:cNvSpPr/>
          <p:nvPr/>
        </p:nvSpPr>
        <p:spPr>
          <a:xfrm>
            <a:off x="1998351" y="2377763"/>
            <a:ext cx="3210431" cy="923330"/>
          </a:xfrm>
          <a:prstGeom prst="rect">
            <a:avLst/>
          </a:prstGeom>
          <a:noFill/>
          <a:scene3d>
            <a:camera prst="perspectiveAbove"/>
            <a:lightRig rig="threePt" dir="t"/>
          </a:scene3d>
        </p:spPr>
        <p:txBody>
          <a:bodyPr wrap="none" lIns="91440" tIns="45720" rIns="91440" bIns="45720">
            <a:spAutoFit/>
            <a:scene3d>
              <a:camera prst="isometricOffAxis1Right"/>
              <a:lightRig rig="threePt" dir="t"/>
            </a:scene3d>
          </a:bodyPr>
          <a:lstStyle/>
          <a:p>
            <a:pPr algn="ctr"/>
            <a:r>
              <a:rPr lang="en-US" sz="5400" b="1" dirty="0" smtClean="0">
                <a:ln w="22225">
                  <a:solidFill>
                    <a:schemeClr val="tx1"/>
                  </a:solidFill>
                  <a:prstDash val="solid"/>
                </a:ln>
                <a:solidFill>
                  <a:srgbClr val="F4B627"/>
                </a:solidFill>
              </a:rPr>
              <a:t>WELCOME</a:t>
            </a:r>
            <a:endParaRPr lang="ro-RO" sz="5400" b="1" dirty="0">
              <a:ln w="22225">
                <a:solidFill>
                  <a:schemeClr val="tx1"/>
                </a:solidFill>
                <a:prstDash val="solid"/>
              </a:ln>
              <a:solidFill>
                <a:srgbClr val="F4B627"/>
              </a:solidFill>
            </a:endParaRPr>
          </a:p>
        </p:txBody>
      </p:sp>
      <p:pic>
        <p:nvPicPr>
          <p:cNvPr id="11" name="Imagine 10" descr="Heart, Mind, Emotional Intelligence, Eq"/>
          <p:cNvPicPr/>
          <p:nvPr/>
        </p:nvPicPr>
        <p:blipFill>
          <a:blip r:embed="rId6">
            <a:extLst>
              <a:ext uri="{28A0092B-C50C-407E-A947-70E740481C1C}">
                <a14:useLocalDpi xmlns:a14="http://schemas.microsoft.com/office/drawing/2010/main" val="0"/>
              </a:ext>
            </a:extLst>
          </a:blip>
          <a:srcRect/>
          <a:stretch>
            <a:fillRect/>
          </a:stretch>
        </p:blipFill>
        <p:spPr bwMode="auto">
          <a:xfrm>
            <a:off x="7013257" y="3301093"/>
            <a:ext cx="1978343" cy="1391678"/>
          </a:xfrm>
          <a:prstGeom prst="rect">
            <a:avLst/>
          </a:prstGeom>
          <a:noFill/>
          <a:ln>
            <a:noFill/>
          </a:ln>
        </p:spPr>
      </p:pic>
    </p:spTree>
    <p:extLst>
      <p:ext uri="{BB962C8B-B14F-4D97-AF65-F5344CB8AC3E}">
        <p14:creationId xmlns:p14="http://schemas.microsoft.com/office/powerpoint/2010/main" val="3618225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585842" y="196150"/>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181156" y="252164"/>
            <a:ext cx="5887456" cy="825537"/>
          </a:xfrm>
        </p:spPr>
        <p:txBody>
          <a:bodyPr>
            <a:normAutofit fontScale="90000"/>
          </a:bodyPr>
          <a:lstStyle/>
          <a:p>
            <a:pPr algn="l"/>
            <a:r>
              <a:rPr lang="en-US" dirty="0" smtClean="0">
                <a:solidFill>
                  <a:schemeClr val="tx1">
                    <a:lumMod val="65000"/>
                    <a:lumOff val="35000"/>
                  </a:schemeClr>
                </a:solidFill>
                <a:latin typeface="Century Gothic"/>
                <a:cs typeface="Century Gothic"/>
              </a:rPr>
              <a:t>Emotional Intelligence</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3074" name="Picture 2" descr="Owl, Bird, Glasses, Perched, Sm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0363" y="1197115"/>
            <a:ext cx="924309" cy="1320442"/>
          </a:xfrm>
          <a:prstGeom prst="rect">
            <a:avLst/>
          </a:prstGeom>
          <a:noFill/>
          <a:extLst>
            <a:ext uri="{909E8E84-426E-40DD-AFC4-6F175D3DCCD1}">
              <a14:hiddenFill xmlns:a14="http://schemas.microsoft.com/office/drawing/2010/main">
                <a:solidFill>
                  <a:srgbClr val="FFFFFF"/>
                </a:solidFill>
              </a14:hiddenFill>
            </a:ext>
          </a:extLst>
        </p:spPr>
      </p:pic>
      <p:sp>
        <p:nvSpPr>
          <p:cNvPr id="15" name="Casetă text 80"/>
          <p:cNvSpPr txBox="1"/>
          <p:nvPr/>
        </p:nvSpPr>
        <p:spPr>
          <a:xfrm>
            <a:off x="2478863" y="1133715"/>
            <a:ext cx="2998911" cy="2696413"/>
          </a:xfrm>
          <a:prstGeom prst="rect">
            <a:avLst/>
          </a:prstGeom>
          <a:solidFill>
            <a:schemeClr val="lt1"/>
          </a:solidFill>
          <a:ln w="6350">
            <a:solidFill>
              <a:prstClr val="black"/>
            </a:solidFill>
          </a:ln>
          <a:effectLst>
            <a:outerShdw blurRad="50800" dist="38100" dir="2700000" algn="tl"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GB" sz="1600" b="1" i="1" dirty="0">
                <a:solidFill>
                  <a:srgbClr val="70AD47"/>
                </a:solidFill>
                <a:effectLst/>
                <a:latin typeface="Century Gothic" panose="020B0502020202020204" pitchFamily="34" charset="0"/>
                <a:ea typeface="Calibri" panose="020F0502020204030204" pitchFamily="34" charset="0"/>
                <a:cs typeface="Times New Roman" panose="02020603050405020304" pitchFamily="18" charset="0"/>
              </a:rPr>
              <a:t>“Anybody can become angry - that is easy, but to be angry with the right person and to the right degree and at the right time and for the right purpose, and in the right way - that is not within everybody's power and is not easy.”</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800"/>
              </a:spcAft>
            </a:pPr>
            <a:r>
              <a:rPr lang="en-GB" sz="1100" b="1" dirty="0">
                <a:solidFill>
                  <a:srgbClr val="70AD47"/>
                </a:solidFill>
                <a:effectLst/>
                <a:latin typeface="Century Gothic" panose="020B0502020202020204" pitchFamily="34" charset="0"/>
                <a:ea typeface="Calibri" panose="020F0502020204030204" pitchFamily="34" charset="0"/>
                <a:cs typeface="Times New Roman" panose="02020603050405020304" pitchFamily="18" charset="0"/>
              </a:rPr>
              <a:t>Aristotle</a:t>
            </a: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0" name="Dreptunghi rotunjit 19"/>
          <p:cNvSpPr/>
          <p:nvPr/>
        </p:nvSpPr>
        <p:spPr>
          <a:xfrm>
            <a:off x="181156" y="4009049"/>
            <a:ext cx="6659591" cy="2154739"/>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600"/>
              </a:spcBef>
              <a:spcAft>
                <a:spcPts val="600"/>
              </a:spcAft>
            </a:pPr>
            <a:r>
              <a:rPr lang="en-GB" sz="2000" b="1" i="1"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Emotional intelligence is generally defined as the ability to (a) recognize, understand, and manage our own emotions; and (b) recognize, understand, and influence the emotions of others</a:t>
            </a:r>
            <a:r>
              <a:rPr lang="en-GB" sz="2000" i="1" dirty="0" smtClean="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en-US" sz="20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0896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585842" y="151799"/>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181156" y="252164"/>
            <a:ext cx="5887456" cy="825537"/>
          </a:xfrm>
        </p:spPr>
        <p:txBody>
          <a:bodyPr>
            <a:normAutofit fontScale="90000"/>
          </a:bodyPr>
          <a:lstStyle/>
          <a:p>
            <a:pPr algn="l"/>
            <a:r>
              <a:rPr lang="en-US" dirty="0" smtClean="0">
                <a:solidFill>
                  <a:schemeClr val="tx1">
                    <a:lumMod val="65000"/>
                    <a:lumOff val="35000"/>
                  </a:schemeClr>
                </a:solidFill>
                <a:latin typeface="Century Gothic"/>
                <a:cs typeface="Century Gothic"/>
              </a:rPr>
              <a:t>Emotional Intelligence</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pSp>
        <p:nvGrpSpPr>
          <p:cNvPr id="14" name="Grupare 13"/>
          <p:cNvGrpSpPr/>
          <p:nvPr/>
        </p:nvGrpSpPr>
        <p:grpSpPr>
          <a:xfrm>
            <a:off x="884699" y="1126468"/>
            <a:ext cx="5183914" cy="3549453"/>
            <a:chOff x="0" y="0"/>
            <a:chExt cx="5158503" cy="3534261"/>
          </a:xfrm>
        </p:grpSpPr>
        <p:sp>
          <p:nvSpPr>
            <p:cNvPr id="17" name="Casetă text 30"/>
            <p:cNvSpPr txBox="1"/>
            <p:nvPr/>
          </p:nvSpPr>
          <p:spPr>
            <a:xfrm>
              <a:off x="1420510" y="3206779"/>
              <a:ext cx="2432552" cy="32748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600"/>
                </a:spcBef>
                <a:spcAft>
                  <a:spcPts val="600"/>
                </a:spcAft>
              </a:pPr>
              <a:r>
                <a:rPr lang="en-GB" sz="900" i="1">
                  <a:effectLst/>
                  <a:ea typeface="Calibri" panose="020F0502020204030204" pitchFamily="34" charset="0"/>
                  <a:cs typeface="Times New Roman" panose="02020603050405020304" pitchFamily="18" charset="0"/>
                </a:rPr>
                <a:t>Source: Adapted from Dreamstime.com</a:t>
              </a:r>
              <a:endParaRPr lang="en-US"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21" name="Dreptunghi rotunjit 20"/>
            <p:cNvSpPr/>
            <p:nvPr/>
          </p:nvSpPr>
          <p:spPr>
            <a:xfrm>
              <a:off x="25518" y="68048"/>
              <a:ext cx="1734820" cy="38277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800" b="1">
                  <a:solidFill>
                    <a:srgbClr val="000000"/>
                  </a:solidFill>
                  <a:effectLst/>
                  <a:ea typeface="Calibri" panose="020F0502020204030204" pitchFamily="34" charset="0"/>
                  <a:cs typeface="Times New Roman" panose="02020603050405020304" pitchFamily="18" charset="0"/>
                </a:rPr>
                <a:t>EQ</a:t>
              </a:r>
              <a:endParaRPr lang="en-US" sz="1100">
                <a:effectLst/>
                <a:ea typeface="Calibri" panose="020F0502020204030204" pitchFamily="34" charset="0"/>
                <a:cs typeface="Times New Roman" panose="02020603050405020304" pitchFamily="18" charset="0"/>
              </a:endParaRPr>
            </a:p>
          </p:txBody>
        </p:sp>
        <p:sp>
          <p:nvSpPr>
            <p:cNvPr id="22" name="Dreptunghi rotunjit 21"/>
            <p:cNvSpPr/>
            <p:nvPr/>
          </p:nvSpPr>
          <p:spPr>
            <a:xfrm>
              <a:off x="3372647" y="68048"/>
              <a:ext cx="1734820" cy="38227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800" b="1">
                  <a:solidFill>
                    <a:srgbClr val="000000"/>
                  </a:solidFill>
                  <a:effectLst/>
                  <a:ea typeface="Calibri" panose="020F0502020204030204" pitchFamily="34" charset="0"/>
                  <a:cs typeface="Times New Roman" panose="02020603050405020304" pitchFamily="18" charset="0"/>
                </a:rPr>
                <a:t>IQ</a:t>
              </a:r>
              <a:endParaRPr lang="en-US" sz="110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23" name="Dreptunghi rotunjit 22"/>
            <p:cNvSpPr/>
            <p:nvPr/>
          </p:nvSpPr>
          <p:spPr>
            <a:xfrm>
              <a:off x="4253" y="506109"/>
              <a:ext cx="1734820" cy="335915"/>
            </a:xfrm>
            <a:prstGeom prst="roundRect">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dirty="0">
                  <a:solidFill>
                    <a:srgbClr val="000000"/>
                  </a:solidFill>
                  <a:effectLst/>
                  <a:ea typeface="Calibri" panose="020F0502020204030204" pitchFamily="34" charset="0"/>
                  <a:cs typeface="Times New Roman" panose="02020603050405020304" pitchFamily="18" charset="0"/>
                </a:rPr>
                <a:t>Ability to feel</a:t>
              </a:r>
              <a:endParaRPr lang="en-US" sz="1100" dirty="0">
                <a:effectLst/>
                <a:ea typeface="Calibri" panose="020F0502020204030204" pitchFamily="34" charset="0"/>
                <a:cs typeface="Times New Roman" panose="02020603050405020304" pitchFamily="18" charset="0"/>
              </a:endParaRPr>
            </a:p>
          </p:txBody>
        </p:sp>
        <p:pic>
          <p:nvPicPr>
            <p:cNvPr id="24" name="Imagine 23" descr="https://media.istockphoto.com/photos/young-woman-comparing-with-two-things-picture-id1176080337?b=1&amp;k=6&amp;m=1176080337&amp;s=170667a&amp;w=0&amp;h=oEfNcehAfBcYysSeU1BMqjlRrOFpMCl2rWnWMm7XqE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79728" y="0"/>
              <a:ext cx="1008380" cy="645795"/>
            </a:xfrm>
            <a:prstGeom prst="rect">
              <a:avLst/>
            </a:prstGeom>
            <a:noFill/>
            <a:ln>
              <a:noFill/>
            </a:ln>
          </p:spPr>
        </p:pic>
        <p:sp>
          <p:nvSpPr>
            <p:cNvPr id="25" name="Dreptunghi rotunjit 24"/>
            <p:cNvSpPr/>
            <p:nvPr/>
          </p:nvSpPr>
          <p:spPr>
            <a:xfrm>
              <a:off x="0" y="1679944"/>
              <a:ext cx="1734820" cy="506095"/>
            </a:xfrm>
            <a:prstGeom prst="roundRect">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a:solidFill>
                    <a:srgbClr val="000000"/>
                  </a:solidFill>
                  <a:effectLst/>
                  <a:ea typeface="Calibri" panose="020F0502020204030204" pitchFamily="34" charset="0"/>
                  <a:cs typeface="Times New Roman" panose="02020603050405020304" pitchFamily="18" charset="0"/>
                </a:rPr>
                <a:t>Helps to succeed in life and workplace</a:t>
              </a:r>
              <a:endParaRPr lang="en-US" sz="1100">
                <a:effectLst/>
                <a:ea typeface="Calibri" panose="020F0502020204030204" pitchFamily="34" charset="0"/>
                <a:cs typeface="Times New Roman" panose="02020603050405020304" pitchFamily="18" charset="0"/>
              </a:endParaRPr>
            </a:p>
          </p:txBody>
        </p:sp>
        <p:sp>
          <p:nvSpPr>
            <p:cNvPr id="26" name="Dreptunghi rotunjit 25"/>
            <p:cNvSpPr/>
            <p:nvPr/>
          </p:nvSpPr>
          <p:spPr>
            <a:xfrm>
              <a:off x="4253" y="2245596"/>
              <a:ext cx="1734820" cy="501650"/>
            </a:xfrm>
            <a:prstGeom prst="roundRect">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dirty="0">
                  <a:solidFill>
                    <a:srgbClr val="000000"/>
                  </a:solidFill>
                  <a:effectLst/>
                  <a:ea typeface="Calibri" panose="020F0502020204030204" pitchFamily="34" charset="0"/>
                  <a:cs typeface="Times New Roman" panose="02020603050405020304" pitchFamily="18" charset="0"/>
                </a:rPr>
                <a:t>Possible to raise EQ level</a:t>
              </a:r>
              <a:endParaRPr lang="en-US" sz="1100" dirty="0">
                <a:effectLst/>
                <a:ea typeface="Calibri" panose="020F0502020204030204" pitchFamily="34" charset="0"/>
                <a:cs typeface="Times New Roman" panose="02020603050405020304" pitchFamily="18" charset="0"/>
              </a:endParaRPr>
            </a:p>
          </p:txBody>
        </p:sp>
        <p:sp>
          <p:nvSpPr>
            <p:cNvPr id="27" name="Dreptunghi rotunjit 26"/>
            <p:cNvSpPr/>
            <p:nvPr/>
          </p:nvSpPr>
          <p:spPr>
            <a:xfrm>
              <a:off x="8506" y="2794236"/>
              <a:ext cx="1734820" cy="297180"/>
            </a:xfrm>
            <a:prstGeom prst="roundRect">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a:solidFill>
                    <a:srgbClr val="000000"/>
                  </a:solidFill>
                  <a:effectLst/>
                  <a:ea typeface="Calibri" panose="020F0502020204030204" pitchFamily="34" charset="0"/>
                  <a:cs typeface="Times New Roman" panose="02020603050405020304" pitchFamily="18" charset="0"/>
                </a:rPr>
                <a:t>Can be learned</a:t>
              </a:r>
              <a:endParaRPr lang="en-US" sz="1100">
                <a:effectLst/>
                <a:ea typeface="Calibri" panose="020F0502020204030204" pitchFamily="34" charset="0"/>
                <a:cs typeface="Times New Roman" panose="02020603050405020304" pitchFamily="18" charset="0"/>
              </a:endParaRPr>
            </a:p>
          </p:txBody>
        </p:sp>
        <p:sp>
          <p:nvSpPr>
            <p:cNvPr id="28" name="Dreptunghi rotunjit 27"/>
            <p:cNvSpPr/>
            <p:nvPr/>
          </p:nvSpPr>
          <p:spPr>
            <a:xfrm>
              <a:off x="3385406" y="506109"/>
              <a:ext cx="1734820" cy="335915"/>
            </a:xfrm>
            <a:prstGeom prst="roundRect">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a:solidFill>
                    <a:srgbClr val="000000"/>
                  </a:solidFill>
                  <a:effectLst/>
                  <a:ea typeface="Calibri" panose="020F0502020204030204" pitchFamily="34" charset="0"/>
                  <a:cs typeface="Times New Roman" panose="02020603050405020304" pitchFamily="18" charset="0"/>
                </a:rPr>
                <a:t>Ability to think</a:t>
              </a:r>
              <a:endParaRPr lang="en-US" sz="1100">
                <a:effectLst/>
                <a:ea typeface="Calibri" panose="020F0502020204030204" pitchFamily="34" charset="0"/>
                <a:cs typeface="Times New Roman" panose="02020603050405020304" pitchFamily="18" charset="0"/>
              </a:endParaRPr>
            </a:p>
          </p:txBody>
        </p:sp>
        <p:sp>
          <p:nvSpPr>
            <p:cNvPr id="29" name="Dreptunghi rotunjit 28"/>
            <p:cNvSpPr/>
            <p:nvPr/>
          </p:nvSpPr>
          <p:spPr>
            <a:xfrm>
              <a:off x="3385406" y="1854318"/>
              <a:ext cx="1734820" cy="501650"/>
            </a:xfrm>
            <a:prstGeom prst="roundRect">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a:solidFill>
                    <a:srgbClr val="000000"/>
                  </a:solidFill>
                  <a:effectLst/>
                  <a:ea typeface="Calibri" panose="020F0502020204030204" pitchFamily="34" charset="0"/>
                  <a:cs typeface="Times New Roman" panose="02020603050405020304" pitchFamily="18" charset="0"/>
                </a:rPr>
                <a:t>Helps to succeed in school</a:t>
              </a:r>
              <a:endParaRPr lang="en-US" sz="1100">
                <a:effectLst/>
                <a:ea typeface="Calibri" panose="020F0502020204030204" pitchFamily="34" charset="0"/>
                <a:cs typeface="Times New Roman" panose="02020603050405020304" pitchFamily="18" charset="0"/>
              </a:endParaRPr>
            </a:p>
          </p:txBody>
        </p:sp>
        <p:sp>
          <p:nvSpPr>
            <p:cNvPr id="30" name="Dreptunghi rotunjit 29"/>
            <p:cNvSpPr/>
            <p:nvPr/>
          </p:nvSpPr>
          <p:spPr>
            <a:xfrm>
              <a:off x="3393912" y="893135"/>
              <a:ext cx="1734820" cy="309880"/>
            </a:xfrm>
            <a:prstGeom prst="roundRect">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a:solidFill>
                    <a:srgbClr val="000000"/>
                  </a:solidFill>
                  <a:effectLst/>
                  <a:ea typeface="Calibri" panose="020F0502020204030204" pitchFamily="34" charset="0"/>
                  <a:cs typeface="Times New Roman" panose="02020603050405020304" pitchFamily="18" charset="0"/>
                </a:rPr>
                <a:t>Based on logic</a:t>
              </a:r>
              <a:endParaRPr lang="en-US" sz="1100">
                <a:effectLst/>
                <a:ea typeface="Calibri" panose="020F0502020204030204" pitchFamily="34" charset="0"/>
                <a:cs typeface="Times New Roman" panose="02020603050405020304" pitchFamily="18" charset="0"/>
              </a:endParaRPr>
            </a:p>
          </p:txBody>
        </p:sp>
        <p:sp>
          <p:nvSpPr>
            <p:cNvPr id="31" name="Dreptunghi rotunjit 30"/>
            <p:cNvSpPr/>
            <p:nvPr/>
          </p:nvSpPr>
          <p:spPr>
            <a:xfrm>
              <a:off x="3423683" y="2947345"/>
              <a:ext cx="1734820" cy="314325"/>
            </a:xfrm>
            <a:prstGeom prst="roundRect">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a:solidFill>
                    <a:srgbClr val="000000"/>
                  </a:solidFill>
                  <a:effectLst/>
                  <a:ea typeface="Calibri" panose="020F0502020204030204" pitchFamily="34" charset="0"/>
                  <a:cs typeface="Times New Roman" panose="02020603050405020304" pitchFamily="18" charset="0"/>
                </a:rPr>
                <a:t>Cannot be learned</a:t>
              </a:r>
              <a:endParaRPr lang="en-US" sz="1100">
                <a:effectLst/>
                <a:ea typeface="Calibri" panose="020F0502020204030204" pitchFamily="34" charset="0"/>
                <a:cs typeface="Times New Roman" panose="02020603050405020304" pitchFamily="18" charset="0"/>
              </a:endParaRPr>
            </a:p>
          </p:txBody>
        </p:sp>
        <p:sp>
          <p:nvSpPr>
            <p:cNvPr id="32" name="Dreptunghi rotunjit 31"/>
            <p:cNvSpPr/>
            <p:nvPr/>
          </p:nvSpPr>
          <p:spPr>
            <a:xfrm>
              <a:off x="3389659" y="1284413"/>
              <a:ext cx="1734820" cy="509905"/>
            </a:xfrm>
            <a:prstGeom prst="roundRect">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a:solidFill>
                    <a:srgbClr val="000000"/>
                  </a:solidFill>
                  <a:effectLst/>
                  <a:ea typeface="Calibri" panose="020F0502020204030204" pitchFamily="34" charset="0"/>
                  <a:cs typeface="Times New Roman" panose="02020603050405020304" pitchFamily="18" charset="0"/>
                </a:rPr>
                <a:t>Helps to process information</a:t>
              </a:r>
              <a:endParaRPr lang="en-US" sz="1100">
                <a:effectLst/>
                <a:ea typeface="Calibri" panose="020F0502020204030204" pitchFamily="34" charset="0"/>
                <a:cs typeface="Times New Roman" panose="02020603050405020304" pitchFamily="18" charset="0"/>
              </a:endParaRPr>
            </a:p>
          </p:txBody>
        </p:sp>
        <p:sp>
          <p:nvSpPr>
            <p:cNvPr id="33" name="Dreptunghi rotunjit 32"/>
            <p:cNvSpPr/>
            <p:nvPr/>
          </p:nvSpPr>
          <p:spPr>
            <a:xfrm>
              <a:off x="3393912" y="2402958"/>
              <a:ext cx="1734820" cy="492760"/>
            </a:xfrm>
            <a:prstGeom prst="roundRect">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a:solidFill>
                    <a:srgbClr val="000000"/>
                  </a:solidFill>
                  <a:effectLst/>
                  <a:ea typeface="Calibri" panose="020F0502020204030204" pitchFamily="34" charset="0"/>
                  <a:cs typeface="Times New Roman" panose="02020603050405020304" pitchFamily="18" charset="0"/>
                </a:rPr>
                <a:t>Not possible to raise IQ level</a:t>
              </a:r>
              <a:endParaRPr lang="en-US" sz="1100">
                <a:effectLst/>
                <a:ea typeface="Calibri" panose="020F0502020204030204" pitchFamily="34" charset="0"/>
                <a:cs typeface="Times New Roman" panose="02020603050405020304" pitchFamily="18" charset="0"/>
              </a:endParaRPr>
            </a:p>
          </p:txBody>
        </p:sp>
        <p:sp>
          <p:nvSpPr>
            <p:cNvPr id="34" name="Dreptunghi rotunjit 33"/>
            <p:cNvSpPr/>
            <p:nvPr/>
          </p:nvSpPr>
          <p:spPr>
            <a:xfrm>
              <a:off x="4253" y="897388"/>
              <a:ext cx="1734820" cy="335915"/>
            </a:xfrm>
            <a:prstGeom prst="roundRect">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a:solidFill>
                    <a:srgbClr val="000000"/>
                  </a:solidFill>
                  <a:effectLst/>
                  <a:ea typeface="Calibri" panose="020F0502020204030204" pitchFamily="34" charset="0"/>
                  <a:cs typeface="Times New Roman" panose="02020603050405020304" pitchFamily="18" charset="0"/>
                </a:rPr>
                <a:t>Helps to take</a:t>
              </a:r>
              <a:r>
                <a:rPr lang="en-US" sz="1400" b="1">
                  <a:solidFill>
                    <a:srgbClr val="000000"/>
                  </a:solidFill>
                  <a:effectLst/>
                  <a:ea typeface="Calibri" panose="020F0502020204030204" pitchFamily="34" charset="0"/>
                  <a:cs typeface="Times New Roman" panose="02020603050405020304" pitchFamily="18" charset="0"/>
                </a:rPr>
                <a:t> </a:t>
              </a:r>
              <a:r>
                <a:rPr lang="en-US" sz="1200" b="1">
                  <a:solidFill>
                    <a:srgbClr val="000000"/>
                  </a:solidFill>
                  <a:effectLst/>
                  <a:ea typeface="Calibri" panose="020F0502020204030204" pitchFamily="34" charset="0"/>
                  <a:cs typeface="Times New Roman" panose="02020603050405020304" pitchFamily="18" charset="0"/>
                </a:rPr>
                <a:t>decisions</a:t>
              </a:r>
              <a:endParaRPr lang="en-US" sz="1100">
                <a:effectLst/>
                <a:ea typeface="Calibri" panose="020F0502020204030204" pitchFamily="34" charset="0"/>
                <a:cs typeface="Times New Roman" panose="02020603050405020304" pitchFamily="18" charset="0"/>
              </a:endParaRPr>
            </a:p>
          </p:txBody>
        </p:sp>
        <p:sp>
          <p:nvSpPr>
            <p:cNvPr id="35" name="Dreptunghi rotunjit 34"/>
            <p:cNvSpPr/>
            <p:nvPr/>
          </p:nvSpPr>
          <p:spPr>
            <a:xfrm>
              <a:off x="0" y="1288666"/>
              <a:ext cx="1734820" cy="335915"/>
            </a:xfrm>
            <a:prstGeom prst="roundRect">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a:solidFill>
                    <a:srgbClr val="000000"/>
                  </a:solidFill>
                  <a:effectLst/>
                  <a:ea typeface="Calibri" panose="020F0502020204030204" pitchFamily="34" charset="0"/>
                  <a:cs typeface="Times New Roman" panose="02020603050405020304" pitchFamily="18" charset="0"/>
                </a:rPr>
                <a:t>Helps to communicate</a:t>
              </a:r>
              <a:endParaRPr lang="en-US" sz="1100">
                <a:effectLst/>
                <a:ea typeface="Calibri" panose="020F0502020204030204" pitchFamily="34" charset="0"/>
                <a:cs typeface="Times New Roman" panose="02020603050405020304" pitchFamily="18" charset="0"/>
              </a:endParaRPr>
            </a:p>
          </p:txBody>
        </p:sp>
      </p:grpSp>
      <p:pic>
        <p:nvPicPr>
          <p:cNvPr id="36" name="Imagine 35" descr="Creier, Inima, Echilibru, Emoţie"/>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1531" y="4875977"/>
            <a:ext cx="1029335" cy="1029335"/>
          </a:xfrm>
          <a:prstGeom prst="rect">
            <a:avLst/>
          </a:prstGeom>
          <a:noFill/>
          <a:ln>
            <a:noFill/>
          </a:ln>
        </p:spPr>
      </p:pic>
      <p:sp>
        <p:nvSpPr>
          <p:cNvPr id="3" name="Dreptunghi rotunjit 2"/>
          <p:cNvSpPr/>
          <p:nvPr/>
        </p:nvSpPr>
        <p:spPr>
          <a:xfrm>
            <a:off x="1559509" y="4662707"/>
            <a:ext cx="5430626" cy="1446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i="1" dirty="0">
                <a:solidFill>
                  <a:schemeClr val="tx1">
                    <a:lumMod val="65000"/>
                    <a:lumOff val="35000"/>
                  </a:schemeClr>
                </a:solidFill>
                <a:latin typeface="Century Gothic" panose="020B0502020202020204" pitchFamily="34" charset="0"/>
              </a:rPr>
              <a:t>“It is very important to understand that emotional intelligence is not the opposite of intelligence, it is not the triumph of heart over head – it is the unique intersection of both.”</a:t>
            </a:r>
            <a:r>
              <a:rPr lang="en-GB" dirty="0">
                <a:solidFill>
                  <a:schemeClr val="tx1">
                    <a:lumMod val="65000"/>
                    <a:lumOff val="35000"/>
                  </a:schemeClr>
                </a:solidFill>
                <a:latin typeface="Century Gothic" panose="020B0502020202020204" pitchFamily="34" charset="0"/>
              </a:rPr>
              <a:t> - David Caruso</a:t>
            </a:r>
            <a:endParaRPr lang="ro-RO"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801225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585842" y="151799"/>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181156" y="252164"/>
            <a:ext cx="5887456" cy="825537"/>
          </a:xfrm>
        </p:spPr>
        <p:txBody>
          <a:bodyPr>
            <a:normAutofit fontScale="90000"/>
          </a:bodyPr>
          <a:lstStyle/>
          <a:p>
            <a:pPr algn="l"/>
            <a:r>
              <a:rPr lang="en-US" dirty="0" smtClean="0">
                <a:solidFill>
                  <a:schemeClr val="tx1">
                    <a:lumMod val="65000"/>
                    <a:lumOff val="35000"/>
                  </a:schemeClr>
                </a:solidFill>
                <a:latin typeface="Century Gothic"/>
                <a:cs typeface="Century Gothic"/>
              </a:rPr>
              <a:t>Emotional Intelligence</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4" name="Dreptunghi 3"/>
          <p:cNvSpPr/>
          <p:nvPr/>
        </p:nvSpPr>
        <p:spPr>
          <a:xfrm>
            <a:off x="558455" y="1588732"/>
            <a:ext cx="6075258" cy="4191917"/>
          </a:xfrm>
          <a:prstGeom prst="rect">
            <a:avLst/>
          </a:prstGeom>
        </p:spPr>
        <p:txBody>
          <a:bodyPr wrap="square">
            <a:spAutoFit/>
          </a:bodyPr>
          <a:lstStyle/>
          <a:p>
            <a:pPr>
              <a:spcBef>
                <a:spcPct val="20000"/>
              </a:spcBef>
            </a:pPr>
            <a:r>
              <a:rPr lang="en-GB" sz="2400" b="1" dirty="0">
                <a:solidFill>
                  <a:schemeClr val="tx1">
                    <a:lumMod val="65000"/>
                    <a:lumOff val="35000"/>
                  </a:schemeClr>
                </a:solidFill>
                <a:latin typeface="Century Gothic"/>
                <a:cs typeface="Century Gothic"/>
              </a:rPr>
              <a:t>Emotional intelligence is what we use when we </a:t>
            </a:r>
            <a:r>
              <a:rPr lang="en-GB" sz="2400" b="1" dirty="0">
                <a:solidFill>
                  <a:schemeClr val="tx2">
                    <a:lumMod val="60000"/>
                    <a:lumOff val="40000"/>
                  </a:schemeClr>
                </a:solidFill>
                <a:latin typeface="Century Gothic"/>
                <a:cs typeface="Century Gothic"/>
              </a:rPr>
              <a:t>empathize with our co-workers</a:t>
            </a:r>
            <a:r>
              <a:rPr lang="en-GB" sz="2400" b="1" dirty="0">
                <a:solidFill>
                  <a:schemeClr val="tx1">
                    <a:lumMod val="65000"/>
                    <a:lumOff val="35000"/>
                  </a:schemeClr>
                </a:solidFill>
                <a:latin typeface="Century Gothic"/>
                <a:cs typeface="Century Gothic"/>
              </a:rPr>
              <a:t>, </a:t>
            </a:r>
            <a:r>
              <a:rPr lang="en-GB" sz="2400" b="1" dirty="0">
                <a:solidFill>
                  <a:schemeClr val="accent2">
                    <a:lumMod val="75000"/>
                  </a:schemeClr>
                </a:solidFill>
                <a:latin typeface="Century Gothic"/>
                <a:cs typeface="Century Gothic"/>
              </a:rPr>
              <a:t>have deep conversations about our relationships with significant others</a:t>
            </a:r>
            <a:r>
              <a:rPr lang="en-GB" sz="2400" b="1" dirty="0">
                <a:solidFill>
                  <a:schemeClr val="tx1">
                    <a:lumMod val="65000"/>
                    <a:lumOff val="35000"/>
                  </a:schemeClr>
                </a:solidFill>
                <a:latin typeface="Century Gothic"/>
                <a:cs typeface="Century Gothic"/>
              </a:rPr>
              <a:t>, and </a:t>
            </a:r>
            <a:r>
              <a:rPr lang="en-GB" sz="2400" b="1" dirty="0">
                <a:solidFill>
                  <a:schemeClr val="accent3">
                    <a:lumMod val="75000"/>
                  </a:schemeClr>
                </a:solidFill>
                <a:latin typeface="Century Gothic"/>
                <a:cs typeface="Century Gothic"/>
              </a:rPr>
              <a:t>attempt to manage an unruly or distraught child</a:t>
            </a:r>
            <a:r>
              <a:rPr lang="en-GB" sz="2400" b="1" dirty="0">
                <a:solidFill>
                  <a:schemeClr val="tx1">
                    <a:lumMod val="65000"/>
                    <a:lumOff val="35000"/>
                  </a:schemeClr>
                </a:solidFill>
                <a:latin typeface="Century Gothic"/>
                <a:cs typeface="Century Gothic"/>
              </a:rPr>
              <a:t>. It allows us to </a:t>
            </a:r>
            <a:r>
              <a:rPr lang="en-GB" sz="2400" b="1" dirty="0">
                <a:solidFill>
                  <a:schemeClr val="accent5">
                    <a:lumMod val="75000"/>
                  </a:schemeClr>
                </a:solidFill>
                <a:latin typeface="Century Gothic"/>
                <a:cs typeface="Century Gothic"/>
              </a:rPr>
              <a:t>connect with others</a:t>
            </a:r>
            <a:r>
              <a:rPr lang="en-GB" sz="2400" b="1" dirty="0">
                <a:solidFill>
                  <a:schemeClr val="tx1">
                    <a:lumMod val="65000"/>
                    <a:lumOff val="35000"/>
                  </a:schemeClr>
                </a:solidFill>
                <a:latin typeface="Century Gothic"/>
                <a:cs typeface="Century Gothic"/>
              </a:rPr>
              <a:t>, </a:t>
            </a:r>
            <a:r>
              <a:rPr lang="en-GB" sz="2400" b="1" dirty="0">
                <a:solidFill>
                  <a:schemeClr val="accent4">
                    <a:lumMod val="75000"/>
                  </a:schemeClr>
                </a:solidFill>
                <a:latin typeface="Century Gothic"/>
                <a:cs typeface="Century Gothic"/>
              </a:rPr>
              <a:t>understand ourselves better</a:t>
            </a:r>
            <a:r>
              <a:rPr lang="en-GB" sz="2400" b="1" dirty="0">
                <a:solidFill>
                  <a:schemeClr val="tx1">
                    <a:lumMod val="65000"/>
                    <a:lumOff val="35000"/>
                  </a:schemeClr>
                </a:solidFill>
                <a:latin typeface="Century Gothic"/>
                <a:cs typeface="Century Gothic"/>
              </a:rPr>
              <a:t>, and </a:t>
            </a:r>
            <a:r>
              <a:rPr lang="en-GB" sz="2400" b="1" dirty="0">
                <a:solidFill>
                  <a:schemeClr val="accent6">
                    <a:lumMod val="75000"/>
                  </a:schemeClr>
                </a:solidFill>
                <a:latin typeface="Century Gothic"/>
                <a:cs typeface="Century Gothic"/>
              </a:rPr>
              <a:t>live a more authentic, healthy, and happy life</a:t>
            </a:r>
            <a:r>
              <a:rPr lang="en-GB" sz="2400" b="1" dirty="0" smtClean="0">
                <a:solidFill>
                  <a:schemeClr val="tx1">
                    <a:lumMod val="65000"/>
                    <a:lumOff val="35000"/>
                  </a:schemeClr>
                </a:solidFill>
                <a:latin typeface="Century Gothic"/>
                <a:cs typeface="Century Gothic"/>
              </a:rPr>
              <a:t>.</a:t>
            </a:r>
          </a:p>
          <a:p>
            <a:pPr>
              <a:spcBef>
                <a:spcPct val="20000"/>
              </a:spcBef>
            </a:pPr>
            <a:endParaRPr lang="en-GB" sz="2400" b="1" dirty="0" smtClean="0">
              <a:solidFill>
                <a:schemeClr val="tx1">
                  <a:lumMod val="65000"/>
                  <a:lumOff val="35000"/>
                </a:schemeClr>
              </a:solidFill>
              <a:latin typeface="Century Gothic"/>
              <a:cs typeface="Century Gothic"/>
            </a:endParaRPr>
          </a:p>
          <a:p>
            <a:pPr algn="r">
              <a:spcBef>
                <a:spcPct val="20000"/>
              </a:spcBef>
            </a:pPr>
            <a:r>
              <a:rPr lang="en-US" u="sng" dirty="0">
                <a:hlinkClick r:id="rId8"/>
              </a:rPr>
              <a:t>https://</a:t>
            </a:r>
            <a:r>
              <a:rPr lang="en-US" u="sng" dirty="0" err="1">
                <a:hlinkClick r:id="rId8"/>
              </a:rPr>
              <a:t>positivepsychology.com</a:t>
            </a:r>
            <a:r>
              <a:rPr lang="en-US" u="sng" dirty="0">
                <a:hlinkClick r:id="rId8"/>
              </a:rPr>
              <a:t>/emotional-intelligence-</a:t>
            </a:r>
            <a:r>
              <a:rPr lang="en-US" u="sng" dirty="0" err="1">
                <a:hlinkClick r:id="rId8"/>
              </a:rPr>
              <a:t>eq</a:t>
            </a:r>
            <a:r>
              <a:rPr lang="en-US" u="sng" dirty="0">
                <a:hlinkClick r:id="rId8"/>
              </a:rPr>
              <a:t>/</a:t>
            </a:r>
            <a:endParaRPr lang="ro-RO" sz="2400" b="1" dirty="0">
              <a:solidFill>
                <a:schemeClr val="tx1">
                  <a:lumMod val="65000"/>
                  <a:lumOff val="35000"/>
                </a:schemeClr>
              </a:solidFill>
              <a:latin typeface="Century Gothic"/>
              <a:cs typeface="Century Gothic"/>
            </a:endParaRPr>
          </a:p>
        </p:txBody>
      </p:sp>
      <p:pic>
        <p:nvPicPr>
          <p:cNvPr id="14" name="Imagine 13" descr="Person, Human, Joy, Sunset, Sun, Orange"/>
          <p:cNvPicPr/>
          <p:nvPr/>
        </p:nvPicPr>
        <p:blipFill>
          <a:blip r:embed="rId9">
            <a:extLst>
              <a:ext uri="{28A0092B-C50C-407E-A947-70E740481C1C}">
                <a14:useLocalDpi xmlns:a14="http://schemas.microsoft.com/office/drawing/2010/main" val="0"/>
              </a:ext>
            </a:extLst>
          </a:blip>
          <a:srcRect/>
          <a:stretch>
            <a:fillRect/>
          </a:stretch>
        </p:blipFill>
        <p:spPr bwMode="auto">
          <a:xfrm>
            <a:off x="7010399" y="3684690"/>
            <a:ext cx="1960936" cy="1193800"/>
          </a:xfrm>
          <a:prstGeom prst="rect">
            <a:avLst/>
          </a:prstGeom>
          <a:noFill/>
          <a:ln>
            <a:noFill/>
          </a:ln>
        </p:spPr>
      </p:pic>
    </p:spTree>
    <p:extLst>
      <p:ext uri="{BB962C8B-B14F-4D97-AF65-F5344CB8AC3E}">
        <p14:creationId xmlns:p14="http://schemas.microsoft.com/office/powerpoint/2010/main" val="2483045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585842" y="151799"/>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181156" y="252164"/>
            <a:ext cx="5887456" cy="825537"/>
          </a:xfrm>
        </p:spPr>
        <p:txBody>
          <a:bodyPr>
            <a:normAutofit/>
          </a:bodyPr>
          <a:lstStyle/>
          <a:p>
            <a:pPr algn="l"/>
            <a:r>
              <a:rPr lang="en-US" dirty="0" smtClean="0">
                <a:solidFill>
                  <a:schemeClr val="tx1">
                    <a:lumMod val="65000"/>
                    <a:lumOff val="35000"/>
                  </a:schemeClr>
                </a:solidFill>
                <a:latin typeface="Century Gothic"/>
                <a:cs typeface="Century Gothic"/>
              </a:rPr>
              <a:t>Components of EQ</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pSp>
        <p:nvGrpSpPr>
          <p:cNvPr id="39" name="Grupare 38"/>
          <p:cNvGrpSpPr/>
          <p:nvPr/>
        </p:nvGrpSpPr>
        <p:grpSpPr>
          <a:xfrm>
            <a:off x="457200" y="1664935"/>
            <a:ext cx="6392174" cy="4201027"/>
            <a:chOff x="0" y="0"/>
            <a:chExt cx="5988035" cy="3746868"/>
          </a:xfrm>
        </p:grpSpPr>
        <p:graphicFrame>
          <p:nvGraphicFramePr>
            <p:cNvPr id="40" name="Nomogramă 39"/>
            <p:cNvGraphicFramePr/>
            <p:nvPr/>
          </p:nvGraphicFramePr>
          <p:xfrm>
            <a:off x="1871330" y="897388"/>
            <a:ext cx="4116705" cy="24428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1" name="Săgeată la dreapta 40"/>
            <p:cNvSpPr/>
            <p:nvPr/>
          </p:nvSpPr>
          <p:spPr>
            <a:xfrm>
              <a:off x="3759672" y="1526836"/>
              <a:ext cx="357254" cy="148856"/>
            </a:xfrm>
            <a:prstGeom prst="rightArrow">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2" name="Săgeată la dreapta 41"/>
            <p:cNvSpPr/>
            <p:nvPr/>
          </p:nvSpPr>
          <p:spPr>
            <a:xfrm rot="5400000">
              <a:off x="4759133" y="2058463"/>
              <a:ext cx="357254" cy="148856"/>
            </a:xfrm>
            <a:prstGeom prst="rightArrow">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3" name="Dreptunghi rotunjit 42"/>
            <p:cNvSpPr/>
            <p:nvPr/>
          </p:nvSpPr>
          <p:spPr>
            <a:xfrm>
              <a:off x="0" y="1258895"/>
              <a:ext cx="1650173" cy="712441"/>
            </a:xfrm>
            <a:prstGeom prst="roundRect">
              <a:avLst/>
            </a:prstGeom>
            <a:noFill/>
            <a:ln w="127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RECOGNITION</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Who I am? </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4" name="Dreptunghi rotunjit 43"/>
            <p:cNvSpPr/>
            <p:nvPr/>
          </p:nvSpPr>
          <p:spPr>
            <a:xfrm>
              <a:off x="2109499" y="0"/>
              <a:ext cx="1772920" cy="796895"/>
            </a:xfrm>
            <a:prstGeom prst="roundRect">
              <a:avLst/>
            </a:prstGeom>
            <a:noFill/>
            <a:ln w="127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SELF</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How I manage myself? </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5" name="Dreptunghi rotunjit 44"/>
            <p:cNvSpPr/>
            <p:nvPr/>
          </p:nvSpPr>
          <p:spPr>
            <a:xfrm>
              <a:off x="4019107" y="0"/>
              <a:ext cx="1887855" cy="792642"/>
            </a:xfrm>
            <a:prstGeom prst="roundRect">
              <a:avLst/>
            </a:prstGeom>
            <a:noFill/>
            <a:ln w="127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SOCIAL</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How I handle relationships? </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6" name="Săgeată la dreapta 45"/>
            <p:cNvSpPr/>
            <p:nvPr/>
          </p:nvSpPr>
          <p:spPr>
            <a:xfrm rot="16200000">
              <a:off x="2777224" y="2058464"/>
              <a:ext cx="357254" cy="148856"/>
            </a:xfrm>
            <a:prstGeom prst="rightArrow">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7" name="Săgeată la dreapta 46"/>
            <p:cNvSpPr/>
            <p:nvPr/>
          </p:nvSpPr>
          <p:spPr>
            <a:xfrm rot="10800000">
              <a:off x="3708636" y="2560320"/>
              <a:ext cx="357254" cy="148856"/>
            </a:xfrm>
            <a:prstGeom prst="rightArrow">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8" name="Dreptunghi rotunjit 47"/>
            <p:cNvSpPr/>
            <p:nvPr/>
          </p:nvSpPr>
          <p:spPr>
            <a:xfrm>
              <a:off x="7" y="2390199"/>
              <a:ext cx="1650173" cy="712441"/>
            </a:xfrm>
            <a:prstGeom prst="roundRect">
              <a:avLst/>
            </a:prstGeom>
            <a:noFill/>
            <a:ln w="127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REGULATION</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What I do? </a:t>
              </a:r>
              <a:endPar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9" name="Casetă text 37"/>
            <p:cNvSpPr txBox="1"/>
            <p:nvPr/>
          </p:nvSpPr>
          <p:spPr>
            <a:xfrm>
              <a:off x="1752245" y="3419431"/>
              <a:ext cx="2432364" cy="327437"/>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600"/>
                </a:spcBef>
                <a:spcAft>
                  <a:spcPts val="600"/>
                </a:spcAft>
                <a:buClrTx/>
                <a:buSzTx/>
                <a:buFontTx/>
                <a:buNone/>
                <a:tabLst/>
                <a:defRPr/>
              </a:pPr>
              <a:r>
                <a:rPr kumimoji="0" lang="en-GB" sz="900" b="0" i="1"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Source: Adapted from pinterest.com</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158478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585842" y="151799"/>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94890" y="252164"/>
            <a:ext cx="6262778" cy="825537"/>
          </a:xfrm>
        </p:spPr>
        <p:txBody>
          <a:bodyPr>
            <a:normAutofit fontScale="90000"/>
          </a:bodyPr>
          <a:lstStyle/>
          <a:p>
            <a:r>
              <a:rPr lang="en-US" dirty="0" smtClean="0">
                <a:solidFill>
                  <a:schemeClr val="tx1">
                    <a:lumMod val="65000"/>
                    <a:lumOff val="35000"/>
                  </a:schemeClr>
                </a:solidFill>
                <a:latin typeface="Century Gothic"/>
                <a:cs typeface="Century Gothic"/>
              </a:rPr>
              <a:t>Benefits of having a high EQ</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09448" y="602782"/>
            <a:ext cx="1360129" cy="658893"/>
          </a:xfrm>
          <a:prstGeom prst="rect">
            <a:avLst/>
          </a:prstGeom>
        </p:spPr>
      </p:pic>
      <p:sp>
        <p:nvSpPr>
          <p:cNvPr id="4" name="Dreptunghi 3"/>
          <p:cNvSpPr/>
          <p:nvPr/>
        </p:nvSpPr>
        <p:spPr>
          <a:xfrm>
            <a:off x="247375" y="1176310"/>
            <a:ext cx="6627789" cy="4967514"/>
          </a:xfrm>
          <a:prstGeom prst="rect">
            <a:avLst/>
          </a:prstGeom>
        </p:spPr>
        <p:txBody>
          <a:bodyPr wrap="square">
            <a:spAutoFit/>
          </a:bodyPr>
          <a:lstStyle/>
          <a:p>
            <a:pPr marL="342900" indent="-342900">
              <a:spcBef>
                <a:spcPct val="20000"/>
              </a:spcBef>
              <a:buFont typeface="Arial" panose="020B0604020202020204" pitchFamily="34" charset="0"/>
              <a:buChar char="•"/>
            </a:pPr>
            <a:r>
              <a:rPr lang="en-GB" sz="2400" dirty="0" smtClean="0">
                <a:solidFill>
                  <a:schemeClr val="tx1">
                    <a:lumMod val="65000"/>
                    <a:lumOff val="35000"/>
                  </a:schemeClr>
                </a:solidFill>
                <a:latin typeface="Century Gothic" panose="020B0502020202020204" pitchFamily="34" charset="0"/>
              </a:rPr>
              <a:t>EQ affects the quality of our lives (personal </a:t>
            </a:r>
            <a:r>
              <a:rPr lang="en-GB" sz="2400" dirty="0">
                <a:solidFill>
                  <a:schemeClr val="tx1">
                    <a:lumMod val="65000"/>
                    <a:lumOff val="35000"/>
                  </a:schemeClr>
                </a:solidFill>
                <a:latin typeface="Century Gothic" panose="020B0502020202020204" pitchFamily="34" charset="0"/>
              </a:rPr>
              <a:t>life and in the </a:t>
            </a:r>
            <a:r>
              <a:rPr lang="en-GB" sz="2400" dirty="0" smtClean="0">
                <a:solidFill>
                  <a:schemeClr val="tx1">
                    <a:lumMod val="65000"/>
                    <a:lumOff val="35000"/>
                  </a:schemeClr>
                </a:solidFill>
                <a:latin typeface="Century Gothic" panose="020B0502020202020204" pitchFamily="34" charset="0"/>
              </a:rPr>
              <a:t>workplace)</a:t>
            </a:r>
            <a:r>
              <a:rPr lang="en-GB" sz="2400" dirty="0">
                <a:solidFill>
                  <a:schemeClr val="tx1">
                    <a:lumMod val="65000"/>
                    <a:lumOff val="35000"/>
                  </a:schemeClr>
                </a:solidFill>
                <a:latin typeface="Century Gothic" panose="020B0502020202020204" pitchFamily="34" charset="0"/>
              </a:rPr>
              <a:t> because it influences our behaviour and </a:t>
            </a:r>
            <a:r>
              <a:rPr lang="en-GB" sz="2400" dirty="0" smtClean="0">
                <a:solidFill>
                  <a:schemeClr val="tx1">
                    <a:lumMod val="65000"/>
                    <a:lumOff val="35000"/>
                  </a:schemeClr>
                </a:solidFill>
                <a:latin typeface="Century Gothic" panose="020B0502020202020204" pitchFamily="34" charset="0"/>
              </a:rPr>
              <a:t>relationships.</a:t>
            </a:r>
          </a:p>
          <a:p>
            <a:pPr marL="342900" indent="-342900">
              <a:spcBef>
                <a:spcPct val="20000"/>
              </a:spcBef>
              <a:buFont typeface="Arial" panose="020B0604020202020204" pitchFamily="34" charset="0"/>
              <a:buChar char="•"/>
            </a:pPr>
            <a:r>
              <a:rPr lang="en-GB" sz="2400" dirty="0" smtClean="0">
                <a:solidFill>
                  <a:schemeClr val="tx1">
                    <a:lumMod val="65000"/>
                    <a:lumOff val="35000"/>
                  </a:schemeClr>
                </a:solidFill>
                <a:latin typeface="Century Gothic" panose="020B0502020202020204" pitchFamily="34" charset="0"/>
              </a:rPr>
              <a:t>It helps anyone to:</a:t>
            </a:r>
          </a:p>
          <a:p>
            <a:pPr marL="800100" lvl="1" indent="-342900">
              <a:spcBef>
                <a:spcPct val="20000"/>
              </a:spcBef>
              <a:buFont typeface="Courier New" panose="02070309020205020404" pitchFamily="49" charset="0"/>
              <a:buChar char="o"/>
            </a:pPr>
            <a:r>
              <a:rPr lang="en-GB" sz="2000" dirty="0" smtClean="0">
                <a:solidFill>
                  <a:schemeClr val="tx1">
                    <a:lumMod val="65000"/>
                    <a:lumOff val="35000"/>
                  </a:schemeClr>
                </a:solidFill>
                <a:latin typeface="Century Gothic" panose="020B0502020202020204" pitchFamily="34" charset="0"/>
              </a:rPr>
              <a:t>communicate better </a:t>
            </a:r>
          </a:p>
          <a:p>
            <a:pPr marL="800100" lvl="1" indent="-342900">
              <a:spcBef>
                <a:spcPct val="20000"/>
              </a:spcBef>
              <a:buFont typeface="Courier New" panose="02070309020205020404" pitchFamily="49" charset="0"/>
              <a:buChar char="o"/>
            </a:pPr>
            <a:r>
              <a:rPr lang="en-GB" sz="2000" dirty="0" smtClean="0">
                <a:solidFill>
                  <a:schemeClr val="tx1">
                    <a:lumMod val="65000"/>
                    <a:lumOff val="35000"/>
                  </a:schemeClr>
                </a:solidFill>
                <a:latin typeface="Century Gothic" panose="020B0502020202020204" pitchFamily="34" charset="0"/>
              </a:rPr>
              <a:t>reduce </a:t>
            </a:r>
            <a:r>
              <a:rPr lang="en-GB" sz="2000" dirty="0">
                <a:solidFill>
                  <a:schemeClr val="tx1">
                    <a:lumMod val="65000"/>
                    <a:lumOff val="35000"/>
                  </a:schemeClr>
                </a:solidFill>
                <a:latin typeface="Century Gothic" panose="020B0502020202020204" pitchFamily="34" charset="0"/>
              </a:rPr>
              <a:t>own anxiety and </a:t>
            </a:r>
            <a:r>
              <a:rPr lang="en-GB" sz="2000" dirty="0" smtClean="0">
                <a:solidFill>
                  <a:schemeClr val="tx1">
                    <a:lumMod val="65000"/>
                    <a:lumOff val="35000"/>
                  </a:schemeClr>
                </a:solidFill>
                <a:latin typeface="Century Gothic" panose="020B0502020202020204" pitchFamily="34" charset="0"/>
              </a:rPr>
              <a:t>stress </a:t>
            </a:r>
          </a:p>
          <a:p>
            <a:pPr marL="800100" lvl="1" indent="-342900">
              <a:spcBef>
                <a:spcPct val="20000"/>
              </a:spcBef>
              <a:buFont typeface="Courier New" panose="02070309020205020404" pitchFamily="49" charset="0"/>
              <a:buChar char="o"/>
            </a:pPr>
            <a:r>
              <a:rPr lang="en-GB" sz="2000" dirty="0" smtClean="0">
                <a:solidFill>
                  <a:schemeClr val="tx1">
                    <a:lumMod val="65000"/>
                    <a:lumOff val="35000"/>
                  </a:schemeClr>
                </a:solidFill>
                <a:latin typeface="Century Gothic" panose="020B0502020202020204" pitchFamily="34" charset="0"/>
              </a:rPr>
              <a:t>become </a:t>
            </a:r>
            <a:r>
              <a:rPr lang="en-GB" sz="2000" dirty="0">
                <a:solidFill>
                  <a:schemeClr val="tx1">
                    <a:lumMod val="65000"/>
                    <a:lumOff val="35000"/>
                  </a:schemeClr>
                </a:solidFill>
                <a:latin typeface="Century Gothic" panose="020B0502020202020204" pitchFamily="34" charset="0"/>
              </a:rPr>
              <a:t>more </a:t>
            </a:r>
            <a:r>
              <a:rPr lang="en-GB" sz="2000" dirty="0" smtClean="0">
                <a:solidFill>
                  <a:schemeClr val="tx1">
                    <a:lumMod val="65000"/>
                    <a:lumOff val="35000"/>
                  </a:schemeClr>
                </a:solidFill>
                <a:latin typeface="Century Gothic" panose="020B0502020202020204" pitchFamily="34" charset="0"/>
              </a:rPr>
              <a:t>resilient </a:t>
            </a:r>
          </a:p>
          <a:p>
            <a:pPr marL="800100" lvl="1" indent="-342900">
              <a:spcBef>
                <a:spcPct val="20000"/>
              </a:spcBef>
              <a:buFont typeface="Courier New" panose="02070309020205020404" pitchFamily="49" charset="0"/>
              <a:buChar char="o"/>
            </a:pPr>
            <a:r>
              <a:rPr lang="en-GB" sz="2000" dirty="0" smtClean="0">
                <a:solidFill>
                  <a:schemeClr val="tx1">
                    <a:lumMod val="65000"/>
                    <a:lumOff val="35000"/>
                  </a:schemeClr>
                </a:solidFill>
                <a:latin typeface="Century Gothic" panose="020B0502020202020204" pitchFamily="34" charset="0"/>
              </a:rPr>
              <a:t>defuse conflicts </a:t>
            </a:r>
          </a:p>
          <a:p>
            <a:pPr marL="800100" lvl="1" indent="-342900">
              <a:spcBef>
                <a:spcPct val="20000"/>
              </a:spcBef>
              <a:buFont typeface="Courier New" panose="02070309020205020404" pitchFamily="49" charset="0"/>
              <a:buChar char="o"/>
            </a:pPr>
            <a:r>
              <a:rPr lang="en-GB" sz="2000" dirty="0" smtClean="0">
                <a:solidFill>
                  <a:schemeClr val="tx1">
                    <a:lumMod val="65000"/>
                    <a:lumOff val="35000"/>
                  </a:schemeClr>
                </a:solidFill>
                <a:latin typeface="Century Gothic" panose="020B0502020202020204" pitchFamily="34" charset="0"/>
              </a:rPr>
              <a:t>improve relationships </a:t>
            </a:r>
          </a:p>
          <a:p>
            <a:pPr marL="800100" lvl="1" indent="-342900">
              <a:spcBef>
                <a:spcPct val="20000"/>
              </a:spcBef>
              <a:buFont typeface="Courier New" panose="02070309020205020404" pitchFamily="49" charset="0"/>
              <a:buChar char="o"/>
            </a:pPr>
            <a:r>
              <a:rPr lang="en-GB" sz="2000" dirty="0" smtClean="0">
                <a:solidFill>
                  <a:schemeClr val="tx1">
                    <a:lumMod val="65000"/>
                    <a:lumOff val="35000"/>
                  </a:schemeClr>
                </a:solidFill>
                <a:latin typeface="Century Gothic" panose="020B0502020202020204" pitchFamily="34" charset="0"/>
              </a:rPr>
              <a:t>boost </a:t>
            </a:r>
            <a:r>
              <a:rPr lang="en-GB" sz="2000" dirty="0">
                <a:solidFill>
                  <a:schemeClr val="tx1">
                    <a:lumMod val="65000"/>
                    <a:lumOff val="35000"/>
                  </a:schemeClr>
                </a:solidFill>
                <a:latin typeface="Century Gothic" panose="020B0502020202020204" pitchFamily="34" charset="0"/>
              </a:rPr>
              <a:t>performance at </a:t>
            </a:r>
            <a:r>
              <a:rPr lang="en-GB" sz="2000" dirty="0" smtClean="0">
                <a:solidFill>
                  <a:schemeClr val="tx1">
                    <a:lumMod val="65000"/>
                    <a:lumOff val="35000"/>
                  </a:schemeClr>
                </a:solidFill>
                <a:latin typeface="Century Gothic" panose="020B0502020202020204" pitchFamily="34" charset="0"/>
              </a:rPr>
              <a:t>work </a:t>
            </a:r>
          </a:p>
          <a:p>
            <a:pPr marL="800100" lvl="1" indent="-342900">
              <a:spcBef>
                <a:spcPct val="20000"/>
              </a:spcBef>
              <a:buFont typeface="Courier New" panose="02070309020205020404" pitchFamily="49" charset="0"/>
              <a:buChar char="o"/>
            </a:pPr>
            <a:r>
              <a:rPr lang="en-GB" sz="2000" dirty="0" smtClean="0">
                <a:solidFill>
                  <a:schemeClr val="tx1">
                    <a:lumMod val="65000"/>
                    <a:lumOff val="35000"/>
                  </a:schemeClr>
                </a:solidFill>
                <a:latin typeface="Century Gothic" panose="020B0502020202020204" pitchFamily="34" charset="0"/>
              </a:rPr>
              <a:t>empathize </a:t>
            </a:r>
            <a:r>
              <a:rPr lang="en-GB" sz="2000" dirty="0">
                <a:solidFill>
                  <a:schemeClr val="tx1">
                    <a:lumMod val="65000"/>
                    <a:lumOff val="35000"/>
                  </a:schemeClr>
                </a:solidFill>
                <a:latin typeface="Century Gothic" panose="020B0502020202020204" pitchFamily="34" charset="0"/>
              </a:rPr>
              <a:t>with </a:t>
            </a:r>
            <a:r>
              <a:rPr lang="en-GB" sz="2000" dirty="0" smtClean="0">
                <a:solidFill>
                  <a:schemeClr val="tx1">
                    <a:lumMod val="65000"/>
                    <a:lumOff val="35000"/>
                  </a:schemeClr>
                </a:solidFill>
                <a:latin typeface="Century Gothic" panose="020B0502020202020204" pitchFamily="34" charset="0"/>
              </a:rPr>
              <a:t>others</a:t>
            </a:r>
          </a:p>
          <a:p>
            <a:pPr marL="800100" lvl="1" indent="-342900">
              <a:spcBef>
                <a:spcPct val="20000"/>
              </a:spcBef>
              <a:buFont typeface="Courier New" panose="02070309020205020404" pitchFamily="49" charset="0"/>
              <a:buChar char="o"/>
            </a:pPr>
            <a:r>
              <a:rPr lang="en-GB" sz="2000" dirty="0" smtClean="0">
                <a:solidFill>
                  <a:schemeClr val="tx1">
                    <a:lumMod val="65000"/>
                    <a:lumOff val="35000"/>
                  </a:schemeClr>
                </a:solidFill>
                <a:latin typeface="Century Gothic" panose="020B0502020202020204" pitchFamily="34" charset="0"/>
              </a:rPr>
              <a:t>effectively </a:t>
            </a:r>
            <a:r>
              <a:rPr lang="en-GB" sz="2000" dirty="0">
                <a:solidFill>
                  <a:schemeClr val="tx1">
                    <a:lumMod val="65000"/>
                    <a:lumOff val="35000"/>
                  </a:schemeClr>
                </a:solidFill>
                <a:latin typeface="Century Gothic" panose="020B0502020202020204" pitchFamily="34" charset="0"/>
              </a:rPr>
              <a:t>overcome life’s </a:t>
            </a:r>
            <a:r>
              <a:rPr lang="en-GB" sz="2000" dirty="0" smtClean="0">
                <a:solidFill>
                  <a:schemeClr val="tx1">
                    <a:lumMod val="65000"/>
                    <a:lumOff val="35000"/>
                  </a:schemeClr>
                </a:solidFill>
                <a:latin typeface="Century Gothic" panose="020B0502020202020204" pitchFamily="34" charset="0"/>
              </a:rPr>
              <a:t>challenges</a:t>
            </a:r>
          </a:p>
        </p:txBody>
      </p:sp>
      <p:pic>
        <p:nvPicPr>
          <p:cNvPr id="1026" name="Picture 2" descr="thumbs up smiley face emoj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9300" y="3329796"/>
            <a:ext cx="2387112" cy="1669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516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585842" y="151799"/>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94890" y="252164"/>
            <a:ext cx="6262778" cy="825537"/>
          </a:xfrm>
        </p:spPr>
        <p:txBody>
          <a:bodyPr>
            <a:normAutofit fontScale="90000"/>
          </a:bodyPr>
          <a:lstStyle/>
          <a:p>
            <a:r>
              <a:rPr lang="en-US" dirty="0" smtClean="0">
                <a:solidFill>
                  <a:schemeClr val="tx1">
                    <a:lumMod val="65000"/>
                    <a:lumOff val="35000"/>
                  </a:schemeClr>
                </a:solidFill>
                <a:latin typeface="Century Gothic"/>
                <a:cs typeface="Century Gothic"/>
              </a:rPr>
              <a:t>Benefits of having a high EQ</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09448" y="602782"/>
            <a:ext cx="1360129" cy="658893"/>
          </a:xfrm>
          <a:prstGeom prst="rect">
            <a:avLst/>
          </a:prstGeom>
        </p:spPr>
      </p:pic>
      <p:sp>
        <p:nvSpPr>
          <p:cNvPr id="4" name="Dreptunghi 3"/>
          <p:cNvSpPr/>
          <p:nvPr/>
        </p:nvSpPr>
        <p:spPr>
          <a:xfrm>
            <a:off x="262391" y="3010909"/>
            <a:ext cx="6627789" cy="3194721"/>
          </a:xfrm>
          <a:prstGeom prst="rect">
            <a:avLst/>
          </a:prstGeom>
        </p:spPr>
        <p:txBody>
          <a:bodyPr wrap="square">
            <a:spAutoFit/>
          </a:bodyPr>
          <a:lstStyle/>
          <a:p>
            <a:pPr marL="342900" indent="-342900">
              <a:spcBef>
                <a:spcPct val="20000"/>
              </a:spcBef>
              <a:buFont typeface="Arial" panose="020B0604020202020204" pitchFamily="34" charset="0"/>
              <a:buChar char="•"/>
            </a:pPr>
            <a:r>
              <a:rPr lang="en-GB" sz="2400" dirty="0" smtClean="0">
                <a:solidFill>
                  <a:schemeClr val="tx1">
                    <a:lumMod val="65000"/>
                    <a:lumOff val="35000"/>
                  </a:schemeClr>
                </a:solidFill>
                <a:latin typeface="Century Gothic" panose="020B0502020202020204" pitchFamily="34" charset="0"/>
              </a:rPr>
              <a:t>High </a:t>
            </a:r>
            <a:r>
              <a:rPr lang="en-GB" sz="2400" dirty="0">
                <a:solidFill>
                  <a:schemeClr val="tx1">
                    <a:lumMod val="65000"/>
                    <a:lumOff val="35000"/>
                  </a:schemeClr>
                </a:solidFill>
                <a:latin typeface="Century Gothic" panose="020B0502020202020204" pitchFamily="34" charset="0"/>
              </a:rPr>
              <a:t>IQ is only capable of predicting 20% of the factors for </a:t>
            </a:r>
            <a:r>
              <a:rPr lang="en-GB" sz="2400" dirty="0" smtClean="0">
                <a:solidFill>
                  <a:schemeClr val="tx1">
                    <a:lumMod val="65000"/>
                    <a:lumOff val="35000"/>
                  </a:schemeClr>
                </a:solidFill>
                <a:latin typeface="Century Gothic" panose="020B0502020202020204" pitchFamily="34" charset="0"/>
              </a:rPr>
              <a:t>success</a:t>
            </a:r>
            <a:endParaRPr lang="en-GB" sz="2400" dirty="0">
              <a:solidFill>
                <a:schemeClr val="tx1">
                  <a:lumMod val="65000"/>
                  <a:lumOff val="35000"/>
                </a:schemeClr>
              </a:solidFill>
              <a:latin typeface="Century Gothic" panose="020B0502020202020204" pitchFamily="34" charset="0"/>
            </a:endParaRPr>
          </a:p>
          <a:p>
            <a:pPr marL="342900" indent="-342900">
              <a:spcBef>
                <a:spcPct val="20000"/>
              </a:spcBef>
              <a:buFont typeface="Arial" panose="020B0604020202020204" pitchFamily="34" charset="0"/>
              <a:buChar char="•"/>
            </a:pPr>
            <a:r>
              <a:rPr lang="en-GB" sz="2400" dirty="0" smtClean="0">
                <a:solidFill>
                  <a:schemeClr val="tx1">
                    <a:lumMod val="65000"/>
                    <a:lumOff val="35000"/>
                  </a:schemeClr>
                </a:solidFill>
                <a:latin typeface="Century Gothic" panose="020B0502020202020204" pitchFamily="34" charset="0"/>
              </a:rPr>
              <a:t>EQ is </a:t>
            </a:r>
            <a:r>
              <a:rPr lang="en-GB" sz="2400" dirty="0">
                <a:solidFill>
                  <a:schemeClr val="tx1">
                    <a:lumMod val="65000"/>
                    <a:lumOff val="35000"/>
                  </a:schemeClr>
                </a:solidFill>
                <a:latin typeface="Century Gothic" panose="020B0502020202020204" pitchFamily="34" charset="0"/>
              </a:rPr>
              <a:t>the strongest predictor of performance, explaining a full 58% of success in all types of </a:t>
            </a:r>
            <a:r>
              <a:rPr lang="en-GB" sz="2400" dirty="0" smtClean="0">
                <a:solidFill>
                  <a:schemeClr val="tx1">
                    <a:lumMod val="65000"/>
                    <a:lumOff val="35000"/>
                  </a:schemeClr>
                </a:solidFill>
                <a:latin typeface="Century Gothic" panose="020B0502020202020204" pitchFamily="34" charset="0"/>
              </a:rPr>
              <a:t>jobs</a:t>
            </a:r>
          </a:p>
          <a:p>
            <a:pPr marL="342900" indent="-342900">
              <a:spcBef>
                <a:spcPct val="20000"/>
              </a:spcBef>
              <a:buFont typeface="Arial" panose="020B0604020202020204" pitchFamily="34" charset="0"/>
              <a:buChar char="•"/>
            </a:pPr>
            <a:r>
              <a:rPr lang="en-GB" sz="2400" dirty="0">
                <a:solidFill>
                  <a:schemeClr val="tx1">
                    <a:lumMod val="65000"/>
                    <a:lumOff val="35000"/>
                  </a:schemeClr>
                </a:solidFill>
                <a:latin typeface="Century Gothic" panose="020B0502020202020204" pitchFamily="34" charset="0"/>
              </a:rPr>
              <a:t>Our emotions and beliefs can be the cause and cure of our </a:t>
            </a:r>
            <a:r>
              <a:rPr lang="en-GB" sz="2400" dirty="0" smtClean="0">
                <a:solidFill>
                  <a:schemeClr val="tx1">
                    <a:lumMod val="65000"/>
                    <a:lumOff val="35000"/>
                  </a:schemeClr>
                </a:solidFill>
                <a:latin typeface="Century Gothic" panose="020B0502020202020204" pitchFamily="34" charset="0"/>
              </a:rPr>
              <a:t>diseases – see </a:t>
            </a:r>
            <a:r>
              <a:rPr lang="en-GB" sz="2400" dirty="0" err="1" smtClean="0">
                <a:solidFill>
                  <a:schemeClr val="tx1">
                    <a:lumMod val="65000"/>
                    <a:lumOff val="35000"/>
                  </a:schemeClr>
                </a:solidFill>
                <a:latin typeface="Century Gothic" panose="020B0502020202020204" pitchFamily="34" charset="0"/>
              </a:rPr>
              <a:t>Dr</a:t>
            </a:r>
            <a:r>
              <a:rPr lang="en-GB" sz="2400" dirty="0" err="1">
                <a:solidFill>
                  <a:schemeClr val="tx1">
                    <a:lumMod val="65000"/>
                    <a:lumOff val="35000"/>
                  </a:schemeClr>
                </a:solidFill>
                <a:latin typeface="Century Gothic" panose="020B0502020202020204" pitchFamily="34" charset="0"/>
              </a:rPr>
              <a:t>.</a:t>
            </a:r>
            <a:r>
              <a:rPr lang="en-GB" sz="2400" dirty="0">
                <a:solidFill>
                  <a:schemeClr val="tx1">
                    <a:lumMod val="65000"/>
                    <a:lumOff val="35000"/>
                  </a:schemeClr>
                </a:solidFill>
                <a:latin typeface="Century Gothic" panose="020B0502020202020204" pitchFamily="34" charset="0"/>
              </a:rPr>
              <a:t> </a:t>
            </a:r>
            <a:r>
              <a:rPr lang="en-GB" sz="2400" dirty="0" err="1">
                <a:solidFill>
                  <a:schemeClr val="tx1">
                    <a:lumMod val="65000"/>
                    <a:lumOff val="35000"/>
                  </a:schemeClr>
                </a:solidFill>
                <a:latin typeface="Century Gothic" panose="020B0502020202020204" pitchFamily="34" charset="0"/>
              </a:rPr>
              <a:t>Ryke</a:t>
            </a:r>
            <a:r>
              <a:rPr lang="en-GB" sz="2400" dirty="0">
                <a:solidFill>
                  <a:schemeClr val="tx1">
                    <a:lumMod val="65000"/>
                    <a:lumOff val="35000"/>
                  </a:schemeClr>
                </a:solidFill>
                <a:latin typeface="Century Gothic" panose="020B0502020202020204" pitchFamily="34" charset="0"/>
              </a:rPr>
              <a:t> Hammer</a:t>
            </a:r>
            <a:endParaRPr lang="en-GB" sz="2400" dirty="0" smtClean="0">
              <a:solidFill>
                <a:schemeClr val="tx1">
                  <a:lumMod val="65000"/>
                  <a:lumOff val="35000"/>
                </a:schemeClr>
              </a:solidFill>
              <a:latin typeface="Century Gothic" panose="020B0502020202020204" pitchFamily="34" charset="0"/>
            </a:endParaRPr>
          </a:p>
        </p:txBody>
      </p:sp>
      <p:grpSp>
        <p:nvGrpSpPr>
          <p:cNvPr id="14" name="Grupare 13"/>
          <p:cNvGrpSpPr/>
          <p:nvPr/>
        </p:nvGrpSpPr>
        <p:grpSpPr>
          <a:xfrm>
            <a:off x="1430866" y="1666327"/>
            <a:ext cx="4133850" cy="1356360"/>
            <a:chOff x="0" y="0"/>
            <a:chExt cx="4133938" cy="1356669"/>
          </a:xfrm>
        </p:grpSpPr>
        <p:grpSp>
          <p:nvGrpSpPr>
            <p:cNvPr id="15" name="Grupare 14"/>
            <p:cNvGrpSpPr/>
            <p:nvPr/>
          </p:nvGrpSpPr>
          <p:grpSpPr>
            <a:xfrm>
              <a:off x="0" y="0"/>
              <a:ext cx="4133938" cy="952677"/>
              <a:chOff x="0" y="0"/>
              <a:chExt cx="4133938" cy="952677"/>
            </a:xfrm>
          </p:grpSpPr>
          <p:sp>
            <p:nvSpPr>
              <p:cNvPr id="20" name="Oval 19"/>
              <p:cNvSpPr/>
              <p:nvPr/>
            </p:nvSpPr>
            <p:spPr>
              <a:xfrm>
                <a:off x="0" y="4253"/>
                <a:ext cx="999460" cy="9484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800" b="1">
                    <a:solidFill>
                      <a:srgbClr val="000000"/>
                    </a:solidFill>
                    <a:effectLst/>
                    <a:ea typeface="Calibri" panose="020F0502020204030204" pitchFamily="34" charset="0"/>
                    <a:cs typeface="Times New Roman" panose="02020603050405020304" pitchFamily="18" charset="0"/>
                  </a:rPr>
                  <a:t>IQ</a:t>
                </a:r>
                <a:endParaRPr lang="en-US" sz="1100">
                  <a:effectLst/>
                  <a:ea typeface="Calibri" panose="020F0502020204030204" pitchFamily="34" charset="0"/>
                  <a:cs typeface="Times New Roman" panose="02020603050405020304" pitchFamily="18" charset="0"/>
                </a:endParaRPr>
              </a:p>
            </p:txBody>
          </p:sp>
          <p:sp>
            <p:nvSpPr>
              <p:cNvPr id="21" name="Oval 20"/>
              <p:cNvSpPr/>
              <p:nvPr/>
            </p:nvSpPr>
            <p:spPr>
              <a:xfrm>
                <a:off x="1586377" y="4253"/>
                <a:ext cx="999460" cy="948424"/>
              </a:xfrm>
              <a:prstGeom prst="ellipse">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800" b="1">
                    <a:solidFill>
                      <a:srgbClr val="000000"/>
                    </a:solidFill>
                    <a:effectLst/>
                    <a:ea typeface="Calibri" panose="020F0502020204030204" pitchFamily="34" charset="0"/>
                    <a:cs typeface="Times New Roman" panose="02020603050405020304" pitchFamily="18" charset="0"/>
                  </a:rPr>
                  <a:t>EQ</a:t>
                </a:r>
                <a:endParaRPr lang="en-US" sz="1100">
                  <a:effectLst/>
                  <a:ea typeface="Calibri" panose="020F0502020204030204" pitchFamily="34" charset="0"/>
                  <a:cs typeface="Times New Roman" panose="02020603050405020304" pitchFamily="18" charset="0"/>
                </a:endParaRPr>
              </a:p>
            </p:txBody>
          </p:sp>
          <p:sp>
            <p:nvSpPr>
              <p:cNvPr id="22" name="Oval 21"/>
              <p:cNvSpPr/>
              <p:nvPr/>
            </p:nvSpPr>
            <p:spPr>
              <a:xfrm>
                <a:off x="3134478" y="0"/>
                <a:ext cx="999460" cy="948424"/>
              </a:xfrm>
              <a:prstGeom prst="ellipse">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b="1">
                    <a:solidFill>
                      <a:srgbClr val="000000"/>
                    </a:solidFill>
                    <a:effectLst/>
                    <a:ea typeface="Calibri" panose="020F0502020204030204" pitchFamily="34" charset="0"/>
                    <a:cs typeface="Times New Roman" panose="02020603050405020304" pitchFamily="18" charset="0"/>
                  </a:rPr>
                  <a:t>Success</a:t>
                </a:r>
                <a:endParaRPr lang="en-US" sz="1100">
                  <a:effectLst/>
                  <a:ea typeface="Calibri" panose="020F0502020204030204" pitchFamily="34" charset="0"/>
                  <a:cs typeface="Times New Roman" panose="02020603050405020304" pitchFamily="18" charset="0"/>
                </a:endParaRPr>
              </a:p>
            </p:txBody>
          </p:sp>
          <p:sp>
            <p:nvSpPr>
              <p:cNvPr id="23" name="Plus 22"/>
              <p:cNvSpPr/>
              <p:nvPr/>
            </p:nvSpPr>
            <p:spPr>
              <a:xfrm>
                <a:off x="1076015" y="255181"/>
                <a:ext cx="463062" cy="425303"/>
              </a:xfrm>
              <a:prstGeom prst="mathPlus">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Egal 23"/>
              <p:cNvSpPr/>
              <p:nvPr/>
            </p:nvSpPr>
            <p:spPr>
              <a:xfrm>
                <a:off x="2709176" y="370013"/>
                <a:ext cx="335988" cy="272016"/>
              </a:xfrm>
              <a:prstGeom prst="mathEqual">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 name="Casetă text 53"/>
            <p:cNvSpPr txBox="1"/>
            <p:nvPr/>
          </p:nvSpPr>
          <p:spPr>
            <a:xfrm>
              <a:off x="905894" y="1029232"/>
              <a:ext cx="2432364" cy="327437"/>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600"/>
                </a:spcBef>
                <a:spcAft>
                  <a:spcPts val="600"/>
                </a:spcAft>
              </a:pPr>
              <a:r>
                <a:rPr lang="en-GB" sz="900" i="1">
                  <a:effectLst/>
                  <a:ea typeface="Calibri" panose="020F0502020204030204" pitchFamily="34" charset="0"/>
                  <a:cs typeface="Times New Roman" panose="02020603050405020304" pitchFamily="18" charset="0"/>
                </a:rPr>
                <a:t>Source: Adapted from Dreamstime.com</a:t>
              </a:r>
              <a:endParaRPr lang="en-US"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9184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585842" y="151799"/>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94890" y="252164"/>
            <a:ext cx="6262778" cy="825537"/>
          </a:xfrm>
        </p:spPr>
        <p:txBody>
          <a:bodyPr>
            <a:normAutofit fontScale="90000"/>
          </a:bodyPr>
          <a:lstStyle/>
          <a:p>
            <a:r>
              <a:rPr lang="en-US" dirty="0" smtClean="0">
                <a:solidFill>
                  <a:schemeClr val="tx1">
                    <a:lumMod val="65000"/>
                    <a:lumOff val="35000"/>
                  </a:schemeClr>
                </a:solidFill>
                <a:latin typeface="Century Gothic"/>
                <a:cs typeface="Century Gothic"/>
              </a:rPr>
              <a:t>Friedman Scale of emotional maturity</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09448" y="602782"/>
            <a:ext cx="1360129" cy="658893"/>
          </a:xfrm>
          <a:prstGeom prst="rect">
            <a:avLst/>
          </a:prstGeom>
        </p:spPr>
      </p:pic>
      <p:sp>
        <p:nvSpPr>
          <p:cNvPr id="4" name="Dreptunghi 3"/>
          <p:cNvSpPr/>
          <p:nvPr/>
        </p:nvSpPr>
        <p:spPr>
          <a:xfrm>
            <a:off x="172529" y="1323438"/>
            <a:ext cx="6810484" cy="5189113"/>
          </a:xfrm>
          <a:prstGeom prst="rect">
            <a:avLst/>
          </a:prstGeom>
        </p:spPr>
        <p:txBody>
          <a:bodyPr wrap="square">
            <a:spAutoFit/>
          </a:bodyPr>
          <a:lstStyle/>
          <a:p>
            <a:pPr marL="342900" indent="-342900">
              <a:spcBef>
                <a:spcPct val="20000"/>
              </a:spcBef>
              <a:buFont typeface="Arial" panose="020B0604020202020204" pitchFamily="34" charset="0"/>
              <a:buChar char="•"/>
            </a:pPr>
            <a:r>
              <a:rPr lang="en-US" sz="2400" dirty="0">
                <a:solidFill>
                  <a:schemeClr val="tx1">
                    <a:lumMod val="65000"/>
                    <a:lumOff val="35000"/>
                  </a:schemeClr>
                </a:solidFill>
                <a:latin typeface="Century Gothic" panose="020B0502020202020204" pitchFamily="34" charset="0"/>
              </a:rPr>
              <a:t>Emotional maturity has nothing to do with age, but rather with experience, self-knowledge and personal </a:t>
            </a:r>
            <a:r>
              <a:rPr lang="en-US" sz="2400" dirty="0" smtClean="0">
                <a:solidFill>
                  <a:schemeClr val="tx1">
                    <a:lumMod val="65000"/>
                    <a:lumOff val="35000"/>
                  </a:schemeClr>
                </a:solidFill>
                <a:latin typeface="Century Gothic" panose="020B0502020202020204" pitchFamily="34" charset="0"/>
              </a:rPr>
              <a:t>development</a:t>
            </a:r>
          </a:p>
          <a:p>
            <a:pPr marL="342900" indent="-342900">
              <a:spcBef>
                <a:spcPct val="20000"/>
              </a:spcBef>
              <a:buFont typeface="Arial" panose="020B0604020202020204" pitchFamily="34" charset="0"/>
              <a:buChar char="•"/>
            </a:pPr>
            <a:r>
              <a:rPr lang="en-US" sz="2400" dirty="0">
                <a:solidFill>
                  <a:schemeClr val="tx1">
                    <a:lumMod val="65000"/>
                    <a:lumOff val="35000"/>
                  </a:schemeClr>
                </a:solidFill>
                <a:latin typeface="Century Gothic" panose="020B0502020202020204" pitchFamily="34" charset="0"/>
              </a:rPr>
              <a:t>Emotional maturity is a decision, not a consequence of life. Any individual can reach emotional maturity or can live his whole life as a teenager without responsibility and independence on any </a:t>
            </a:r>
            <a:r>
              <a:rPr lang="en-US" sz="2400" dirty="0" smtClean="0">
                <a:solidFill>
                  <a:schemeClr val="tx1">
                    <a:lumMod val="65000"/>
                    <a:lumOff val="35000"/>
                  </a:schemeClr>
                </a:solidFill>
                <a:latin typeface="Century Gothic" panose="020B0502020202020204" pitchFamily="34" charset="0"/>
              </a:rPr>
              <a:t>level</a:t>
            </a:r>
          </a:p>
          <a:p>
            <a:pPr marL="342900" indent="-342900">
              <a:spcBef>
                <a:spcPct val="20000"/>
              </a:spcBef>
              <a:buFont typeface="Arial" panose="020B0604020202020204" pitchFamily="34" charset="0"/>
              <a:buChar char="•"/>
            </a:pPr>
            <a:r>
              <a:rPr lang="en-US" sz="2400" dirty="0">
                <a:solidFill>
                  <a:schemeClr val="tx1">
                    <a:lumMod val="65000"/>
                    <a:lumOff val="35000"/>
                  </a:schemeClr>
                </a:solidFill>
                <a:latin typeface="Century Gothic" panose="020B0502020202020204" pitchFamily="34" charset="0"/>
              </a:rPr>
              <a:t>A mature </a:t>
            </a:r>
            <a:r>
              <a:rPr lang="en-US" sz="2400" dirty="0" smtClean="0">
                <a:solidFill>
                  <a:schemeClr val="tx1">
                    <a:lumMod val="65000"/>
                    <a:lumOff val="35000"/>
                  </a:schemeClr>
                </a:solidFill>
                <a:latin typeface="Century Gothic" panose="020B0502020202020204" pitchFamily="34" charset="0"/>
              </a:rPr>
              <a:t>person: </a:t>
            </a:r>
          </a:p>
          <a:p>
            <a:pPr marL="800100" lvl="1" indent="-342900">
              <a:spcBef>
                <a:spcPct val="20000"/>
              </a:spcBef>
              <a:buFont typeface="Courier New" panose="02070309020205020404" pitchFamily="49" charset="0"/>
              <a:buChar char="o"/>
            </a:pPr>
            <a:r>
              <a:rPr lang="en-US" sz="2400" dirty="0" smtClean="0">
                <a:solidFill>
                  <a:schemeClr val="tx1">
                    <a:lumMod val="65000"/>
                    <a:lumOff val="35000"/>
                  </a:schemeClr>
                </a:solidFill>
                <a:latin typeface="Century Gothic" panose="020B0502020202020204" pitchFamily="34" charset="0"/>
              </a:rPr>
              <a:t>has a good relationship with herself/ himself</a:t>
            </a:r>
          </a:p>
          <a:p>
            <a:pPr marL="800100" lvl="1" indent="-342900">
              <a:spcBef>
                <a:spcPct val="20000"/>
              </a:spcBef>
              <a:buFont typeface="Courier New" panose="02070309020205020404" pitchFamily="49" charset="0"/>
              <a:buChar char="o"/>
            </a:pPr>
            <a:r>
              <a:rPr lang="en-US" sz="2400" dirty="0" smtClean="0">
                <a:solidFill>
                  <a:schemeClr val="tx1">
                    <a:lumMod val="65000"/>
                    <a:lumOff val="35000"/>
                  </a:schemeClr>
                </a:solidFill>
                <a:latin typeface="Century Gothic" panose="020B0502020202020204" pitchFamily="34" charset="0"/>
              </a:rPr>
              <a:t>takes full control of her/ his life</a:t>
            </a:r>
            <a:endParaRPr lang="en-GB" sz="2400" dirty="0" smtClean="0">
              <a:solidFill>
                <a:schemeClr val="tx1">
                  <a:lumMod val="65000"/>
                  <a:lumOff val="35000"/>
                </a:schemeClr>
              </a:solidFill>
              <a:latin typeface="Century Gothic" panose="020B0502020202020204" pitchFamily="34" charset="0"/>
            </a:endParaRPr>
          </a:p>
        </p:txBody>
      </p:sp>
      <p:pic>
        <p:nvPicPr>
          <p:cNvPr id="25" name="Imagine 24" descr="Age, Youth, Contrast, Old, Young, Force"/>
          <p:cNvPicPr/>
          <p:nvPr/>
        </p:nvPicPr>
        <p:blipFill>
          <a:blip r:embed="rId8">
            <a:extLst>
              <a:ext uri="{28A0092B-C50C-407E-A947-70E740481C1C}">
                <a14:useLocalDpi xmlns:a14="http://schemas.microsoft.com/office/drawing/2010/main" val="0"/>
              </a:ext>
            </a:extLst>
          </a:blip>
          <a:srcRect/>
          <a:stretch>
            <a:fillRect/>
          </a:stretch>
        </p:blipFill>
        <p:spPr bwMode="auto">
          <a:xfrm>
            <a:off x="7010399" y="2684344"/>
            <a:ext cx="1960936" cy="1237615"/>
          </a:xfrm>
          <a:prstGeom prst="rect">
            <a:avLst/>
          </a:prstGeom>
          <a:noFill/>
          <a:ln>
            <a:noFill/>
          </a:ln>
        </p:spPr>
      </p:pic>
    </p:spTree>
    <p:extLst>
      <p:ext uri="{BB962C8B-B14F-4D97-AF65-F5344CB8AC3E}">
        <p14:creationId xmlns:p14="http://schemas.microsoft.com/office/powerpoint/2010/main" val="4005386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585842" y="151799"/>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94890" y="252164"/>
            <a:ext cx="6262778" cy="825537"/>
          </a:xfrm>
        </p:spPr>
        <p:txBody>
          <a:bodyPr>
            <a:normAutofit fontScale="90000"/>
          </a:bodyPr>
          <a:lstStyle/>
          <a:p>
            <a:r>
              <a:rPr lang="en-US" dirty="0" smtClean="0">
                <a:solidFill>
                  <a:schemeClr val="tx1">
                    <a:lumMod val="65000"/>
                    <a:lumOff val="35000"/>
                  </a:schemeClr>
                </a:solidFill>
                <a:latin typeface="Century Gothic"/>
                <a:cs typeface="Century Gothic"/>
              </a:rPr>
              <a:t>Friedman Scale of emotional maturity</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09448" y="602782"/>
            <a:ext cx="1360129" cy="658893"/>
          </a:xfrm>
          <a:prstGeom prst="rect">
            <a:avLst/>
          </a:prstGeom>
        </p:spPr>
      </p:pic>
      <p:sp>
        <p:nvSpPr>
          <p:cNvPr id="4" name="Dreptunghi 3"/>
          <p:cNvSpPr/>
          <p:nvPr/>
        </p:nvSpPr>
        <p:spPr>
          <a:xfrm>
            <a:off x="585842" y="1891864"/>
            <a:ext cx="6493602" cy="461665"/>
          </a:xfrm>
          <a:prstGeom prst="rect">
            <a:avLst/>
          </a:prstGeom>
        </p:spPr>
        <p:txBody>
          <a:bodyPr wrap="square">
            <a:spAutoFit/>
          </a:bodyPr>
          <a:lstStyle/>
          <a:p>
            <a:pPr>
              <a:spcBef>
                <a:spcPct val="20000"/>
              </a:spcBef>
            </a:pPr>
            <a:r>
              <a:rPr lang="en-US" sz="2400" dirty="0" smtClean="0">
                <a:solidFill>
                  <a:schemeClr val="tx1">
                    <a:lumMod val="65000"/>
                    <a:lumOff val="35000"/>
                  </a:schemeClr>
                </a:solidFill>
                <a:latin typeface="Century Gothic" panose="020B0502020202020204" pitchFamily="34" charset="0"/>
              </a:rPr>
              <a:t>Take the Friedman Test</a:t>
            </a:r>
            <a:endParaRPr lang="en-GB" sz="2400" dirty="0" smtClean="0">
              <a:solidFill>
                <a:schemeClr val="tx1">
                  <a:lumMod val="65000"/>
                  <a:lumOff val="35000"/>
                </a:schemeClr>
              </a:solidFill>
              <a:latin typeface="Century Gothic" panose="020B0502020202020204" pitchFamily="34" charset="0"/>
            </a:endParaRPr>
          </a:p>
        </p:txBody>
      </p:sp>
      <p:pic>
        <p:nvPicPr>
          <p:cNvPr id="14" name="Imagine 13" descr="Checklist, Lists, Business, Form"/>
          <p:cNvPicPr/>
          <p:nvPr/>
        </p:nvPicPr>
        <p:blipFill>
          <a:blip r:embed="rId8">
            <a:extLst>
              <a:ext uri="{28A0092B-C50C-407E-A947-70E740481C1C}">
                <a14:useLocalDpi xmlns:a14="http://schemas.microsoft.com/office/drawing/2010/main" val="0"/>
              </a:ext>
            </a:extLst>
          </a:blip>
          <a:srcRect/>
          <a:stretch>
            <a:fillRect/>
          </a:stretch>
        </p:blipFill>
        <p:spPr bwMode="auto">
          <a:xfrm>
            <a:off x="3931285" y="2627947"/>
            <a:ext cx="1281430" cy="1602105"/>
          </a:xfrm>
          <a:prstGeom prst="rect">
            <a:avLst/>
          </a:prstGeom>
          <a:noFill/>
          <a:ln>
            <a:noFill/>
          </a:ln>
        </p:spPr>
      </p:pic>
    </p:spTree>
    <p:extLst>
      <p:ext uri="{BB962C8B-B14F-4D97-AF65-F5344CB8AC3E}">
        <p14:creationId xmlns:p14="http://schemas.microsoft.com/office/powerpoint/2010/main" val="4052674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585842" y="151799"/>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94890" y="252164"/>
            <a:ext cx="6262778" cy="825537"/>
          </a:xfrm>
        </p:spPr>
        <p:txBody>
          <a:bodyPr>
            <a:normAutofit fontScale="90000"/>
          </a:bodyPr>
          <a:lstStyle/>
          <a:p>
            <a:r>
              <a:rPr lang="en-US" dirty="0" smtClean="0">
                <a:solidFill>
                  <a:schemeClr val="tx1">
                    <a:lumMod val="65000"/>
                    <a:lumOff val="35000"/>
                  </a:schemeClr>
                </a:solidFill>
                <a:latin typeface="Century Gothic"/>
                <a:cs typeface="Century Gothic"/>
              </a:rPr>
              <a:t>Methods/ Tools for developing EQ</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09448" y="602782"/>
            <a:ext cx="1360129" cy="658893"/>
          </a:xfrm>
          <a:prstGeom prst="rect">
            <a:avLst/>
          </a:prstGeom>
        </p:spPr>
      </p:pic>
      <p:sp>
        <p:nvSpPr>
          <p:cNvPr id="4" name="Dreptunghi 3"/>
          <p:cNvSpPr/>
          <p:nvPr/>
        </p:nvSpPr>
        <p:spPr>
          <a:xfrm>
            <a:off x="179650" y="1189696"/>
            <a:ext cx="6810484" cy="5262979"/>
          </a:xfrm>
          <a:prstGeom prst="rect">
            <a:avLst/>
          </a:prstGeom>
        </p:spPr>
        <p:txBody>
          <a:bodyPr wrap="square">
            <a:spAutoFit/>
          </a:bodyPr>
          <a:lstStyle/>
          <a:p>
            <a:pPr marL="342900" indent="-342900">
              <a:buFont typeface="Arial" panose="020B0604020202020204" pitchFamily="34" charset="0"/>
              <a:buChar char="•"/>
            </a:pPr>
            <a:r>
              <a:rPr lang="en-GB" sz="2400" dirty="0" smtClean="0">
                <a:solidFill>
                  <a:schemeClr val="tx1">
                    <a:lumMod val="65000"/>
                    <a:lumOff val="35000"/>
                  </a:schemeClr>
                </a:solidFill>
                <a:latin typeface="Century Gothic" panose="020B0502020202020204" pitchFamily="34" charset="0"/>
              </a:rPr>
              <a:t>Improve </a:t>
            </a:r>
            <a:r>
              <a:rPr lang="en-GB" sz="2400" dirty="0">
                <a:solidFill>
                  <a:schemeClr val="tx1">
                    <a:lumMod val="65000"/>
                    <a:lumOff val="35000"/>
                  </a:schemeClr>
                </a:solidFill>
                <a:latin typeface="Century Gothic" panose="020B0502020202020204" pitchFamily="34" charset="0"/>
              </a:rPr>
              <a:t>the way we:  </a:t>
            </a:r>
            <a:endParaRPr lang="en-US" sz="2400" dirty="0">
              <a:solidFill>
                <a:schemeClr val="tx1">
                  <a:lumMod val="65000"/>
                  <a:lumOff val="35000"/>
                </a:schemeClr>
              </a:solidFill>
              <a:latin typeface="Century Gothic" panose="020B0502020202020204" pitchFamily="34" charset="0"/>
            </a:endParaRPr>
          </a:p>
          <a:p>
            <a:pPr marL="800100" lvl="1" indent="-342900">
              <a:buFont typeface="Courier New" panose="02070309020205020404" pitchFamily="49" charset="0"/>
              <a:buChar char="o"/>
            </a:pPr>
            <a:r>
              <a:rPr lang="en-GB" sz="2400" dirty="0">
                <a:solidFill>
                  <a:schemeClr val="tx1">
                    <a:lumMod val="65000"/>
                    <a:lumOff val="35000"/>
                  </a:schemeClr>
                </a:solidFill>
                <a:latin typeface="Century Gothic" panose="020B0502020202020204" pitchFamily="34" charset="0"/>
              </a:rPr>
              <a:t>Notice and understand emotions in ourselves </a:t>
            </a:r>
            <a:endParaRPr lang="en-US" sz="2400" dirty="0">
              <a:solidFill>
                <a:schemeClr val="tx1">
                  <a:lumMod val="65000"/>
                  <a:lumOff val="35000"/>
                </a:schemeClr>
              </a:solidFill>
              <a:latin typeface="Century Gothic" panose="020B0502020202020204" pitchFamily="34" charset="0"/>
            </a:endParaRPr>
          </a:p>
          <a:p>
            <a:pPr marL="800100" lvl="1" indent="-342900">
              <a:buFont typeface="Courier New" panose="02070309020205020404" pitchFamily="49" charset="0"/>
              <a:buChar char="o"/>
            </a:pPr>
            <a:r>
              <a:rPr lang="en-GB" sz="2400" dirty="0">
                <a:solidFill>
                  <a:schemeClr val="tx1">
                    <a:lumMod val="65000"/>
                    <a:lumOff val="35000"/>
                  </a:schemeClr>
                </a:solidFill>
                <a:latin typeface="Century Gothic" panose="020B0502020202020204" pitchFamily="34" charset="0"/>
              </a:rPr>
              <a:t>Notice and understand emotions in others</a:t>
            </a:r>
            <a:endParaRPr lang="en-US" sz="2400" dirty="0">
              <a:solidFill>
                <a:schemeClr val="tx1">
                  <a:lumMod val="65000"/>
                  <a:lumOff val="35000"/>
                </a:schemeClr>
              </a:solidFill>
              <a:latin typeface="Century Gothic" panose="020B0502020202020204" pitchFamily="34" charset="0"/>
            </a:endParaRPr>
          </a:p>
          <a:p>
            <a:pPr marL="800100" lvl="1" indent="-342900">
              <a:buFont typeface="Courier New" panose="02070309020205020404" pitchFamily="49" charset="0"/>
              <a:buChar char="o"/>
            </a:pPr>
            <a:r>
              <a:rPr lang="en-GB" sz="2400" dirty="0">
                <a:solidFill>
                  <a:schemeClr val="tx1">
                    <a:lumMod val="65000"/>
                    <a:lumOff val="35000"/>
                  </a:schemeClr>
                </a:solidFill>
                <a:latin typeface="Century Gothic" panose="020B0502020202020204" pitchFamily="34" charset="0"/>
              </a:rPr>
              <a:t>Mange effectively the emotion in ourselves</a:t>
            </a:r>
            <a:endParaRPr lang="en-US" sz="2400" dirty="0">
              <a:solidFill>
                <a:schemeClr val="tx1">
                  <a:lumMod val="65000"/>
                  <a:lumOff val="35000"/>
                </a:schemeClr>
              </a:solidFill>
              <a:latin typeface="Century Gothic" panose="020B0502020202020204" pitchFamily="34" charset="0"/>
            </a:endParaRPr>
          </a:p>
          <a:p>
            <a:pPr marL="800100" lvl="1" indent="-342900">
              <a:buFont typeface="Courier New" panose="02070309020205020404" pitchFamily="49" charset="0"/>
              <a:buChar char="o"/>
            </a:pPr>
            <a:r>
              <a:rPr lang="en-GB" sz="2400" dirty="0">
                <a:solidFill>
                  <a:schemeClr val="tx1">
                    <a:lumMod val="65000"/>
                    <a:lumOff val="35000"/>
                  </a:schemeClr>
                </a:solidFill>
                <a:latin typeface="Century Gothic" panose="020B0502020202020204" pitchFamily="34" charset="0"/>
              </a:rPr>
              <a:t>Use emotions to facilitate </a:t>
            </a:r>
            <a:r>
              <a:rPr lang="en-GB" sz="2400" dirty="0" smtClean="0">
                <a:solidFill>
                  <a:schemeClr val="tx1">
                    <a:lumMod val="65000"/>
                    <a:lumOff val="35000"/>
                  </a:schemeClr>
                </a:solidFill>
                <a:latin typeface="Century Gothic" panose="020B0502020202020204" pitchFamily="34" charset="0"/>
              </a:rPr>
              <a:t>performance</a:t>
            </a:r>
          </a:p>
          <a:p>
            <a:pPr marL="342900" indent="-342900">
              <a:buFont typeface="Arial" panose="020B0604020202020204" pitchFamily="34" charset="0"/>
              <a:buChar char="•"/>
            </a:pPr>
            <a:r>
              <a:rPr lang="en-GB" sz="2400" dirty="0">
                <a:solidFill>
                  <a:schemeClr val="tx1">
                    <a:lumMod val="65000"/>
                    <a:lumOff val="35000"/>
                  </a:schemeClr>
                </a:solidFill>
                <a:latin typeface="Century Gothic" panose="020B0502020202020204" pitchFamily="34" charset="0"/>
              </a:rPr>
              <a:t>Take responsibility </a:t>
            </a:r>
            <a:endParaRPr lang="en-US" sz="2400" dirty="0">
              <a:solidFill>
                <a:schemeClr val="tx1">
                  <a:lumMod val="65000"/>
                  <a:lumOff val="35000"/>
                </a:schemeClr>
              </a:solidFill>
              <a:latin typeface="Century Gothic" panose="020B0502020202020204" pitchFamily="34" charset="0"/>
            </a:endParaRPr>
          </a:p>
          <a:p>
            <a:pPr marL="342900" indent="-342900">
              <a:buFont typeface="Arial" panose="020B0604020202020204" pitchFamily="34" charset="0"/>
              <a:buChar char="•"/>
            </a:pPr>
            <a:r>
              <a:rPr lang="en-GB" sz="2400" dirty="0">
                <a:solidFill>
                  <a:schemeClr val="tx1">
                    <a:lumMod val="65000"/>
                    <a:lumOff val="35000"/>
                  </a:schemeClr>
                </a:solidFill>
                <a:latin typeface="Century Gothic" panose="020B0502020202020204" pitchFamily="34" charset="0"/>
              </a:rPr>
              <a:t>Show empathy </a:t>
            </a:r>
            <a:endParaRPr lang="en-US" sz="2400" dirty="0">
              <a:solidFill>
                <a:schemeClr val="tx1">
                  <a:lumMod val="65000"/>
                  <a:lumOff val="35000"/>
                </a:schemeClr>
              </a:solidFill>
              <a:latin typeface="Century Gothic" panose="020B0502020202020204" pitchFamily="34" charset="0"/>
            </a:endParaRPr>
          </a:p>
          <a:p>
            <a:pPr marL="342900" indent="-342900">
              <a:buFont typeface="Arial" panose="020B0604020202020204" pitchFamily="34" charset="0"/>
              <a:buChar char="•"/>
            </a:pPr>
            <a:r>
              <a:rPr lang="en-GB" sz="2400" dirty="0" smtClean="0">
                <a:solidFill>
                  <a:schemeClr val="tx1">
                    <a:lumMod val="65000"/>
                    <a:lumOff val="35000"/>
                  </a:schemeClr>
                </a:solidFill>
                <a:latin typeface="Century Gothic" panose="020B0502020202020204" pitchFamily="34" charset="0"/>
              </a:rPr>
              <a:t>Admit own </a:t>
            </a:r>
            <a:r>
              <a:rPr lang="en-GB" sz="2400" dirty="0">
                <a:solidFill>
                  <a:schemeClr val="tx1">
                    <a:lumMod val="65000"/>
                    <a:lumOff val="35000"/>
                  </a:schemeClr>
                </a:solidFill>
                <a:latin typeface="Century Gothic" panose="020B0502020202020204" pitchFamily="34" charset="0"/>
              </a:rPr>
              <a:t>mistakes </a:t>
            </a:r>
            <a:endParaRPr lang="en-US" sz="2400" dirty="0">
              <a:solidFill>
                <a:schemeClr val="tx1">
                  <a:lumMod val="65000"/>
                  <a:lumOff val="35000"/>
                </a:schemeClr>
              </a:solidFill>
              <a:latin typeface="Century Gothic" panose="020B0502020202020204" pitchFamily="34" charset="0"/>
            </a:endParaRPr>
          </a:p>
          <a:p>
            <a:pPr marL="342900" indent="-342900">
              <a:buFont typeface="Arial" panose="020B0604020202020204" pitchFamily="34" charset="0"/>
              <a:buChar char="•"/>
            </a:pPr>
            <a:r>
              <a:rPr lang="en-GB" sz="2400" dirty="0">
                <a:solidFill>
                  <a:schemeClr val="tx1">
                    <a:lumMod val="65000"/>
                    <a:lumOff val="35000"/>
                  </a:schemeClr>
                </a:solidFill>
                <a:latin typeface="Century Gothic" panose="020B0502020202020204" pitchFamily="34" charset="0"/>
              </a:rPr>
              <a:t>Be unafraid of vulnerability </a:t>
            </a:r>
            <a:endParaRPr lang="en-US" sz="2400" dirty="0">
              <a:solidFill>
                <a:schemeClr val="tx1">
                  <a:lumMod val="65000"/>
                  <a:lumOff val="35000"/>
                </a:schemeClr>
              </a:solidFill>
              <a:latin typeface="Century Gothic" panose="020B0502020202020204" pitchFamily="34" charset="0"/>
            </a:endParaRPr>
          </a:p>
          <a:p>
            <a:pPr marL="342900" indent="-342900">
              <a:buFont typeface="Arial" panose="020B0604020202020204" pitchFamily="34" charset="0"/>
              <a:buChar char="•"/>
            </a:pPr>
            <a:r>
              <a:rPr lang="en-GB" sz="2400" dirty="0">
                <a:solidFill>
                  <a:schemeClr val="tx1">
                    <a:lumMod val="65000"/>
                    <a:lumOff val="35000"/>
                  </a:schemeClr>
                </a:solidFill>
                <a:latin typeface="Century Gothic" panose="020B0502020202020204" pitchFamily="34" charset="0"/>
              </a:rPr>
              <a:t>Recognize and accept needs </a:t>
            </a:r>
            <a:endParaRPr lang="en-US" sz="2400" dirty="0">
              <a:solidFill>
                <a:schemeClr val="tx1">
                  <a:lumMod val="65000"/>
                  <a:lumOff val="35000"/>
                </a:schemeClr>
              </a:solidFill>
              <a:latin typeface="Century Gothic" panose="020B0502020202020204" pitchFamily="34" charset="0"/>
            </a:endParaRPr>
          </a:p>
          <a:p>
            <a:pPr marL="342900" indent="-342900">
              <a:buFont typeface="Arial" panose="020B0604020202020204" pitchFamily="34" charset="0"/>
              <a:buChar char="•"/>
            </a:pPr>
            <a:r>
              <a:rPr lang="en-GB" sz="2400" dirty="0">
                <a:solidFill>
                  <a:schemeClr val="tx1">
                    <a:lumMod val="65000"/>
                    <a:lumOff val="35000"/>
                  </a:schemeClr>
                </a:solidFill>
                <a:latin typeface="Century Gothic" panose="020B0502020202020204" pitchFamily="34" charset="0"/>
              </a:rPr>
              <a:t>Set healthy boundaries </a:t>
            </a:r>
            <a:endParaRPr lang="en-US" sz="2400" dirty="0">
              <a:solidFill>
                <a:schemeClr val="tx1">
                  <a:lumMod val="65000"/>
                  <a:lumOff val="35000"/>
                </a:schemeClr>
              </a:solidFill>
              <a:latin typeface="Century Gothic" panose="020B0502020202020204" pitchFamily="34" charset="0"/>
            </a:endParaRPr>
          </a:p>
        </p:txBody>
      </p:sp>
      <p:grpSp>
        <p:nvGrpSpPr>
          <p:cNvPr id="14" name="Grupare 13"/>
          <p:cNvGrpSpPr/>
          <p:nvPr/>
        </p:nvGrpSpPr>
        <p:grpSpPr>
          <a:xfrm>
            <a:off x="5382883" y="4226736"/>
            <a:ext cx="1406629" cy="1397687"/>
            <a:chOff x="-29772" y="0"/>
            <a:chExt cx="1639378" cy="1526835"/>
          </a:xfrm>
        </p:grpSpPr>
        <p:sp>
          <p:nvSpPr>
            <p:cNvPr id="15" name="Casetă text 66"/>
            <p:cNvSpPr txBox="1"/>
            <p:nvPr/>
          </p:nvSpPr>
          <p:spPr>
            <a:xfrm>
              <a:off x="-29772" y="1071761"/>
              <a:ext cx="1639378" cy="45507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600"/>
                </a:spcBef>
                <a:spcAft>
                  <a:spcPts val="600"/>
                </a:spcAft>
              </a:pPr>
              <a:r>
                <a:rPr lang="en-GB" sz="900" i="1" dirty="0">
                  <a:effectLst/>
                  <a:ea typeface="Calibri" panose="020F0502020204030204" pitchFamily="34" charset="0"/>
                  <a:cs typeface="Times New Roman" panose="02020603050405020304" pitchFamily="18" charset="0"/>
                </a:rPr>
                <a:t>Source: https://</a:t>
              </a:r>
              <a:r>
                <a:rPr lang="en-GB" sz="900" i="1" dirty="0" err="1">
                  <a:effectLst/>
                  <a:ea typeface="Calibri" panose="020F0502020204030204" pitchFamily="34" charset="0"/>
                  <a:cs typeface="Times New Roman" panose="02020603050405020304" pitchFamily="18" charset="0"/>
                </a:rPr>
                <a:t>www.stockvault.net</a:t>
              </a:r>
              <a:r>
                <a:rPr lang="en-GB" sz="900" i="1" dirty="0">
                  <a:effectLst/>
                  <a:ea typeface="Calibri" panose="020F0502020204030204" pitchFamily="34" charset="0"/>
                  <a:cs typeface="Times New Roman" panose="02020603050405020304" pitchFamily="18" charset="0"/>
                </a:rPr>
                <a:t>/</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pic>
          <p:nvPicPr>
            <p:cNvPr id="17" name="Imagine 16" descr="Free Stock Photo of Brain and Heart - Medical Illustration"/>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1536065" cy="1169035"/>
            </a:xfrm>
            <a:prstGeom prst="rect">
              <a:avLst/>
            </a:prstGeom>
            <a:noFill/>
            <a:ln>
              <a:noFill/>
            </a:ln>
          </p:spPr>
        </p:pic>
      </p:grpSp>
    </p:spTree>
    <p:extLst>
      <p:ext uri="{BB962C8B-B14F-4D97-AF65-F5344CB8AC3E}">
        <p14:creationId xmlns:p14="http://schemas.microsoft.com/office/powerpoint/2010/main" val="417585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JIMINY_REDE.png"/>
          <p:cNvPicPr>
            <a:picLocks noChangeAspect="1"/>
          </p:cNvPicPr>
          <p:nvPr/>
        </p:nvPicPr>
        <p:blipFill rotWithShape="1">
          <a:blip r:embed="rId2">
            <a:alphaModFix amt="55000"/>
            <a:extLst>
              <a:ext uri="{28A0092B-C50C-407E-A947-70E740481C1C}">
                <a14:useLocalDpi xmlns:a14="http://schemas.microsoft.com/office/drawing/2010/main" val="0"/>
              </a:ext>
            </a:extLst>
          </a:blip>
          <a:srcRect l="27108" r="2931"/>
          <a:stretch/>
        </p:blipFill>
        <p:spPr>
          <a:xfrm>
            <a:off x="113958" y="206069"/>
            <a:ext cx="6397170" cy="6310203"/>
          </a:xfrm>
          <a:prstGeom prst="rect">
            <a:avLst/>
          </a:prstGeom>
        </p:spPr>
      </p:pic>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4"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3" name="Content Placeholder 2"/>
          <p:cNvSpPr>
            <a:spLocks noGrp="1"/>
          </p:cNvSpPr>
          <p:nvPr>
            <p:ph idx="1"/>
          </p:nvPr>
        </p:nvSpPr>
        <p:spPr>
          <a:xfrm>
            <a:off x="332741" y="1076138"/>
            <a:ext cx="6677657" cy="3305362"/>
          </a:xfrm>
        </p:spPr>
        <p:txBody>
          <a:bodyPr>
            <a:normAutofit/>
          </a:bodyPr>
          <a:lstStyle/>
          <a:p>
            <a:pPr marL="0" indent="0">
              <a:buNone/>
            </a:pPr>
            <a:r>
              <a:rPr lang="en-US" sz="2800" b="1" dirty="0" smtClean="0">
                <a:solidFill>
                  <a:schemeClr val="tx1">
                    <a:lumMod val="65000"/>
                    <a:lumOff val="35000"/>
                  </a:schemeClr>
                </a:solidFill>
                <a:latin typeface="Century Gothic"/>
                <a:cs typeface="Century Gothic"/>
              </a:rPr>
              <a:t>Additional Practical Exercise</a:t>
            </a:r>
            <a:endParaRPr lang="en-US" sz="2800" b="1" dirty="0">
              <a:solidFill>
                <a:schemeClr val="tx1">
                  <a:lumMod val="65000"/>
                  <a:lumOff val="35000"/>
                </a:schemeClr>
              </a:solidFill>
              <a:latin typeface="Century Gothic"/>
              <a:cs typeface="Century Gothic"/>
            </a:endParaRPr>
          </a:p>
          <a:p>
            <a:pPr marL="0" indent="0">
              <a:buNone/>
            </a:pP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pSp>
        <p:nvGrpSpPr>
          <p:cNvPr id="14" name="Grupare 13"/>
          <p:cNvGrpSpPr/>
          <p:nvPr/>
        </p:nvGrpSpPr>
        <p:grpSpPr>
          <a:xfrm>
            <a:off x="1561381" y="2240845"/>
            <a:ext cx="2872596" cy="2070226"/>
            <a:chOff x="0" y="0"/>
            <a:chExt cx="1948815" cy="1484306"/>
          </a:xfrm>
        </p:grpSpPr>
        <p:pic>
          <p:nvPicPr>
            <p:cNvPr id="15" name="Imagine 14" descr="Man, Board, Drawing, Muscles, Stro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1948815" cy="1237615"/>
            </a:xfrm>
            <a:prstGeom prst="rect">
              <a:avLst/>
            </a:prstGeom>
            <a:noFill/>
            <a:ln>
              <a:noFill/>
            </a:ln>
          </p:spPr>
        </p:pic>
        <p:sp>
          <p:nvSpPr>
            <p:cNvPr id="17" name="Casetă text 68"/>
            <p:cNvSpPr txBox="1"/>
            <p:nvPr/>
          </p:nvSpPr>
          <p:spPr>
            <a:xfrm>
              <a:off x="0" y="1237630"/>
              <a:ext cx="1948815" cy="24667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i="1">
                  <a:effectLst/>
                  <a:ea typeface="Calibri" panose="020F0502020204030204" pitchFamily="34" charset="0"/>
                  <a:cs typeface="Times New Roman" panose="02020603050405020304" pitchFamily="18" charset="0"/>
                </a:rPr>
                <a:t>Source: https://cdn.pixabay.com</a:t>
              </a:r>
              <a:endParaRPr lang="en-US" sz="1100">
                <a:effectLst/>
                <a:ea typeface="Calibri" panose="020F0502020204030204" pitchFamily="34" charset="0"/>
                <a:cs typeface="Times New Roman" panose="02020603050405020304" pitchFamily="18" charset="0"/>
              </a:endParaRPr>
            </a:p>
          </p:txBody>
        </p:sp>
      </p:grpSp>
      <p:sp>
        <p:nvSpPr>
          <p:cNvPr id="2" name="Dreptunghi 1"/>
          <p:cNvSpPr/>
          <p:nvPr/>
        </p:nvSpPr>
        <p:spPr>
          <a:xfrm>
            <a:off x="688227" y="4590055"/>
            <a:ext cx="5410455" cy="369332"/>
          </a:xfrm>
          <a:prstGeom prst="rect">
            <a:avLst/>
          </a:prstGeom>
        </p:spPr>
        <p:txBody>
          <a:bodyPr wrap="none">
            <a:spAutoFit/>
          </a:bodyPr>
          <a:lstStyle/>
          <a:p>
            <a:r>
              <a:rPr lang="en-GB" dirty="0" smtClean="0">
                <a:solidFill>
                  <a:schemeClr val="tx1">
                    <a:lumMod val="65000"/>
                    <a:lumOff val="35000"/>
                  </a:schemeClr>
                </a:solidFill>
                <a:latin typeface="Century Gothic" panose="020B0502020202020204" pitchFamily="34" charset="0"/>
              </a:rPr>
              <a:t>Determine personal Strengths and Weaknesses</a:t>
            </a:r>
            <a:endParaRPr lang="ro-RO" dirty="0"/>
          </a:p>
        </p:txBody>
      </p:sp>
    </p:spTree>
    <p:extLst>
      <p:ext uri="{BB962C8B-B14F-4D97-AF65-F5344CB8AC3E}">
        <p14:creationId xmlns:p14="http://schemas.microsoft.com/office/powerpoint/2010/main" val="1928515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372585" y="291010"/>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n-US" dirty="0" smtClean="0">
                <a:solidFill>
                  <a:schemeClr val="tx1">
                    <a:lumMod val="65000"/>
                    <a:lumOff val="35000"/>
                  </a:schemeClr>
                </a:solidFill>
                <a:latin typeface="Century Gothic"/>
                <a:cs typeface="Century Gothic"/>
              </a:rPr>
              <a:t>Let’s Know Each Other</a:t>
            </a:r>
            <a:r>
              <a:rPr lang="pl-PL" dirty="0" smtClean="0">
                <a:solidFill>
                  <a:schemeClr val="tx1">
                    <a:lumMod val="65000"/>
                    <a:lumOff val="35000"/>
                  </a:schemeClr>
                </a:solidFill>
                <a:latin typeface="Century Gothic"/>
                <a:cs typeface="Century Gothic"/>
              </a:rPr>
              <a:t>!</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17" name="pole tekstowe 16">
            <a:extLst>
              <a:ext uri="{FF2B5EF4-FFF2-40B4-BE49-F238E27FC236}">
                <a16:creationId xmlns:a16="http://schemas.microsoft.com/office/drawing/2014/main" xmlns="" id="{F1B1B87E-A3AE-4273-8198-48A573390BBE}"/>
              </a:ext>
            </a:extLst>
          </p:cNvPr>
          <p:cNvSpPr txBox="1"/>
          <p:nvPr/>
        </p:nvSpPr>
        <p:spPr>
          <a:xfrm>
            <a:off x="3958977" y="1675071"/>
            <a:ext cx="2664675" cy="600164"/>
          </a:xfrm>
          <a:prstGeom prst="rect">
            <a:avLst/>
          </a:prstGeom>
          <a:noFill/>
        </p:spPr>
        <p:txBody>
          <a:bodyPr wrap="square">
            <a:spAutoFit/>
          </a:bodyPr>
          <a:lstStyle/>
          <a:p>
            <a:r>
              <a:rPr lang="pl-PL" sz="1100" dirty="0">
                <a:solidFill>
                  <a:schemeClr val="tx1">
                    <a:lumMod val="65000"/>
                    <a:lumOff val="35000"/>
                  </a:schemeClr>
                </a:solidFill>
              </a:rPr>
              <a:t>Source: https://pixabay.com/illustrations/integration-welcome-shaking-hands-1777537/</a:t>
            </a:r>
          </a:p>
        </p:txBody>
      </p:sp>
      <p:pic>
        <p:nvPicPr>
          <p:cNvPr id="1026" name="Picture 2" descr="Integration, Welcome, Shaking Han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760" y="1287710"/>
            <a:ext cx="3303115" cy="1471900"/>
          </a:xfrm>
          <a:prstGeom prst="rect">
            <a:avLst/>
          </a:prstGeom>
          <a:noFill/>
          <a:extLst>
            <a:ext uri="{909E8E84-426E-40DD-AFC4-6F175D3DCCD1}">
              <a14:hiddenFill xmlns:a14="http://schemas.microsoft.com/office/drawing/2010/main">
                <a:solidFill>
                  <a:srgbClr val="FFFFFF"/>
                </a:solidFill>
              </a14:hiddenFill>
            </a:ext>
          </a:extLst>
        </p:spPr>
      </p:pic>
      <p:sp>
        <p:nvSpPr>
          <p:cNvPr id="3" name="CasetăText 2"/>
          <p:cNvSpPr txBox="1"/>
          <p:nvPr/>
        </p:nvSpPr>
        <p:spPr>
          <a:xfrm>
            <a:off x="657216" y="2847766"/>
            <a:ext cx="3301761" cy="400110"/>
          </a:xfrm>
          <a:prstGeom prst="rect">
            <a:avLst/>
          </a:prstGeom>
          <a:noFill/>
        </p:spPr>
        <p:txBody>
          <a:bodyPr wrap="square" rtlCol="0">
            <a:spAutoFit/>
          </a:bodyPr>
          <a:lstStyle/>
          <a:p>
            <a:pPr>
              <a:spcBef>
                <a:spcPct val="20000"/>
              </a:spcBef>
            </a:pPr>
            <a:r>
              <a:rPr lang="en-US" sz="2000" b="1" dirty="0">
                <a:solidFill>
                  <a:schemeClr val="tx1">
                    <a:lumMod val="65000"/>
                    <a:lumOff val="35000"/>
                  </a:schemeClr>
                </a:solidFill>
                <a:latin typeface="Century Gothic"/>
                <a:cs typeface="Century Gothic"/>
              </a:rPr>
              <a:t>Name </a:t>
            </a:r>
            <a:r>
              <a:rPr lang="en-US" sz="2000" b="1" dirty="0" smtClean="0">
                <a:solidFill>
                  <a:schemeClr val="tx1">
                    <a:lumMod val="65000"/>
                    <a:lumOff val="35000"/>
                  </a:schemeClr>
                </a:solidFill>
                <a:latin typeface="Century Gothic"/>
                <a:cs typeface="Century Gothic"/>
              </a:rPr>
              <a:t>Game - Example</a:t>
            </a:r>
            <a:endParaRPr lang="ro-RO" sz="2000" b="1" dirty="0">
              <a:solidFill>
                <a:schemeClr val="tx1">
                  <a:lumMod val="65000"/>
                  <a:lumOff val="35000"/>
                </a:schemeClr>
              </a:solidFill>
              <a:latin typeface="Century Gothic"/>
              <a:cs typeface="Century Gothic"/>
            </a:endParaRPr>
          </a:p>
        </p:txBody>
      </p:sp>
      <p:sp>
        <p:nvSpPr>
          <p:cNvPr id="8" name="Dreptunghi rotunjit 7"/>
          <p:cNvSpPr/>
          <p:nvPr/>
        </p:nvSpPr>
        <p:spPr>
          <a:xfrm>
            <a:off x="514602" y="3718524"/>
            <a:ext cx="2288145" cy="19841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i="1" dirty="0">
                <a:latin typeface="Century Gothic" panose="020B0502020202020204" pitchFamily="34" charset="0"/>
              </a:rPr>
              <a:t>Your </a:t>
            </a:r>
            <a:r>
              <a:rPr lang="en-US" i="1" dirty="0" smtClean="0">
                <a:latin typeface="Century Gothic" panose="020B0502020202020204" pitchFamily="34" charset="0"/>
              </a:rPr>
              <a:t>name</a:t>
            </a:r>
          </a:p>
          <a:p>
            <a:pPr algn="ctr"/>
            <a:endParaRPr lang="en-US" i="1" dirty="0" smtClean="0">
              <a:latin typeface="Century Gothic" panose="020B0502020202020204" pitchFamily="34" charset="0"/>
            </a:endParaRPr>
          </a:p>
          <a:p>
            <a:r>
              <a:rPr lang="en-US" b="1" dirty="0" smtClean="0">
                <a:latin typeface="Century Gothic" panose="020B0502020202020204" pitchFamily="34" charset="0"/>
              </a:rPr>
              <a:t>A</a:t>
            </a:r>
            <a:r>
              <a:rPr lang="en-US" dirty="0" smtClean="0">
                <a:latin typeface="Century Gothic" panose="020B0502020202020204" pitchFamily="34" charset="0"/>
              </a:rPr>
              <a:t> - Assertive</a:t>
            </a:r>
          </a:p>
          <a:p>
            <a:r>
              <a:rPr lang="en-US" b="1" dirty="0" smtClean="0">
                <a:latin typeface="Century Gothic" panose="020B0502020202020204" pitchFamily="34" charset="0"/>
              </a:rPr>
              <a:t>N</a:t>
            </a:r>
            <a:r>
              <a:rPr lang="en-US" dirty="0" smtClean="0">
                <a:latin typeface="Century Gothic" panose="020B0502020202020204" pitchFamily="34" charset="0"/>
              </a:rPr>
              <a:t> - Nice</a:t>
            </a:r>
          </a:p>
          <a:p>
            <a:r>
              <a:rPr lang="en-US" b="1" dirty="0" smtClean="0">
                <a:latin typeface="Century Gothic" panose="020B0502020202020204" pitchFamily="34" charset="0"/>
              </a:rPr>
              <a:t>C</a:t>
            </a:r>
            <a:r>
              <a:rPr lang="en-US" dirty="0" smtClean="0">
                <a:latin typeface="Century Gothic" panose="020B0502020202020204" pitchFamily="34" charset="0"/>
              </a:rPr>
              <a:t> - Cheerful</a:t>
            </a:r>
          </a:p>
          <a:p>
            <a:r>
              <a:rPr lang="en-US" b="1" dirty="0" smtClean="0">
                <a:latin typeface="Century Gothic" panose="020B0502020202020204" pitchFamily="34" charset="0"/>
              </a:rPr>
              <a:t>A</a:t>
            </a:r>
            <a:r>
              <a:rPr lang="en-US" dirty="0" smtClean="0">
                <a:latin typeface="Century Gothic" panose="020B0502020202020204" pitchFamily="34" charset="0"/>
              </a:rPr>
              <a:t> - Appreciative</a:t>
            </a:r>
            <a:endParaRPr lang="ro-RO" dirty="0">
              <a:latin typeface="Century Gothic" panose="020B0502020202020204" pitchFamily="34" charset="0"/>
            </a:endParaRPr>
          </a:p>
          <a:p>
            <a:pPr algn="ctr"/>
            <a:endParaRPr lang="ro-RO" dirty="0"/>
          </a:p>
        </p:txBody>
      </p:sp>
      <p:sp>
        <p:nvSpPr>
          <p:cNvPr id="9" name="Dreptunghi rotunjit 8"/>
          <p:cNvSpPr/>
          <p:nvPr/>
        </p:nvSpPr>
        <p:spPr>
          <a:xfrm>
            <a:off x="3175334" y="3247876"/>
            <a:ext cx="3221835" cy="30158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latin typeface="Century Gothic" panose="020B0502020202020204" pitchFamily="34" charset="0"/>
              </a:rPr>
              <a:t>Name of a friend or family member who has influenced your </a:t>
            </a:r>
            <a:r>
              <a:rPr lang="en-US" i="1" dirty="0" smtClean="0">
                <a:latin typeface="Century Gothic" panose="020B0502020202020204" pitchFamily="34" charset="0"/>
              </a:rPr>
              <a:t>life</a:t>
            </a:r>
          </a:p>
          <a:p>
            <a:pPr algn="ctr"/>
            <a:endParaRPr lang="en-US" i="1" dirty="0" smtClean="0">
              <a:latin typeface="Century Gothic" panose="020B0502020202020204" pitchFamily="34" charset="0"/>
            </a:endParaRPr>
          </a:p>
          <a:p>
            <a:r>
              <a:rPr lang="en-US" b="1" dirty="0" smtClean="0">
                <a:latin typeface="Century Gothic" panose="020B0502020202020204" pitchFamily="34" charset="0"/>
              </a:rPr>
              <a:t>S</a:t>
            </a:r>
            <a:r>
              <a:rPr lang="en-US" dirty="0" smtClean="0">
                <a:latin typeface="Century Gothic" panose="020B0502020202020204" pitchFamily="34" charset="0"/>
              </a:rPr>
              <a:t> - Serene</a:t>
            </a:r>
          </a:p>
          <a:p>
            <a:r>
              <a:rPr lang="en-US" b="1" dirty="0" smtClean="0">
                <a:latin typeface="Century Gothic" panose="020B0502020202020204" pitchFamily="34" charset="0"/>
              </a:rPr>
              <a:t>E </a:t>
            </a:r>
            <a:r>
              <a:rPr lang="en-US" dirty="0" smtClean="0">
                <a:latin typeface="Century Gothic" panose="020B0502020202020204" pitchFamily="34" charset="0"/>
              </a:rPr>
              <a:t>- Enthusiastic </a:t>
            </a:r>
          </a:p>
          <a:p>
            <a:r>
              <a:rPr lang="en-US" b="1" dirty="0" smtClean="0">
                <a:latin typeface="Century Gothic" panose="020B0502020202020204" pitchFamily="34" charset="0"/>
              </a:rPr>
              <a:t>R </a:t>
            </a:r>
            <a:r>
              <a:rPr lang="en-US" dirty="0" smtClean="0">
                <a:latin typeface="Century Gothic" panose="020B0502020202020204" pitchFamily="34" charset="0"/>
              </a:rPr>
              <a:t>- Resourceful</a:t>
            </a:r>
          </a:p>
          <a:p>
            <a:r>
              <a:rPr lang="en-US" b="1" dirty="0" smtClean="0">
                <a:latin typeface="Century Gothic" panose="020B0502020202020204" pitchFamily="34" charset="0"/>
              </a:rPr>
              <a:t>G</a:t>
            </a:r>
            <a:r>
              <a:rPr lang="en-US" dirty="0" smtClean="0">
                <a:latin typeface="Century Gothic" panose="020B0502020202020204" pitchFamily="34" charset="0"/>
              </a:rPr>
              <a:t> - Grateful</a:t>
            </a:r>
          </a:p>
          <a:p>
            <a:r>
              <a:rPr lang="en-US" b="1" dirty="0" smtClean="0">
                <a:latin typeface="Century Gothic" panose="020B0502020202020204" pitchFamily="34" charset="0"/>
              </a:rPr>
              <a:t> I</a:t>
            </a:r>
            <a:r>
              <a:rPr lang="en-US" dirty="0" smtClean="0">
                <a:latin typeface="Century Gothic" panose="020B0502020202020204" pitchFamily="34" charset="0"/>
              </a:rPr>
              <a:t> - Inspiring</a:t>
            </a:r>
          </a:p>
          <a:p>
            <a:r>
              <a:rPr lang="en-US" b="1" dirty="0" smtClean="0">
                <a:latin typeface="Century Gothic" panose="020B0502020202020204" pitchFamily="34" charset="0"/>
              </a:rPr>
              <a:t>U </a:t>
            </a:r>
            <a:r>
              <a:rPr lang="en-US" dirty="0" smtClean="0">
                <a:latin typeface="Century Gothic" panose="020B0502020202020204" pitchFamily="34" charset="0"/>
              </a:rPr>
              <a:t>- </a:t>
            </a:r>
            <a:r>
              <a:rPr lang="en-US" dirty="0" smtClean="0">
                <a:latin typeface="Century Gothic" panose="020B0502020202020204" pitchFamily="34" charset="0"/>
              </a:rPr>
              <a:t>Unhurried</a:t>
            </a:r>
            <a:endParaRPr lang="en-US" dirty="0" smtClean="0">
              <a:latin typeface="Century Gothic" panose="020B0502020202020204" pitchFamily="34" charset="0"/>
            </a:endParaRPr>
          </a:p>
        </p:txBody>
      </p:sp>
    </p:spTree>
    <p:extLst>
      <p:ext uri="{BB962C8B-B14F-4D97-AF65-F5344CB8AC3E}">
        <p14:creationId xmlns:p14="http://schemas.microsoft.com/office/powerpoint/2010/main" val="3451048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295135" y="754702"/>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pSp>
        <p:nvGrpSpPr>
          <p:cNvPr id="15" name="Grupare 14"/>
          <p:cNvGrpSpPr/>
          <p:nvPr/>
        </p:nvGrpSpPr>
        <p:grpSpPr>
          <a:xfrm>
            <a:off x="553036" y="707258"/>
            <a:ext cx="1534555" cy="1975557"/>
            <a:chOff x="0" y="105875"/>
            <a:chExt cx="1182460" cy="1689227"/>
          </a:xfrm>
        </p:grpSpPr>
        <p:sp>
          <p:nvSpPr>
            <p:cNvPr id="22" name="În zigzag 21"/>
            <p:cNvSpPr/>
            <p:nvPr/>
          </p:nvSpPr>
          <p:spPr>
            <a:xfrm rot="5400000">
              <a:off x="-253384" y="359259"/>
              <a:ext cx="1689227" cy="1182459"/>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În zigzag 4"/>
            <p:cNvSpPr/>
            <p:nvPr/>
          </p:nvSpPr>
          <p:spPr>
            <a:xfrm>
              <a:off x="1" y="697105"/>
              <a:ext cx="1182459" cy="5067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a:r>
                <a:rPr lang="en-US" sz="2000" b="1" dirty="0">
                  <a:latin typeface="Century Gothic" panose="020B0502020202020204" pitchFamily="34" charset="0"/>
                </a:rPr>
                <a:t>Self-Awareness</a:t>
              </a:r>
              <a:endParaRPr lang="ro-RO" sz="2000" b="1" dirty="0">
                <a:latin typeface="Century Gothic" panose="020B0502020202020204" pitchFamily="34" charset="0"/>
              </a:endParaRPr>
            </a:p>
          </p:txBody>
        </p:sp>
      </p:grpSp>
      <p:grpSp>
        <p:nvGrpSpPr>
          <p:cNvPr id="17" name="Grupare 16"/>
          <p:cNvGrpSpPr/>
          <p:nvPr/>
        </p:nvGrpSpPr>
        <p:grpSpPr>
          <a:xfrm>
            <a:off x="838349" y="3310848"/>
            <a:ext cx="5853957" cy="2210058"/>
            <a:chOff x="285312" y="1339916"/>
            <a:chExt cx="5443805" cy="1293738"/>
          </a:xfrm>
        </p:grpSpPr>
        <p:sp>
          <p:nvSpPr>
            <p:cNvPr id="20" name="Dreptunghi cu colțuri rotunjite pe aceeași latură 19"/>
            <p:cNvSpPr/>
            <p:nvPr/>
          </p:nvSpPr>
          <p:spPr>
            <a:xfrm rot="5400000">
              <a:off x="2329091" y="-703863"/>
              <a:ext cx="1293738" cy="5381296"/>
            </a:xfrm>
            <a:prstGeom prst="round2Same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Dreptunghi 20"/>
            <p:cNvSpPr/>
            <p:nvPr/>
          </p:nvSpPr>
          <p:spPr>
            <a:xfrm>
              <a:off x="421589" y="1403070"/>
              <a:ext cx="5307528" cy="11674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114300" lvl="1" indent="-114300" defTabSz="533400">
                <a:lnSpc>
                  <a:spcPct val="90000"/>
                </a:lnSpc>
                <a:spcBef>
                  <a:spcPct val="0"/>
                </a:spcBef>
                <a:spcAft>
                  <a:spcPct val="15000"/>
                </a:spcAft>
                <a:buChar char="••"/>
              </a:pPr>
              <a:r>
                <a:rPr lang="en-US" sz="2000" b="1" dirty="0">
                  <a:latin typeface="Century Gothic" panose="020B0502020202020204" pitchFamily="34" charset="0"/>
                </a:rPr>
                <a:t>What is Self-awareness and its importance</a:t>
              </a:r>
            </a:p>
            <a:p>
              <a:pPr marL="114300" lvl="1" indent="-114300" defTabSz="533400">
                <a:lnSpc>
                  <a:spcPct val="90000"/>
                </a:lnSpc>
                <a:spcBef>
                  <a:spcPct val="0"/>
                </a:spcBef>
                <a:spcAft>
                  <a:spcPct val="15000"/>
                </a:spcAft>
                <a:buChar char="••"/>
              </a:pPr>
              <a:r>
                <a:rPr lang="en-US" sz="2000" b="1" dirty="0">
                  <a:latin typeface="Century Gothic" panose="020B0502020202020204" pitchFamily="34" charset="0"/>
                </a:rPr>
                <a:t>Johari Window and how to use it</a:t>
              </a:r>
            </a:p>
            <a:p>
              <a:pPr marL="114300" lvl="1" indent="-114300" defTabSz="533400">
                <a:lnSpc>
                  <a:spcPct val="90000"/>
                </a:lnSpc>
                <a:spcBef>
                  <a:spcPct val="0"/>
                </a:spcBef>
                <a:spcAft>
                  <a:spcPct val="15000"/>
                </a:spcAft>
                <a:buChar char="••"/>
              </a:pPr>
              <a:r>
                <a:rPr lang="en-US" sz="2000" b="1" dirty="0">
                  <a:latin typeface="Century Gothic" panose="020B0502020202020204" pitchFamily="34" charset="0"/>
                </a:rPr>
                <a:t>Categories of Self-awareness and methods/ tools to increase it</a:t>
              </a:r>
            </a:p>
            <a:p>
              <a:pPr marL="114300" lvl="1" indent="-114300" defTabSz="533400">
                <a:lnSpc>
                  <a:spcPct val="90000"/>
                </a:lnSpc>
                <a:spcBef>
                  <a:spcPct val="0"/>
                </a:spcBef>
                <a:spcAft>
                  <a:spcPct val="15000"/>
                </a:spcAft>
                <a:buChar char="••"/>
              </a:pPr>
              <a:r>
                <a:rPr lang="en-US" sz="2000" b="1" dirty="0">
                  <a:latin typeface="Century Gothic" panose="020B0502020202020204" pitchFamily="34" charset="0"/>
                </a:rPr>
                <a:t>16 personalities test for self-discovery</a:t>
              </a:r>
            </a:p>
          </p:txBody>
        </p:sp>
      </p:grpSp>
    </p:spTree>
    <p:extLst>
      <p:ext uri="{BB962C8B-B14F-4D97-AF65-F5344CB8AC3E}">
        <p14:creationId xmlns:p14="http://schemas.microsoft.com/office/powerpoint/2010/main" val="1400374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510831" y="85866"/>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94890" y="252164"/>
            <a:ext cx="6262778" cy="825537"/>
          </a:xfrm>
        </p:spPr>
        <p:txBody>
          <a:bodyPr>
            <a:normAutofit fontScale="90000"/>
          </a:bodyPr>
          <a:lstStyle/>
          <a:p>
            <a:r>
              <a:rPr lang="en-US" dirty="0" smtClean="0">
                <a:solidFill>
                  <a:schemeClr val="tx1">
                    <a:lumMod val="65000"/>
                    <a:lumOff val="35000"/>
                  </a:schemeClr>
                </a:solidFill>
                <a:latin typeface="Century Gothic"/>
                <a:cs typeface="Century Gothic"/>
              </a:rPr>
              <a:t>What is Self-awareness</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09448" y="602782"/>
            <a:ext cx="1360129" cy="658893"/>
          </a:xfrm>
          <a:prstGeom prst="rect">
            <a:avLst/>
          </a:prstGeom>
        </p:spPr>
      </p:pic>
      <p:sp>
        <p:nvSpPr>
          <p:cNvPr id="20" name="Dreptunghi rotunjit 19"/>
          <p:cNvSpPr/>
          <p:nvPr/>
        </p:nvSpPr>
        <p:spPr>
          <a:xfrm>
            <a:off x="620646" y="1162940"/>
            <a:ext cx="5729605" cy="233373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600"/>
              </a:spcBef>
              <a:spcAft>
                <a:spcPts val="600"/>
              </a:spcAft>
            </a:pPr>
            <a:r>
              <a:rPr lang="en-GB" sz="2400" i="1"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Self-awareness is about recognizing and understanding own emotions and their effects on others, knowing own strengths and limits, being sure about self-worth and capabilities. </a:t>
            </a:r>
            <a:r>
              <a:rPr lang="en-US" sz="2400" i="1"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grpSp>
        <p:nvGrpSpPr>
          <p:cNvPr id="21" name="Grupare 20"/>
          <p:cNvGrpSpPr/>
          <p:nvPr/>
        </p:nvGrpSpPr>
        <p:grpSpPr>
          <a:xfrm>
            <a:off x="7039926" y="2600864"/>
            <a:ext cx="1922145" cy="1951987"/>
            <a:chOff x="0" y="0"/>
            <a:chExt cx="2616126" cy="2288127"/>
          </a:xfrm>
        </p:grpSpPr>
        <p:sp>
          <p:nvSpPr>
            <p:cNvPr id="22" name="Casetă text 70"/>
            <p:cNvSpPr txBox="1"/>
            <p:nvPr/>
          </p:nvSpPr>
          <p:spPr>
            <a:xfrm>
              <a:off x="0" y="1994668"/>
              <a:ext cx="2616037" cy="29345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i="1">
                  <a:effectLst/>
                  <a:ea typeface="Calibri" panose="020F0502020204030204" pitchFamily="34" charset="0"/>
                  <a:cs typeface="Times New Roman" panose="02020603050405020304" pitchFamily="18" charset="0"/>
                </a:rPr>
                <a:t>Source: https://cdn.pixabay.com</a:t>
              </a:r>
              <a:endParaRPr lang="en-US" sz="1100">
                <a:effectLst/>
                <a:ea typeface="Calibri" panose="020F0502020204030204" pitchFamily="34" charset="0"/>
                <a:cs typeface="Times New Roman" panose="02020603050405020304" pitchFamily="18" charset="0"/>
              </a:endParaRPr>
            </a:p>
          </p:txBody>
        </p:sp>
        <p:pic>
          <p:nvPicPr>
            <p:cNvPr id="23" name="Imagine 22" descr="Identity, Self, Authentic"/>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771" y="0"/>
              <a:ext cx="2586355" cy="1998345"/>
            </a:xfrm>
            <a:prstGeom prst="rect">
              <a:avLst/>
            </a:prstGeom>
            <a:noFill/>
            <a:ln>
              <a:noFill/>
            </a:ln>
          </p:spPr>
        </p:pic>
      </p:grpSp>
      <p:sp>
        <p:nvSpPr>
          <p:cNvPr id="3" name="Dreptunghi 2"/>
          <p:cNvSpPr/>
          <p:nvPr/>
        </p:nvSpPr>
        <p:spPr>
          <a:xfrm>
            <a:off x="510831" y="3923738"/>
            <a:ext cx="6079750" cy="2308324"/>
          </a:xfrm>
          <a:prstGeom prst="rect">
            <a:avLst/>
          </a:prstGeom>
        </p:spPr>
        <p:txBody>
          <a:bodyPr wrap="square">
            <a:spAutoFit/>
          </a:bodyPr>
          <a:lstStyle/>
          <a:p>
            <a:r>
              <a:rPr lang="en-GB" sz="2400" dirty="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When we are </a:t>
            </a:r>
            <a:r>
              <a:rPr lang="en-GB" sz="2400" dirty="0" smtClean="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self-aware: </a:t>
            </a:r>
          </a:p>
          <a:p>
            <a:pPr marL="285750" indent="-285750">
              <a:buFont typeface="Arial" panose="020B0604020202020204" pitchFamily="34" charset="0"/>
              <a:buChar char="•"/>
            </a:pPr>
            <a:r>
              <a:rPr lang="en-GB" sz="2400" dirty="0" smtClean="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we </a:t>
            </a:r>
            <a:r>
              <a:rPr lang="en-GB" sz="2400" dirty="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can see where our thoughts and emotions are guiding us. </a:t>
            </a:r>
            <a:endParaRPr lang="en-GB" sz="2400" dirty="0" smtClean="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400" dirty="0" smtClean="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we </a:t>
            </a:r>
            <a:r>
              <a:rPr lang="en-GB" sz="2400" dirty="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take control of our actions so we can make the necessary changes to get the outcomes we </a:t>
            </a:r>
            <a:r>
              <a:rPr lang="en-GB" sz="2400" dirty="0" smtClean="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desire</a:t>
            </a:r>
            <a:endParaRPr lang="ro-RO"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881642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510831" y="51361"/>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94890" y="252164"/>
            <a:ext cx="6262778" cy="825537"/>
          </a:xfrm>
        </p:spPr>
        <p:txBody>
          <a:bodyPr>
            <a:normAutofit/>
          </a:bodyPr>
          <a:lstStyle/>
          <a:p>
            <a:r>
              <a:rPr lang="en-US" dirty="0" smtClean="0">
                <a:solidFill>
                  <a:schemeClr val="tx1">
                    <a:lumMod val="65000"/>
                    <a:lumOff val="35000"/>
                  </a:schemeClr>
                </a:solidFill>
                <a:latin typeface="Century Gothic"/>
                <a:cs typeface="Century Gothic"/>
              </a:rPr>
              <a:t>Johari Window</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09448" y="602782"/>
            <a:ext cx="1360129" cy="658893"/>
          </a:xfrm>
          <a:prstGeom prst="rect">
            <a:avLst/>
          </a:prstGeom>
        </p:spPr>
      </p:pic>
      <p:graphicFrame>
        <p:nvGraphicFramePr>
          <p:cNvPr id="7" name="Tabel 6"/>
          <p:cNvGraphicFramePr>
            <a:graphicFrameLocks noGrp="1"/>
          </p:cNvGraphicFramePr>
          <p:nvPr>
            <p:extLst>
              <p:ext uri="{D42A27DB-BD31-4B8C-83A1-F6EECF244321}">
                <p14:modId xmlns:p14="http://schemas.microsoft.com/office/powerpoint/2010/main" val="4024163780"/>
              </p:ext>
            </p:extLst>
          </p:nvPr>
        </p:nvGraphicFramePr>
        <p:xfrm>
          <a:off x="481236" y="1612294"/>
          <a:ext cx="6056724" cy="4195823"/>
        </p:xfrm>
        <a:graphic>
          <a:graphicData uri="http://schemas.openxmlformats.org/drawingml/2006/table">
            <a:tbl>
              <a:tblPr firstRow="1" firstCol="1" bandRow="1"/>
              <a:tblGrid>
                <a:gridCol w="1549394"/>
                <a:gridCol w="2253665"/>
                <a:gridCol w="2253665"/>
              </a:tblGrid>
              <a:tr h="899105">
                <a:tc>
                  <a:txBody>
                    <a:bodyPr/>
                    <a:lstStyle/>
                    <a:p>
                      <a:pPr marL="0" marR="0" algn="ctr">
                        <a:lnSpc>
                          <a:spcPct val="107000"/>
                        </a:lnSpc>
                        <a:spcBef>
                          <a:spcPts val="0"/>
                        </a:spcBef>
                        <a:spcAft>
                          <a:spcPts val="0"/>
                        </a:spcAft>
                      </a:pPr>
                      <a:r>
                        <a:rPr lang="en-GB"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GB" sz="1200" b="1" dirty="0">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rPr>
                        <a:t>Things I know</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200" b="1" dirty="0">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rPr>
                        <a:t>Things I don’t know</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1648359">
                <a:tc>
                  <a:txBody>
                    <a:bodyPr/>
                    <a:lstStyle/>
                    <a:p>
                      <a:pPr marL="0" marR="0" algn="ctr">
                        <a:lnSpc>
                          <a:spcPct val="107000"/>
                        </a:lnSpc>
                        <a:spcBef>
                          <a:spcPts val="0"/>
                        </a:spcBef>
                        <a:spcAft>
                          <a:spcPts val="0"/>
                        </a:spcAft>
                      </a:pPr>
                      <a:r>
                        <a:rPr lang="en-GB" sz="1200" b="1" dirty="0">
                          <a:solidFill>
                            <a:srgbClr val="00B0F0"/>
                          </a:solidFill>
                          <a:effectLst/>
                          <a:latin typeface="Century Gothic" panose="020B0502020202020204" pitchFamily="34" charset="0"/>
                          <a:ea typeface="Calibri" panose="020F0502020204030204" pitchFamily="34" charset="0"/>
                          <a:cs typeface="Times New Roman" panose="02020603050405020304" pitchFamily="18" charset="0"/>
                        </a:rPr>
                        <a:t>Things others know</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GB" sz="1800" b="1"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Open/ free area</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1200" i="1"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1200" i="1"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1200" i="1"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Information about you that both you &amp; others know</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800" b="1"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Blind area</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1200" i="1"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1200" i="1"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1200" i="1"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Information about you that you don’t know, but others do know</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8359">
                <a:tc>
                  <a:txBody>
                    <a:bodyPr/>
                    <a:lstStyle/>
                    <a:p>
                      <a:pPr marL="0" marR="0" algn="ctr">
                        <a:lnSpc>
                          <a:spcPct val="107000"/>
                        </a:lnSpc>
                        <a:spcBef>
                          <a:spcPts val="0"/>
                        </a:spcBef>
                        <a:spcAft>
                          <a:spcPts val="0"/>
                        </a:spcAft>
                      </a:pPr>
                      <a:r>
                        <a:rPr lang="en-GB" sz="1200" b="1" dirty="0">
                          <a:solidFill>
                            <a:srgbClr val="00B0F0"/>
                          </a:solidFill>
                          <a:effectLst/>
                          <a:latin typeface="Century Gothic" panose="020B0502020202020204" pitchFamily="34" charset="0"/>
                          <a:ea typeface="Calibri" panose="020F0502020204030204" pitchFamily="34" charset="0"/>
                          <a:cs typeface="Times New Roman" panose="02020603050405020304" pitchFamily="18" charset="0"/>
                        </a:rPr>
                        <a:t>Things others don’t know</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GB" sz="1800" b="1">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Hidden area</a:t>
                      </a:r>
                      <a:endParaRPr lang="en-US" sz="180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1200" i="1">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1200" i="1">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1200" i="1">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Information about you that you  know, but others don’t know</a:t>
                      </a:r>
                      <a:endParaRPr lang="en-US" sz="18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800" b="1"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Unknown area</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1200" i="1"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1200" i="1"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1200" i="1" dirty="0">
                          <a:solidFill>
                            <a:srgbClr val="00B050"/>
                          </a:solidFill>
                          <a:effectLst/>
                          <a:latin typeface="Century Gothic" panose="020B0502020202020204" pitchFamily="34" charset="0"/>
                          <a:ea typeface="Calibri" panose="020F0502020204030204" pitchFamily="34" charset="0"/>
                          <a:cs typeface="Times New Roman" panose="02020603050405020304" pitchFamily="18" charset="0"/>
                        </a:rPr>
                        <a:t>Information about you that neither you nor others know</a:t>
                      </a: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19811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585842" y="151799"/>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94890" y="252164"/>
            <a:ext cx="6262778" cy="825537"/>
          </a:xfrm>
        </p:spPr>
        <p:txBody>
          <a:bodyPr>
            <a:normAutofit fontScale="90000"/>
          </a:bodyPr>
          <a:lstStyle/>
          <a:p>
            <a:r>
              <a:rPr lang="en-US" dirty="0" smtClean="0">
                <a:solidFill>
                  <a:schemeClr val="tx1">
                    <a:lumMod val="65000"/>
                    <a:lumOff val="35000"/>
                  </a:schemeClr>
                </a:solidFill>
                <a:latin typeface="Century Gothic"/>
                <a:cs typeface="Century Gothic"/>
              </a:rPr>
              <a:t>Methods/ Tools to increase Self-awareness</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09448" y="602782"/>
            <a:ext cx="1360129" cy="658893"/>
          </a:xfrm>
          <a:prstGeom prst="rect">
            <a:avLst/>
          </a:prstGeom>
        </p:spPr>
      </p:pic>
      <p:sp>
        <p:nvSpPr>
          <p:cNvPr id="4" name="Dreptunghi 3"/>
          <p:cNvSpPr/>
          <p:nvPr/>
        </p:nvSpPr>
        <p:spPr>
          <a:xfrm>
            <a:off x="179650" y="1612293"/>
            <a:ext cx="6810484" cy="4154984"/>
          </a:xfrm>
          <a:prstGeom prst="rect">
            <a:avLst/>
          </a:prstGeom>
        </p:spPr>
        <p:txBody>
          <a:bodyPr wrap="square">
            <a:spAutoFit/>
          </a:bodyPr>
          <a:lstStyle/>
          <a:p>
            <a:pPr marL="342900" indent="-342900">
              <a:buFont typeface="Arial" panose="020B0604020202020204" pitchFamily="34" charset="0"/>
              <a:buChar char="•"/>
            </a:pPr>
            <a:r>
              <a:rPr lang="en-GB" sz="2400" dirty="0" smtClean="0">
                <a:solidFill>
                  <a:schemeClr val="tx1">
                    <a:lumMod val="65000"/>
                    <a:lumOff val="35000"/>
                  </a:schemeClr>
                </a:solidFill>
                <a:latin typeface="Century Gothic" panose="020B0502020202020204" pitchFamily="34" charset="0"/>
              </a:rPr>
              <a:t>Categories of self-awareness:  </a:t>
            </a:r>
            <a:endParaRPr lang="en-US" sz="2400" dirty="0">
              <a:solidFill>
                <a:schemeClr val="tx1">
                  <a:lumMod val="65000"/>
                  <a:lumOff val="35000"/>
                </a:schemeClr>
              </a:solidFill>
              <a:latin typeface="Century Gothic" panose="020B0502020202020204" pitchFamily="34" charset="0"/>
            </a:endParaRPr>
          </a:p>
          <a:p>
            <a:pPr marL="800100" lvl="1" indent="-342900">
              <a:buFont typeface="Courier New" panose="02070309020205020404" pitchFamily="49" charset="0"/>
              <a:buChar char="o"/>
            </a:pPr>
            <a:r>
              <a:rPr lang="en-US" sz="2400" dirty="0" smtClean="0">
                <a:solidFill>
                  <a:schemeClr val="tx1">
                    <a:lumMod val="65000"/>
                    <a:lumOff val="35000"/>
                  </a:schemeClr>
                </a:solidFill>
                <a:latin typeface="Century Gothic" panose="020B0502020202020204" pitchFamily="34" charset="0"/>
              </a:rPr>
              <a:t>Internal – we clearly see our values, passions and aspirations</a:t>
            </a:r>
          </a:p>
          <a:p>
            <a:pPr marL="800100" lvl="1" indent="-342900">
              <a:buFont typeface="Courier New" panose="02070309020205020404" pitchFamily="49" charset="0"/>
              <a:buChar char="o"/>
            </a:pPr>
            <a:r>
              <a:rPr lang="en-US" sz="2400" dirty="0" smtClean="0">
                <a:solidFill>
                  <a:schemeClr val="tx1">
                    <a:lumMod val="65000"/>
                    <a:lumOff val="35000"/>
                  </a:schemeClr>
                </a:solidFill>
                <a:latin typeface="Century Gothic" panose="020B0502020202020204" pitchFamily="34" charset="0"/>
              </a:rPr>
              <a:t>External – we clearly see how other people view us</a:t>
            </a:r>
          </a:p>
          <a:p>
            <a:pPr marL="800100" lvl="1" indent="-342900">
              <a:buFont typeface="Courier New" panose="02070309020205020404" pitchFamily="49" charset="0"/>
              <a:buChar char="o"/>
            </a:pPr>
            <a:endParaRPr lang="en-GB" sz="2400" dirty="0" smtClean="0">
              <a:solidFill>
                <a:schemeClr val="tx1">
                  <a:lumMod val="65000"/>
                  <a:lumOff val="35000"/>
                </a:schemeClr>
              </a:solidFill>
              <a:latin typeface="Century Gothic" panose="020B0502020202020204" pitchFamily="34" charset="0"/>
            </a:endParaRPr>
          </a:p>
          <a:p>
            <a:pPr marL="342900" indent="-342900">
              <a:buFont typeface="Arial" panose="020B0604020202020204" pitchFamily="34" charset="0"/>
              <a:buChar char="•"/>
            </a:pPr>
            <a:r>
              <a:rPr lang="en-GB" sz="2400" dirty="0" smtClean="0">
                <a:solidFill>
                  <a:schemeClr val="tx1">
                    <a:lumMod val="65000"/>
                    <a:lumOff val="35000"/>
                  </a:schemeClr>
                </a:solidFill>
                <a:latin typeface="Century Gothic" panose="020B0502020202020204" pitchFamily="34" charset="0"/>
              </a:rPr>
              <a:t>Steps for increasing Self-awareness </a:t>
            </a:r>
            <a:endParaRPr lang="en-US" sz="2400" dirty="0">
              <a:solidFill>
                <a:schemeClr val="tx1">
                  <a:lumMod val="65000"/>
                  <a:lumOff val="35000"/>
                </a:schemeClr>
              </a:solidFill>
              <a:latin typeface="Century Gothic" panose="020B0502020202020204" pitchFamily="34" charset="0"/>
            </a:endParaRPr>
          </a:p>
          <a:p>
            <a:pPr marL="800100" lvl="1" indent="-342900">
              <a:buFont typeface="Courier New" panose="02070309020205020404" pitchFamily="49" charset="0"/>
              <a:buChar char="o"/>
            </a:pPr>
            <a:r>
              <a:rPr lang="en-US" sz="2400" dirty="0" smtClean="0">
                <a:solidFill>
                  <a:schemeClr val="tx1">
                    <a:lumMod val="65000"/>
                    <a:lumOff val="35000"/>
                  </a:schemeClr>
                </a:solidFill>
                <a:latin typeface="Century Gothic" panose="020B0502020202020204" pitchFamily="34" charset="0"/>
              </a:rPr>
              <a:t>Ask “What?” instead of “Why?”</a:t>
            </a:r>
          </a:p>
          <a:p>
            <a:pPr marL="800100" lvl="1" indent="-342900">
              <a:buFont typeface="Courier New" panose="02070309020205020404" pitchFamily="49" charset="0"/>
              <a:buChar char="o"/>
            </a:pPr>
            <a:r>
              <a:rPr lang="en-US" sz="2400" dirty="0" smtClean="0">
                <a:solidFill>
                  <a:schemeClr val="tx1">
                    <a:lumMod val="65000"/>
                    <a:lumOff val="35000"/>
                  </a:schemeClr>
                </a:solidFill>
                <a:latin typeface="Century Gothic" panose="020B0502020202020204" pitchFamily="34" charset="0"/>
              </a:rPr>
              <a:t>Create time and space for ourselves</a:t>
            </a:r>
          </a:p>
          <a:p>
            <a:pPr marL="800100" lvl="1" indent="-342900">
              <a:buFont typeface="Courier New" panose="02070309020205020404" pitchFamily="49" charset="0"/>
              <a:buChar char="o"/>
            </a:pPr>
            <a:r>
              <a:rPr lang="en-US" sz="2400" dirty="0" smtClean="0">
                <a:solidFill>
                  <a:schemeClr val="tx1">
                    <a:lumMod val="65000"/>
                    <a:lumOff val="35000"/>
                  </a:schemeClr>
                </a:solidFill>
                <a:latin typeface="Century Gothic" panose="020B0502020202020204" pitchFamily="34" charset="0"/>
              </a:rPr>
              <a:t>Become better listener and ask for feedback</a:t>
            </a:r>
            <a:endParaRPr lang="en-US" sz="2400" dirty="0">
              <a:solidFill>
                <a:schemeClr val="tx1">
                  <a:lumMod val="65000"/>
                  <a:lumOff val="35000"/>
                </a:schemeClr>
              </a:solidFill>
              <a:latin typeface="Century Gothic" panose="020B0502020202020204" pitchFamily="34" charset="0"/>
            </a:endParaRPr>
          </a:p>
        </p:txBody>
      </p:sp>
      <p:grpSp>
        <p:nvGrpSpPr>
          <p:cNvPr id="20" name="Grupare 19"/>
          <p:cNvGrpSpPr/>
          <p:nvPr/>
        </p:nvGrpSpPr>
        <p:grpSpPr>
          <a:xfrm>
            <a:off x="6954657" y="2027208"/>
            <a:ext cx="2064330" cy="2372264"/>
            <a:chOff x="0" y="0"/>
            <a:chExt cx="1798173" cy="1990415"/>
          </a:xfrm>
        </p:grpSpPr>
        <p:pic>
          <p:nvPicPr>
            <p:cNvPr id="21" name="Imagine 20" descr="Imagine de stoc gratuită din 80, acțiune, adult, alb-negru"/>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78" y="0"/>
              <a:ext cx="1722120" cy="1722120"/>
            </a:xfrm>
            <a:prstGeom prst="rect">
              <a:avLst/>
            </a:prstGeom>
            <a:noFill/>
            <a:ln>
              <a:noFill/>
            </a:ln>
          </p:spPr>
        </p:pic>
        <p:sp>
          <p:nvSpPr>
            <p:cNvPr id="22" name="Casetă text 64"/>
            <p:cNvSpPr txBox="1"/>
            <p:nvPr/>
          </p:nvSpPr>
          <p:spPr>
            <a:xfrm>
              <a:off x="0" y="1752246"/>
              <a:ext cx="1798173" cy="23816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900" i="1">
                  <a:effectLst/>
                  <a:ea typeface="Calibri" panose="020F0502020204030204" pitchFamily="34" charset="0"/>
                  <a:cs typeface="Times New Roman" panose="02020603050405020304" pitchFamily="18" charset="0"/>
                </a:rPr>
                <a:t>Source: https://images.pexels.com</a:t>
              </a:r>
              <a:endParaRPr lang="en-US" sz="110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288020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585842" y="151799"/>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94890" y="252164"/>
            <a:ext cx="6262778" cy="825537"/>
          </a:xfrm>
        </p:spPr>
        <p:txBody>
          <a:bodyPr>
            <a:normAutofit fontScale="90000"/>
          </a:bodyPr>
          <a:lstStyle/>
          <a:p>
            <a:r>
              <a:rPr lang="en-US" dirty="0" smtClean="0">
                <a:solidFill>
                  <a:schemeClr val="tx1">
                    <a:lumMod val="65000"/>
                    <a:lumOff val="35000"/>
                  </a:schemeClr>
                </a:solidFill>
                <a:latin typeface="Century Gothic"/>
                <a:cs typeface="Century Gothic"/>
              </a:rPr>
              <a:t>16 personalities test for self-discovering</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09448" y="602782"/>
            <a:ext cx="1360129" cy="658893"/>
          </a:xfrm>
          <a:prstGeom prst="rect">
            <a:avLst/>
          </a:prstGeom>
        </p:spPr>
      </p:pic>
      <p:sp>
        <p:nvSpPr>
          <p:cNvPr id="4" name="Dreptunghi 3"/>
          <p:cNvSpPr/>
          <p:nvPr/>
        </p:nvSpPr>
        <p:spPr>
          <a:xfrm>
            <a:off x="179650" y="1612293"/>
            <a:ext cx="6810484" cy="3785652"/>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tx1">
                    <a:lumMod val="65000"/>
                    <a:lumOff val="35000"/>
                  </a:schemeClr>
                </a:solidFill>
                <a:latin typeface="Century Gothic" panose="020B0502020202020204" pitchFamily="34" charset="0"/>
              </a:rPr>
              <a:t>Myers-Briggs Type Indicator™ </a:t>
            </a:r>
            <a:r>
              <a:rPr lang="en-US" sz="2400" dirty="0" smtClean="0">
                <a:solidFill>
                  <a:schemeClr val="tx1">
                    <a:lumMod val="65000"/>
                    <a:lumOff val="35000"/>
                  </a:schemeClr>
                </a:solidFill>
                <a:latin typeface="Century Gothic" panose="020B0502020202020204" pitchFamily="34" charset="0"/>
              </a:rPr>
              <a:t>- a </a:t>
            </a:r>
            <a:r>
              <a:rPr lang="en-US" sz="2400" dirty="0">
                <a:solidFill>
                  <a:schemeClr val="tx1">
                    <a:lumMod val="65000"/>
                    <a:lumOff val="35000"/>
                  </a:schemeClr>
                </a:solidFill>
                <a:latin typeface="Century Gothic" panose="020B0502020202020204" pitchFamily="34" charset="0"/>
              </a:rPr>
              <a:t>well-known instrument that measures personality types and preferences</a:t>
            </a:r>
            <a:endParaRPr lang="en-GB" sz="2400" dirty="0" smtClean="0">
              <a:solidFill>
                <a:schemeClr val="tx1">
                  <a:lumMod val="65000"/>
                  <a:lumOff val="35000"/>
                </a:schemeClr>
              </a:solidFill>
              <a:latin typeface="Century Gothic" panose="020B0502020202020204" pitchFamily="34" charset="0"/>
            </a:endParaRPr>
          </a:p>
          <a:p>
            <a:pPr marL="342900" indent="-342900">
              <a:buFont typeface="Arial" panose="020B0604020202020204" pitchFamily="34" charset="0"/>
              <a:buChar char="•"/>
            </a:pPr>
            <a:r>
              <a:rPr lang="en-US" sz="2400" dirty="0">
                <a:solidFill>
                  <a:schemeClr val="tx1">
                    <a:lumMod val="65000"/>
                    <a:lumOff val="35000"/>
                  </a:schemeClr>
                </a:solidFill>
                <a:latin typeface="Century Gothic" panose="020B0502020202020204" pitchFamily="34" charset="0"/>
              </a:rPr>
              <a:t>It opens the door to objective self-awareness, helping us see aspects of ourselves that could be improved and how to use our existing strengths even </a:t>
            </a:r>
            <a:r>
              <a:rPr lang="en-US" sz="2400" dirty="0" smtClean="0">
                <a:solidFill>
                  <a:schemeClr val="tx1">
                    <a:lumMod val="65000"/>
                    <a:lumOff val="35000"/>
                  </a:schemeClr>
                </a:solidFill>
                <a:latin typeface="Century Gothic" panose="020B0502020202020204" pitchFamily="34" charset="0"/>
              </a:rPr>
              <a:t>better</a:t>
            </a:r>
          </a:p>
          <a:p>
            <a:pPr marL="342900" indent="-342900">
              <a:buFont typeface="Arial" panose="020B0604020202020204" pitchFamily="34" charset="0"/>
              <a:buChar char="•"/>
            </a:pPr>
            <a:r>
              <a:rPr lang="en-GB" sz="2400" u="sng" dirty="0">
                <a:hlinkClick r:id="rId8"/>
              </a:rPr>
              <a:t>https://</a:t>
            </a:r>
            <a:r>
              <a:rPr lang="en-GB" sz="2400" u="sng" dirty="0" err="1">
                <a:hlinkClick r:id="rId8"/>
              </a:rPr>
              <a:t>www.16personalities.com</a:t>
            </a:r>
            <a:r>
              <a:rPr lang="en-GB" sz="2400" u="sng" dirty="0" smtClean="0">
                <a:hlinkClick r:id="rId8"/>
              </a:rPr>
              <a:t>/</a:t>
            </a:r>
            <a:r>
              <a:rPr lang="en-GB" sz="2400" u="sng" dirty="0" smtClean="0"/>
              <a:t> </a:t>
            </a:r>
            <a:r>
              <a:rPr lang="en-US" sz="2400" dirty="0">
                <a:solidFill>
                  <a:schemeClr val="tx1">
                    <a:lumMod val="65000"/>
                    <a:lumOff val="35000"/>
                  </a:schemeClr>
                </a:solidFill>
                <a:latin typeface="Century Gothic" panose="020B0502020202020204" pitchFamily="34" charset="0"/>
              </a:rPr>
              <a:t>- </a:t>
            </a:r>
            <a:r>
              <a:rPr lang="en-US" sz="2400" dirty="0" smtClean="0">
                <a:solidFill>
                  <a:schemeClr val="tx1">
                    <a:lumMod val="65000"/>
                    <a:lumOff val="35000"/>
                  </a:schemeClr>
                </a:solidFill>
                <a:latin typeface="Century Gothic" panose="020B0502020202020204" pitchFamily="34" charset="0"/>
              </a:rPr>
              <a:t>select your language</a:t>
            </a:r>
            <a:endParaRPr lang="en-US" sz="2400" dirty="0">
              <a:solidFill>
                <a:schemeClr val="tx1">
                  <a:lumMod val="65000"/>
                  <a:lumOff val="35000"/>
                </a:schemeClr>
              </a:solidFill>
              <a:latin typeface="Century Gothic" panose="020B0502020202020204" pitchFamily="34" charset="0"/>
            </a:endParaRPr>
          </a:p>
        </p:txBody>
      </p:sp>
      <p:grpSp>
        <p:nvGrpSpPr>
          <p:cNvPr id="15" name="Grupare 14"/>
          <p:cNvGrpSpPr/>
          <p:nvPr/>
        </p:nvGrpSpPr>
        <p:grpSpPr>
          <a:xfrm>
            <a:off x="7010399" y="2428571"/>
            <a:ext cx="1933575" cy="1717675"/>
            <a:chOff x="0" y="0"/>
            <a:chExt cx="1933575" cy="1717912"/>
          </a:xfrm>
        </p:grpSpPr>
        <p:pic>
          <p:nvPicPr>
            <p:cNvPr id="17" name="Imagine 16" descr="https://media.istockphoto.com/photos/personality-assessment-form-picture-id175734098?b=1&amp;k=6&amp;m=175734098&amp;s=170667a&amp;w=0&amp;h=42Yy9Q31-W_x7j4LipKyhJHfOJFB1viDYGEhgJ-_FIc="/>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1933575" cy="1334770"/>
            </a:xfrm>
            <a:prstGeom prst="rect">
              <a:avLst/>
            </a:prstGeom>
            <a:noFill/>
            <a:ln>
              <a:noFill/>
            </a:ln>
          </p:spPr>
        </p:pic>
        <p:sp>
          <p:nvSpPr>
            <p:cNvPr id="23" name="Casetă text 74"/>
            <p:cNvSpPr txBox="1"/>
            <p:nvPr/>
          </p:nvSpPr>
          <p:spPr>
            <a:xfrm>
              <a:off x="0" y="1331197"/>
              <a:ext cx="1933575" cy="3867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900" i="1">
                  <a:effectLst/>
                  <a:ea typeface="Calibri" panose="020F0502020204030204" pitchFamily="34" charset="0"/>
                  <a:cs typeface="Times New Roman" panose="02020603050405020304" pitchFamily="18" charset="0"/>
                </a:rPr>
                <a:t>Source: https://media.istockphoto.com </a:t>
              </a:r>
              <a:endParaRPr lang="en-US" sz="110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92093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JIMINY_REDE.png"/>
          <p:cNvPicPr>
            <a:picLocks noChangeAspect="1"/>
          </p:cNvPicPr>
          <p:nvPr/>
        </p:nvPicPr>
        <p:blipFill rotWithShape="1">
          <a:blip r:embed="rId2">
            <a:alphaModFix amt="55000"/>
            <a:extLst>
              <a:ext uri="{28A0092B-C50C-407E-A947-70E740481C1C}">
                <a14:useLocalDpi xmlns:a14="http://schemas.microsoft.com/office/drawing/2010/main" val="0"/>
              </a:ext>
            </a:extLst>
          </a:blip>
          <a:srcRect l="27108" r="2931"/>
          <a:stretch/>
        </p:blipFill>
        <p:spPr>
          <a:xfrm>
            <a:off x="113958" y="206069"/>
            <a:ext cx="6397170" cy="6310203"/>
          </a:xfrm>
          <a:prstGeom prst="rect">
            <a:avLst/>
          </a:prstGeom>
        </p:spPr>
      </p:pic>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4"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3" name="Content Placeholder 2"/>
          <p:cNvSpPr>
            <a:spLocks noGrp="1"/>
          </p:cNvSpPr>
          <p:nvPr>
            <p:ph idx="1"/>
          </p:nvPr>
        </p:nvSpPr>
        <p:spPr>
          <a:xfrm>
            <a:off x="332741" y="1076138"/>
            <a:ext cx="6677657" cy="3305362"/>
          </a:xfrm>
        </p:spPr>
        <p:txBody>
          <a:bodyPr>
            <a:normAutofit/>
          </a:bodyPr>
          <a:lstStyle/>
          <a:p>
            <a:pPr marL="0" indent="0">
              <a:buNone/>
            </a:pPr>
            <a:r>
              <a:rPr lang="en-US" sz="2800" b="1" dirty="0" smtClean="0">
                <a:solidFill>
                  <a:schemeClr val="tx1">
                    <a:lumMod val="65000"/>
                    <a:lumOff val="35000"/>
                  </a:schemeClr>
                </a:solidFill>
                <a:latin typeface="Century Gothic"/>
                <a:cs typeface="Century Gothic"/>
              </a:rPr>
              <a:t>Additional Practical Exercise</a:t>
            </a:r>
            <a:endParaRPr lang="en-US" sz="2800" b="1" dirty="0">
              <a:solidFill>
                <a:schemeClr val="tx1">
                  <a:lumMod val="65000"/>
                  <a:lumOff val="35000"/>
                </a:schemeClr>
              </a:solidFill>
              <a:latin typeface="Century Gothic"/>
              <a:cs typeface="Century Gothic"/>
            </a:endParaRPr>
          </a:p>
          <a:p>
            <a:pPr marL="0" indent="0">
              <a:buNone/>
            </a:pP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aphicFrame>
        <p:nvGraphicFramePr>
          <p:cNvPr id="7" name="Tabel 6"/>
          <p:cNvGraphicFramePr>
            <a:graphicFrameLocks noGrp="1"/>
          </p:cNvGraphicFramePr>
          <p:nvPr/>
        </p:nvGraphicFramePr>
        <p:xfrm>
          <a:off x="457200" y="1796098"/>
          <a:ext cx="5852160" cy="1807845"/>
        </p:xfrm>
        <a:graphic>
          <a:graphicData uri="http://schemas.openxmlformats.org/drawingml/2006/table">
            <a:tbl>
              <a:tblPr firstRow="1" firstCol="1" bandRow="1"/>
              <a:tblGrid>
                <a:gridCol w="1463040"/>
                <a:gridCol w="1463040"/>
                <a:gridCol w="1463040"/>
                <a:gridCol w="1463040"/>
              </a:tblGrid>
              <a:tr h="0">
                <a:tc>
                  <a:txBody>
                    <a:bodyPr/>
                    <a:lstStyle/>
                    <a:p>
                      <a:pPr marL="0" marR="0" algn="ctr">
                        <a:lnSpc>
                          <a:spcPct val="107000"/>
                        </a:lnSpc>
                        <a:spcBef>
                          <a:spcPts val="0"/>
                        </a:spcBef>
                        <a:spcAft>
                          <a:spcPts val="0"/>
                        </a:spcAft>
                      </a:pPr>
                      <a:r>
                        <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Things I’ve done today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100" i="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Why am I doing that: for me, for someone else, what’s the purpose?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100" i="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Is it in accordance with my values and deep believes?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1100" i="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Am I doing it for wrong reasons? Is it taking up most of my 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100" i="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How do I feel at the respective moment?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1100" i="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What is my emotion? Is it anger, sadness, fear, joy, love, surprise, disgust, shame?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lnSpc>
                          <a:spcPct val="107000"/>
                        </a:lnSpc>
                        <a:spcBef>
                          <a:spcPts val="0"/>
                        </a:spcBef>
                        <a:spcAft>
                          <a:spcPts val="0"/>
                        </a:spcAft>
                      </a:pPr>
                      <a:r>
                        <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1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a:lnSpc>
                          <a:spcPct val="107000"/>
                        </a:lnSpc>
                        <a:spcBef>
                          <a:spcPts val="0"/>
                        </a:spcBef>
                        <a:spcAft>
                          <a:spcPts val="0"/>
                        </a:spcAft>
                      </a:pPr>
                      <a:r>
                        <a:rPr lang="en-GB" sz="11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Dreptunghi 13"/>
          <p:cNvSpPr/>
          <p:nvPr/>
        </p:nvSpPr>
        <p:spPr>
          <a:xfrm>
            <a:off x="1119548" y="4440022"/>
            <a:ext cx="4796506" cy="369332"/>
          </a:xfrm>
          <a:prstGeom prst="rect">
            <a:avLst/>
          </a:prstGeom>
        </p:spPr>
        <p:txBody>
          <a:bodyPr wrap="none">
            <a:spAutoFit/>
          </a:bodyPr>
          <a:lstStyle/>
          <a:p>
            <a:r>
              <a:rPr lang="en-GB" dirty="0" smtClean="0">
                <a:solidFill>
                  <a:schemeClr val="tx1">
                    <a:lumMod val="65000"/>
                    <a:lumOff val="35000"/>
                  </a:schemeClr>
                </a:solidFill>
                <a:latin typeface="Century Gothic" panose="020B0502020202020204" pitchFamily="34" charset="0"/>
              </a:rPr>
              <a:t>Monitor the things you are doing in a day</a:t>
            </a:r>
            <a:endParaRPr lang="ro-RO" dirty="0"/>
          </a:p>
        </p:txBody>
      </p:sp>
    </p:spTree>
    <p:extLst>
      <p:ext uri="{BB962C8B-B14F-4D97-AF65-F5344CB8AC3E}">
        <p14:creationId xmlns:p14="http://schemas.microsoft.com/office/powerpoint/2010/main" val="2678738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295135" y="754702"/>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pSp>
        <p:nvGrpSpPr>
          <p:cNvPr id="15" name="Grupare 14"/>
          <p:cNvGrpSpPr/>
          <p:nvPr/>
        </p:nvGrpSpPr>
        <p:grpSpPr>
          <a:xfrm>
            <a:off x="388190" y="707258"/>
            <a:ext cx="1915064" cy="2326768"/>
            <a:chOff x="0" y="105875"/>
            <a:chExt cx="1182460" cy="1689227"/>
          </a:xfrm>
        </p:grpSpPr>
        <p:sp>
          <p:nvSpPr>
            <p:cNvPr id="22" name="În zigzag 21"/>
            <p:cNvSpPr/>
            <p:nvPr/>
          </p:nvSpPr>
          <p:spPr>
            <a:xfrm rot="5400000">
              <a:off x="-253384" y="359259"/>
              <a:ext cx="1689227" cy="1182459"/>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În zigzag 4"/>
            <p:cNvSpPr/>
            <p:nvPr/>
          </p:nvSpPr>
          <p:spPr>
            <a:xfrm>
              <a:off x="1" y="697105"/>
              <a:ext cx="1182459" cy="5067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a:r>
                <a:rPr lang="en-US" sz="2000" b="1" dirty="0" smtClean="0">
                  <a:latin typeface="Century Gothic" panose="020B0502020202020204" pitchFamily="34" charset="0"/>
                </a:rPr>
                <a:t>Self-Management</a:t>
              </a:r>
              <a:endParaRPr lang="ro-RO" sz="2000" b="1" dirty="0">
                <a:latin typeface="Century Gothic" panose="020B0502020202020204" pitchFamily="34" charset="0"/>
              </a:endParaRPr>
            </a:p>
          </p:txBody>
        </p:sp>
      </p:grpSp>
      <p:grpSp>
        <p:nvGrpSpPr>
          <p:cNvPr id="17" name="Grupare 16"/>
          <p:cNvGrpSpPr/>
          <p:nvPr/>
        </p:nvGrpSpPr>
        <p:grpSpPr>
          <a:xfrm>
            <a:off x="838349" y="3310848"/>
            <a:ext cx="5853957" cy="2210058"/>
            <a:chOff x="285312" y="1339916"/>
            <a:chExt cx="5443805" cy="1293738"/>
          </a:xfrm>
        </p:grpSpPr>
        <p:sp>
          <p:nvSpPr>
            <p:cNvPr id="20" name="Dreptunghi cu colțuri rotunjite pe aceeași latură 19"/>
            <p:cNvSpPr/>
            <p:nvPr/>
          </p:nvSpPr>
          <p:spPr>
            <a:xfrm rot="5400000">
              <a:off x="2329091" y="-703863"/>
              <a:ext cx="1293738" cy="5381296"/>
            </a:xfrm>
            <a:prstGeom prst="round2Same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Dreptunghi 20"/>
            <p:cNvSpPr/>
            <p:nvPr/>
          </p:nvSpPr>
          <p:spPr>
            <a:xfrm>
              <a:off x="421589" y="1403070"/>
              <a:ext cx="5307528" cy="11674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114300" lvl="1" indent="-114300" defTabSz="533400">
                <a:lnSpc>
                  <a:spcPct val="90000"/>
                </a:lnSpc>
                <a:spcBef>
                  <a:spcPct val="0"/>
                </a:spcBef>
                <a:spcAft>
                  <a:spcPct val="15000"/>
                </a:spcAft>
                <a:buChar char="••"/>
              </a:pPr>
              <a:r>
                <a:rPr lang="en-US" sz="2000" b="1" dirty="0">
                  <a:latin typeface="Century Gothic" panose="020B0502020202020204" pitchFamily="34" charset="0"/>
                </a:rPr>
                <a:t>What is Self-management and its importance</a:t>
              </a:r>
            </a:p>
            <a:p>
              <a:pPr marL="114300" lvl="1" indent="-114300" defTabSz="533400">
                <a:lnSpc>
                  <a:spcPct val="90000"/>
                </a:lnSpc>
                <a:spcBef>
                  <a:spcPct val="0"/>
                </a:spcBef>
                <a:spcAft>
                  <a:spcPct val="15000"/>
                </a:spcAft>
                <a:buChar char="••"/>
              </a:pPr>
              <a:r>
                <a:rPr lang="en-US" sz="2000" b="1" dirty="0">
                  <a:latin typeface="Century Gothic" panose="020B0502020202020204" pitchFamily="34" charset="0"/>
                </a:rPr>
                <a:t>Self-management skills and how to develop them</a:t>
              </a:r>
            </a:p>
          </p:txBody>
        </p:sp>
      </p:grpSp>
    </p:spTree>
    <p:extLst>
      <p:ext uri="{BB962C8B-B14F-4D97-AF65-F5344CB8AC3E}">
        <p14:creationId xmlns:p14="http://schemas.microsoft.com/office/powerpoint/2010/main" val="967558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510831" y="85866"/>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94890" y="252164"/>
            <a:ext cx="6262778" cy="825537"/>
          </a:xfrm>
        </p:spPr>
        <p:txBody>
          <a:bodyPr>
            <a:normAutofit fontScale="90000"/>
          </a:bodyPr>
          <a:lstStyle/>
          <a:p>
            <a:r>
              <a:rPr lang="en-US" dirty="0" smtClean="0">
                <a:solidFill>
                  <a:schemeClr val="tx1">
                    <a:lumMod val="65000"/>
                    <a:lumOff val="35000"/>
                  </a:schemeClr>
                </a:solidFill>
                <a:latin typeface="Century Gothic"/>
                <a:cs typeface="Century Gothic"/>
              </a:rPr>
              <a:t>What </a:t>
            </a:r>
            <a:r>
              <a:rPr lang="en-US" dirty="0">
                <a:solidFill>
                  <a:schemeClr val="tx1">
                    <a:lumMod val="65000"/>
                    <a:lumOff val="35000"/>
                  </a:schemeClr>
                </a:solidFill>
                <a:latin typeface="Century Gothic"/>
                <a:cs typeface="Century Gothic"/>
              </a:rPr>
              <a:t>is Self-management</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09448" y="602782"/>
            <a:ext cx="1360129" cy="658893"/>
          </a:xfrm>
          <a:prstGeom prst="rect">
            <a:avLst/>
          </a:prstGeom>
        </p:spPr>
      </p:pic>
      <p:sp>
        <p:nvSpPr>
          <p:cNvPr id="20" name="Dreptunghi rotunjit 19"/>
          <p:cNvSpPr/>
          <p:nvPr/>
        </p:nvSpPr>
        <p:spPr>
          <a:xfrm>
            <a:off x="628063" y="1390837"/>
            <a:ext cx="5729605" cy="138465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600"/>
              </a:spcBef>
              <a:spcAft>
                <a:spcPts val="600"/>
              </a:spcAft>
            </a:pPr>
            <a:r>
              <a:rPr lang="en-US" sz="2400" i="1" dirty="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Self-management is about self-control, managing own moods, adaptability and transformation</a:t>
            </a:r>
            <a:r>
              <a:rPr lang="en-US" sz="2400" i="1" dirty="0" smtClean="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a:t>
            </a:r>
            <a:r>
              <a:rPr lang="en-GB" sz="2400" i="1" dirty="0" smtClean="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2400" i="1"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sp>
        <p:nvSpPr>
          <p:cNvPr id="3" name="Dreptunghi 2"/>
          <p:cNvSpPr/>
          <p:nvPr/>
        </p:nvSpPr>
        <p:spPr>
          <a:xfrm>
            <a:off x="276045" y="2832470"/>
            <a:ext cx="6543219" cy="1569660"/>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Self-management means taking responsibility for our own actions and doing things as well as we </a:t>
            </a:r>
            <a:r>
              <a:rPr lang="en-US" sz="2400" dirty="0" smtClean="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can</a:t>
            </a:r>
          </a:p>
          <a:p>
            <a:pPr marL="342900" indent="-342900">
              <a:buFont typeface="Arial" panose="020B0604020202020204" pitchFamily="34" charset="0"/>
              <a:buChar char="•"/>
            </a:pPr>
            <a:r>
              <a:rPr lang="en-US" sz="2400" dirty="0" smtClean="0">
                <a:solidFill>
                  <a:schemeClr val="tx1">
                    <a:lumMod val="65000"/>
                    <a:lumOff val="35000"/>
                  </a:schemeClr>
                </a:solidFill>
                <a:latin typeface="Century Gothic" panose="020B0502020202020204" pitchFamily="34" charset="0"/>
                <a:cs typeface="Times New Roman" panose="02020603050405020304" pitchFamily="18" charset="0"/>
              </a:rPr>
              <a:t>Daniel Goleman – 6 traits:</a:t>
            </a:r>
          </a:p>
        </p:txBody>
      </p:sp>
      <p:grpSp>
        <p:nvGrpSpPr>
          <p:cNvPr id="17" name="Grupare 16"/>
          <p:cNvGrpSpPr/>
          <p:nvPr/>
        </p:nvGrpSpPr>
        <p:grpSpPr>
          <a:xfrm>
            <a:off x="6908001" y="2546084"/>
            <a:ext cx="2172335" cy="1721485"/>
            <a:chOff x="0" y="0"/>
            <a:chExt cx="2172335" cy="1721529"/>
          </a:xfrm>
        </p:grpSpPr>
        <p:pic>
          <p:nvPicPr>
            <p:cNvPr id="24" name="Imagine 23" descr="Productivity, Work, Businessman"/>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2172335" cy="1331595"/>
            </a:xfrm>
            <a:prstGeom prst="rect">
              <a:avLst/>
            </a:prstGeom>
            <a:noFill/>
            <a:ln>
              <a:noFill/>
            </a:ln>
          </p:spPr>
        </p:pic>
        <p:sp>
          <p:nvSpPr>
            <p:cNvPr id="25" name="Casetă text 78"/>
            <p:cNvSpPr txBox="1"/>
            <p:nvPr/>
          </p:nvSpPr>
          <p:spPr>
            <a:xfrm>
              <a:off x="0" y="1335449"/>
              <a:ext cx="2112645" cy="38608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900" i="1">
                  <a:effectLst/>
                  <a:ea typeface="Calibri" panose="020F0502020204030204" pitchFamily="34" charset="0"/>
                  <a:cs typeface="Times New Roman" panose="02020603050405020304" pitchFamily="18" charset="0"/>
                </a:rPr>
                <a:t>Source: https://</a:t>
              </a:r>
              <a:r>
                <a:rPr lang="en-GB" sz="900" i="1">
                  <a:effectLst/>
                  <a:ea typeface="Calibri" panose="020F0502020204030204" pitchFamily="34" charset="0"/>
                  <a:cs typeface="Times New Roman" panose="02020603050405020304" pitchFamily="18" charset="0"/>
                </a:rPr>
                <a:t>cdn.pixabay.com</a:t>
              </a:r>
              <a:endParaRPr lang="en-US" sz="1100">
                <a:effectLst/>
                <a:ea typeface="Calibri" panose="020F0502020204030204" pitchFamily="34" charset="0"/>
                <a:cs typeface="Times New Roman" panose="02020603050405020304" pitchFamily="18" charset="0"/>
              </a:endParaRPr>
            </a:p>
          </p:txBody>
        </p:sp>
      </p:grpSp>
      <p:sp>
        <p:nvSpPr>
          <p:cNvPr id="4" name="Dreptunghi 3"/>
          <p:cNvSpPr/>
          <p:nvPr/>
        </p:nvSpPr>
        <p:spPr>
          <a:xfrm>
            <a:off x="721576" y="4417563"/>
            <a:ext cx="2424582" cy="17321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buFont typeface="Arial" panose="020B0604020202020204" pitchFamily="34" charset="0"/>
              <a:buChar char="•"/>
            </a:pPr>
            <a:r>
              <a:rPr lang="en-US" sz="2000" dirty="0" smtClean="0">
                <a:solidFill>
                  <a:schemeClr val="tx1">
                    <a:lumMod val="65000"/>
                    <a:lumOff val="35000"/>
                  </a:schemeClr>
                </a:solidFill>
                <a:latin typeface="Century Gothic" panose="020B0502020202020204" pitchFamily="34" charset="0"/>
              </a:rPr>
              <a:t>self-control </a:t>
            </a:r>
            <a:endParaRPr lang="en-US" sz="2000" dirty="0">
              <a:solidFill>
                <a:schemeClr val="tx1">
                  <a:lumMod val="65000"/>
                  <a:lumOff val="35000"/>
                </a:schemeClr>
              </a:solidFill>
              <a:latin typeface="Century Gothic" panose="020B0502020202020204" pitchFamily="34" charset="0"/>
            </a:endParaRPr>
          </a:p>
          <a:p>
            <a:pPr marL="342900" indent="-342900">
              <a:buFont typeface="Arial" panose="020B0604020202020204" pitchFamily="34" charset="0"/>
              <a:buChar char="•"/>
            </a:pPr>
            <a:r>
              <a:rPr lang="en-US" sz="2000" dirty="0">
                <a:solidFill>
                  <a:schemeClr val="tx1">
                    <a:lumMod val="65000"/>
                    <a:lumOff val="35000"/>
                  </a:schemeClr>
                </a:solidFill>
                <a:latin typeface="Century Gothic" panose="020B0502020202020204" pitchFamily="34" charset="0"/>
              </a:rPr>
              <a:t>transparency</a:t>
            </a:r>
          </a:p>
          <a:p>
            <a:pPr marL="342900" indent="-342900">
              <a:buFont typeface="Arial" panose="020B0604020202020204" pitchFamily="34" charset="0"/>
              <a:buChar char="•"/>
            </a:pPr>
            <a:r>
              <a:rPr lang="en-US" sz="2000" dirty="0">
                <a:solidFill>
                  <a:schemeClr val="tx1">
                    <a:lumMod val="65000"/>
                    <a:lumOff val="35000"/>
                  </a:schemeClr>
                </a:solidFill>
                <a:latin typeface="Century Gothic" panose="020B0502020202020204" pitchFamily="34" charset="0"/>
              </a:rPr>
              <a:t>adaptability</a:t>
            </a:r>
          </a:p>
          <a:p>
            <a:pPr algn="ctr"/>
            <a:endParaRPr lang="ro-RO" dirty="0"/>
          </a:p>
        </p:txBody>
      </p:sp>
      <p:sp>
        <p:nvSpPr>
          <p:cNvPr id="26" name="Dreptunghi 25"/>
          <p:cNvSpPr/>
          <p:nvPr/>
        </p:nvSpPr>
        <p:spPr>
          <a:xfrm>
            <a:off x="3859156" y="4415144"/>
            <a:ext cx="2335846" cy="17321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lvl="1" indent="-342900">
              <a:buFont typeface="Arial" panose="020B0604020202020204" pitchFamily="34" charset="0"/>
              <a:buChar char="•"/>
            </a:pPr>
            <a:r>
              <a:rPr lang="en-US" sz="2000" dirty="0">
                <a:solidFill>
                  <a:schemeClr val="tx1">
                    <a:lumMod val="65000"/>
                    <a:lumOff val="35000"/>
                  </a:schemeClr>
                </a:solidFill>
                <a:latin typeface="Century Gothic" panose="020B0502020202020204" pitchFamily="34" charset="0"/>
              </a:rPr>
              <a:t>achievement</a:t>
            </a:r>
          </a:p>
          <a:p>
            <a:pPr marL="342900" lvl="1" indent="-342900">
              <a:buFont typeface="Arial" panose="020B0604020202020204" pitchFamily="34" charset="0"/>
              <a:buChar char="•"/>
            </a:pPr>
            <a:r>
              <a:rPr lang="en-US" sz="2000" dirty="0">
                <a:solidFill>
                  <a:schemeClr val="tx1">
                    <a:lumMod val="65000"/>
                    <a:lumOff val="35000"/>
                  </a:schemeClr>
                </a:solidFill>
                <a:latin typeface="Century Gothic" panose="020B0502020202020204" pitchFamily="34" charset="0"/>
              </a:rPr>
              <a:t>initiative</a:t>
            </a:r>
          </a:p>
          <a:p>
            <a:pPr marL="342900" lvl="1" indent="-342900">
              <a:buFont typeface="Arial" panose="020B0604020202020204" pitchFamily="34" charset="0"/>
              <a:buChar char="•"/>
            </a:pPr>
            <a:r>
              <a:rPr lang="en-US" sz="2000" dirty="0">
                <a:solidFill>
                  <a:schemeClr val="tx1">
                    <a:lumMod val="65000"/>
                    <a:lumOff val="35000"/>
                  </a:schemeClr>
                </a:solidFill>
                <a:latin typeface="Century Gothic" panose="020B0502020202020204" pitchFamily="34" charset="0"/>
              </a:rPr>
              <a:t>optimism</a:t>
            </a:r>
            <a:endParaRPr lang="ro-RO"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561838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372585" y="568043"/>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94890" y="252164"/>
            <a:ext cx="6262778" cy="825537"/>
          </a:xfrm>
        </p:spPr>
        <p:txBody>
          <a:bodyPr>
            <a:normAutofit fontScale="90000"/>
          </a:bodyPr>
          <a:lstStyle/>
          <a:p>
            <a:r>
              <a:rPr lang="en-US" dirty="0" smtClean="0">
                <a:solidFill>
                  <a:schemeClr val="tx1">
                    <a:lumMod val="65000"/>
                    <a:lumOff val="35000"/>
                  </a:schemeClr>
                </a:solidFill>
                <a:latin typeface="Century Gothic"/>
                <a:cs typeface="Century Gothic"/>
              </a:rPr>
              <a:t>Self-management Skills and Tips</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09448" y="602782"/>
            <a:ext cx="1360129" cy="658893"/>
          </a:xfrm>
          <a:prstGeom prst="rect">
            <a:avLst/>
          </a:prstGeom>
        </p:spPr>
      </p:pic>
      <p:pic>
        <p:nvPicPr>
          <p:cNvPr id="7" name="Imagine 6"/>
          <p:cNvPicPr>
            <a:picLocks noChangeAspect="1"/>
          </p:cNvPicPr>
          <p:nvPr/>
        </p:nvPicPr>
        <p:blipFill>
          <a:blip r:embed="rId8"/>
          <a:stretch>
            <a:fillRect/>
          </a:stretch>
        </p:blipFill>
        <p:spPr>
          <a:xfrm>
            <a:off x="2404533" y="1218503"/>
            <a:ext cx="1837200" cy="4951562"/>
          </a:xfrm>
          <a:prstGeom prst="rect">
            <a:avLst/>
          </a:prstGeom>
        </p:spPr>
      </p:pic>
      <p:sp>
        <p:nvSpPr>
          <p:cNvPr id="8" name="Dreptunghi 7"/>
          <p:cNvSpPr/>
          <p:nvPr/>
        </p:nvSpPr>
        <p:spPr>
          <a:xfrm>
            <a:off x="350701" y="2156351"/>
            <a:ext cx="1951434" cy="685059"/>
          </a:xfrm>
          <a:prstGeom prst="rect">
            <a:avLst/>
          </a:prstGeom>
        </p:spPr>
        <p:txBody>
          <a:bodyPr wrap="square">
            <a:spAutoFit/>
          </a:bodyPr>
          <a:lstStyle/>
          <a:p>
            <a:pPr algn="ctr">
              <a:lnSpc>
                <a:spcPct val="107000"/>
              </a:lnSpc>
            </a:pPr>
            <a:r>
              <a:rPr lang="en-US" b="1" dirty="0">
                <a:solidFill>
                  <a:srgbClr val="00B050"/>
                </a:solidFill>
                <a:latin typeface="Century Gothic" panose="020B0502020202020204" pitchFamily="34" charset="0"/>
                <a:ea typeface="Calibri" panose="020F0502020204030204" pitchFamily="34" charset="0"/>
                <a:cs typeface="Calibri" panose="020F0502020204030204" pitchFamily="34" charset="0"/>
              </a:rPr>
              <a:t>Stress Management</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1" name="Dreptunghi 20"/>
          <p:cNvSpPr/>
          <p:nvPr/>
        </p:nvSpPr>
        <p:spPr>
          <a:xfrm>
            <a:off x="453099" y="3821494"/>
            <a:ext cx="1951434" cy="365678"/>
          </a:xfrm>
          <a:prstGeom prst="rect">
            <a:avLst/>
          </a:prstGeom>
        </p:spPr>
        <p:txBody>
          <a:bodyPr wrap="square">
            <a:spAutoFit/>
          </a:bodyPr>
          <a:lstStyle/>
          <a:p>
            <a:pPr algn="ctr">
              <a:lnSpc>
                <a:spcPct val="107000"/>
              </a:lnSpc>
            </a:pPr>
            <a:r>
              <a:rPr lang="en-US" b="1" dirty="0" smtClean="0">
                <a:solidFill>
                  <a:srgbClr val="00B050"/>
                </a:solidFill>
                <a:latin typeface="Century Gothic" panose="020B0502020202020204" pitchFamily="34" charset="0"/>
                <a:ea typeface="Calibri" panose="020F0502020204030204" pitchFamily="34" charset="0"/>
                <a:cs typeface="Calibri" panose="020F0502020204030204" pitchFamily="34" charset="0"/>
              </a:rPr>
              <a:t>Self-motivation</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2" name="Dreptunghi 21"/>
          <p:cNvSpPr/>
          <p:nvPr/>
        </p:nvSpPr>
        <p:spPr>
          <a:xfrm>
            <a:off x="4450978" y="1419481"/>
            <a:ext cx="1951434" cy="365678"/>
          </a:xfrm>
          <a:prstGeom prst="rect">
            <a:avLst/>
          </a:prstGeom>
        </p:spPr>
        <p:txBody>
          <a:bodyPr wrap="square">
            <a:spAutoFit/>
          </a:bodyPr>
          <a:lstStyle/>
          <a:p>
            <a:pPr algn="ctr">
              <a:lnSpc>
                <a:spcPct val="107000"/>
              </a:lnSpc>
            </a:pPr>
            <a:r>
              <a:rPr lang="en-US" b="1" dirty="0" smtClean="0">
                <a:solidFill>
                  <a:srgbClr val="00B050"/>
                </a:solidFill>
                <a:latin typeface="Century Gothic" panose="020B0502020202020204" pitchFamily="34" charset="0"/>
                <a:ea typeface="Calibri" panose="020F0502020204030204" pitchFamily="34" charset="0"/>
                <a:cs typeface="Calibri" panose="020F0502020204030204" pitchFamily="34" charset="0"/>
              </a:rPr>
              <a:t>Self confidence</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3" name="Dreptunghi 22"/>
          <p:cNvSpPr/>
          <p:nvPr/>
        </p:nvSpPr>
        <p:spPr>
          <a:xfrm>
            <a:off x="4375182" y="2730412"/>
            <a:ext cx="1951434" cy="1551130"/>
          </a:xfrm>
          <a:prstGeom prst="rect">
            <a:avLst/>
          </a:prstGeom>
        </p:spPr>
        <p:txBody>
          <a:bodyPr wrap="square">
            <a:spAutoFit/>
          </a:bodyPr>
          <a:lstStyle/>
          <a:p>
            <a:pPr algn="ctr">
              <a:lnSpc>
                <a:spcPct val="107000"/>
              </a:lnSpc>
            </a:pPr>
            <a:r>
              <a:rPr lang="en-US" b="1" dirty="0" smtClean="0">
                <a:solidFill>
                  <a:srgbClr val="00B050"/>
                </a:solidFill>
                <a:latin typeface="Century Gothic" panose="020B0502020202020204" pitchFamily="34" charset="0"/>
                <a:ea typeface="Calibri" panose="020F0502020204030204" pitchFamily="34" charset="0"/>
                <a:cs typeface="Calibri" panose="020F0502020204030204" pitchFamily="34" charset="0"/>
              </a:rPr>
              <a:t>Time management and organizational skills</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7" name="Dreptunghi 26"/>
          <p:cNvSpPr/>
          <p:nvPr/>
        </p:nvSpPr>
        <p:spPr>
          <a:xfrm>
            <a:off x="4310778" y="4603520"/>
            <a:ext cx="1951434" cy="958404"/>
          </a:xfrm>
          <a:prstGeom prst="rect">
            <a:avLst/>
          </a:prstGeom>
        </p:spPr>
        <p:txBody>
          <a:bodyPr wrap="square">
            <a:spAutoFit/>
          </a:bodyPr>
          <a:lstStyle/>
          <a:p>
            <a:pPr algn="ctr">
              <a:lnSpc>
                <a:spcPct val="107000"/>
              </a:lnSpc>
            </a:pPr>
            <a:r>
              <a:rPr lang="en-US" b="1" dirty="0" smtClean="0">
                <a:solidFill>
                  <a:srgbClr val="00B050"/>
                </a:solidFill>
                <a:latin typeface="Century Gothic" panose="020B0502020202020204" pitchFamily="34" charset="0"/>
                <a:ea typeface="Calibri" panose="020F0502020204030204" pitchFamily="34" charset="0"/>
                <a:cs typeface="Calibri" panose="020F0502020204030204" pitchFamily="34" charset="0"/>
              </a:rPr>
              <a:t>Have a healthy lifestyle and a balance diet</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9" name="Imagine 8"/>
          <p:cNvPicPr>
            <a:picLocks noChangeAspect="1"/>
          </p:cNvPicPr>
          <p:nvPr/>
        </p:nvPicPr>
        <p:blipFill>
          <a:blip r:embed="rId9"/>
          <a:stretch>
            <a:fillRect/>
          </a:stretch>
        </p:blipFill>
        <p:spPr>
          <a:xfrm>
            <a:off x="3270791" y="5909804"/>
            <a:ext cx="1962150" cy="266700"/>
          </a:xfrm>
          <a:prstGeom prst="rect">
            <a:avLst/>
          </a:prstGeom>
        </p:spPr>
      </p:pic>
    </p:spTree>
    <p:extLst>
      <p:ext uri="{BB962C8B-B14F-4D97-AF65-F5344CB8AC3E}">
        <p14:creationId xmlns:p14="http://schemas.microsoft.com/office/powerpoint/2010/main" val="4041312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JIMINY_REDE.png"/>
          <p:cNvPicPr>
            <a:picLocks noChangeAspect="1"/>
          </p:cNvPicPr>
          <p:nvPr/>
        </p:nvPicPr>
        <p:blipFill rotWithShape="1">
          <a:blip r:embed="rId2">
            <a:alphaModFix amt="55000"/>
            <a:extLst>
              <a:ext uri="{28A0092B-C50C-407E-A947-70E740481C1C}">
                <a14:useLocalDpi xmlns:a14="http://schemas.microsoft.com/office/drawing/2010/main" val="0"/>
              </a:ext>
            </a:extLst>
          </a:blip>
          <a:srcRect l="27108" r="2931"/>
          <a:stretch/>
        </p:blipFill>
        <p:spPr>
          <a:xfrm>
            <a:off x="113958" y="206069"/>
            <a:ext cx="6397170" cy="6310203"/>
          </a:xfrm>
          <a:prstGeom prst="rect">
            <a:avLst/>
          </a:prstGeom>
        </p:spPr>
      </p:pic>
      <p:pic>
        <p:nvPicPr>
          <p:cNvPr id="5" name="Picture 4" descr="JIMINY_FUNDO_LARANJA.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4"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3" name="Content Placeholder 2"/>
          <p:cNvSpPr>
            <a:spLocks noGrp="1"/>
          </p:cNvSpPr>
          <p:nvPr>
            <p:ph idx="1"/>
          </p:nvPr>
        </p:nvSpPr>
        <p:spPr>
          <a:xfrm>
            <a:off x="332741" y="1076138"/>
            <a:ext cx="6677657" cy="3305362"/>
          </a:xfrm>
        </p:spPr>
        <p:txBody>
          <a:bodyPr>
            <a:normAutofit/>
          </a:bodyPr>
          <a:lstStyle/>
          <a:p>
            <a:pPr marL="0" indent="0">
              <a:buNone/>
            </a:pPr>
            <a:r>
              <a:rPr lang="en-US" sz="2800" b="1" dirty="0" smtClean="0">
                <a:solidFill>
                  <a:schemeClr val="tx1">
                    <a:lumMod val="65000"/>
                    <a:lumOff val="35000"/>
                  </a:schemeClr>
                </a:solidFill>
                <a:latin typeface="Century Gothic"/>
                <a:cs typeface="Century Gothic"/>
              </a:rPr>
              <a:t>Additional Practical Exercise</a:t>
            </a:r>
            <a:endParaRPr lang="en-US" sz="2800" b="1" dirty="0">
              <a:solidFill>
                <a:schemeClr val="tx1">
                  <a:lumMod val="65000"/>
                  <a:lumOff val="35000"/>
                </a:schemeClr>
              </a:solidFill>
              <a:latin typeface="Century Gothic"/>
              <a:cs typeface="Century Gothic"/>
            </a:endParaRPr>
          </a:p>
          <a:p>
            <a:pPr marL="0" indent="0">
              <a:buNone/>
            </a:pPr>
            <a:endParaRPr lang="en-US" sz="28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21" name="Imagine 20" descr="https://media.istockphoto.com/photos/traffic-light-with-red-yellow-and-green-lights-picture-id1038913956?b=1&amp;k=6&amp;m=1038913956&amp;s=170667a&amp;w=0&amp;h=zgghk-Ga7UsypvBVNZ1kdyOc0mOsw5GaxDK0b75VHs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7176" y="2047875"/>
            <a:ext cx="1024890" cy="1368425"/>
          </a:xfrm>
          <a:prstGeom prst="rect">
            <a:avLst/>
          </a:prstGeom>
          <a:noFill/>
          <a:ln>
            <a:noFill/>
          </a:ln>
        </p:spPr>
      </p:pic>
      <p:sp>
        <p:nvSpPr>
          <p:cNvPr id="8" name="Dreptunghi 7"/>
          <p:cNvSpPr/>
          <p:nvPr/>
        </p:nvSpPr>
        <p:spPr>
          <a:xfrm>
            <a:off x="776377" y="3540134"/>
            <a:ext cx="5226489" cy="646331"/>
          </a:xfrm>
          <a:prstGeom prst="rect">
            <a:avLst/>
          </a:prstGeom>
        </p:spPr>
        <p:txBody>
          <a:bodyPr wrap="square">
            <a:spAutoFit/>
          </a:bodyPr>
          <a:lstStyle/>
          <a:p>
            <a:pPr algn="ctr"/>
            <a:r>
              <a:rPr lang="en-GB" dirty="0">
                <a:solidFill>
                  <a:schemeClr val="tx1">
                    <a:lumMod val="65000"/>
                    <a:lumOff val="35000"/>
                  </a:schemeClr>
                </a:solidFill>
                <a:latin typeface="Century Gothic" panose="020B0502020202020204" pitchFamily="34" charset="0"/>
              </a:rPr>
              <a:t>When you feel overwhelmed with </a:t>
            </a:r>
            <a:r>
              <a:rPr lang="en-GB" dirty="0" smtClean="0">
                <a:solidFill>
                  <a:schemeClr val="tx1">
                    <a:lumMod val="65000"/>
                    <a:lumOff val="35000"/>
                  </a:schemeClr>
                </a:solidFill>
                <a:latin typeface="Century Gothic" panose="020B0502020202020204" pitchFamily="34" charset="0"/>
              </a:rPr>
              <a:t>emotions, </a:t>
            </a:r>
            <a:r>
              <a:rPr lang="en-GB" dirty="0">
                <a:solidFill>
                  <a:schemeClr val="tx1">
                    <a:lumMod val="65000"/>
                    <a:lumOff val="35000"/>
                  </a:schemeClr>
                </a:solidFill>
                <a:latin typeface="Century Gothic" panose="020B0502020202020204" pitchFamily="34" charset="0"/>
              </a:rPr>
              <a:t>go through </a:t>
            </a:r>
            <a:r>
              <a:rPr lang="en-GB" dirty="0" smtClean="0">
                <a:solidFill>
                  <a:schemeClr val="tx1">
                    <a:lumMod val="65000"/>
                    <a:lumOff val="35000"/>
                  </a:schemeClr>
                </a:solidFill>
                <a:latin typeface="Century Gothic" panose="020B0502020202020204" pitchFamily="34" charset="0"/>
              </a:rPr>
              <a:t>these steps </a:t>
            </a:r>
            <a:endParaRPr lang="ro-RO"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642402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295135" y="401838"/>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normAutofit fontScale="90000"/>
          </a:bodyPr>
          <a:lstStyle/>
          <a:p>
            <a:pPr algn="l"/>
            <a:r>
              <a:rPr lang="en-US" dirty="0" smtClean="0">
                <a:solidFill>
                  <a:schemeClr val="tx1">
                    <a:lumMod val="65000"/>
                    <a:lumOff val="35000"/>
                  </a:schemeClr>
                </a:solidFill>
                <a:latin typeface="Century Gothic"/>
                <a:cs typeface="Century Gothic"/>
              </a:rPr>
              <a:t>Topics to be discussed</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aphicFrame>
        <p:nvGraphicFramePr>
          <p:cNvPr id="8" name="Nomogramă 7"/>
          <p:cNvGraphicFramePr/>
          <p:nvPr>
            <p:extLst>
              <p:ext uri="{D42A27DB-BD31-4B8C-83A1-F6EECF244321}">
                <p14:modId xmlns:p14="http://schemas.microsoft.com/office/powerpoint/2010/main" val="3866135112"/>
              </p:ext>
            </p:extLst>
          </p:nvPr>
        </p:nvGraphicFramePr>
        <p:xfrm>
          <a:off x="274870" y="1276709"/>
          <a:ext cx="6301334" cy="48049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61544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613229" y="145959"/>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xmlns="" id="{6848631A-A381-40E5-9E98-36EC40AA338E}"/>
              </a:ext>
            </a:extLst>
          </p:cNvPr>
          <p:cNvSpPr txBox="1"/>
          <p:nvPr/>
        </p:nvSpPr>
        <p:spPr>
          <a:xfrm>
            <a:off x="0" y="2010812"/>
            <a:ext cx="5603853" cy="1754326"/>
          </a:xfrm>
          <a:prstGeom prst="rect">
            <a:avLst/>
          </a:prstGeom>
          <a:noFill/>
        </p:spPr>
        <p:txBody>
          <a:bodyPr wrap="square" rtlCol="0">
            <a:spAutoFit/>
          </a:bodyPr>
          <a:lstStyle/>
          <a:p>
            <a:pPr algn="ctr" rtl="0" fontAlgn="base"/>
            <a:r>
              <a:rPr lang="en-US" sz="5400" b="1" i="0" dirty="0" smtClean="0">
                <a:solidFill>
                  <a:schemeClr val="tx1">
                    <a:lumMod val="65000"/>
                    <a:lumOff val="35000"/>
                  </a:schemeClr>
                </a:solidFill>
                <a:effectLst/>
                <a:latin typeface="Century Gothic" panose="020B0502020202020204" pitchFamily="34" charset="0"/>
              </a:rPr>
              <a:t>Final </a:t>
            </a:r>
            <a:r>
              <a:rPr lang="en-US" sz="5400" b="1" dirty="0" smtClean="0">
                <a:solidFill>
                  <a:schemeClr val="tx1">
                    <a:lumMod val="65000"/>
                    <a:lumOff val="35000"/>
                  </a:schemeClr>
                </a:solidFill>
                <a:latin typeface="Century Gothic" panose="020B0502020202020204" pitchFamily="34" charset="0"/>
              </a:rPr>
              <a:t>Assessment</a:t>
            </a:r>
            <a:endParaRPr lang="en-US" b="1" i="1" dirty="0">
              <a:solidFill>
                <a:schemeClr val="tx1">
                  <a:lumMod val="65000"/>
                  <a:lumOff val="35000"/>
                </a:schemeClr>
              </a:solidFill>
              <a:highlight>
                <a:srgbClr val="FFFF00"/>
              </a:highlight>
              <a:latin typeface="Century Gothic" panose="020B0502020202020204" pitchFamily="34" charset="0"/>
            </a:endParaRPr>
          </a:p>
        </p:txBody>
      </p:sp>
      <p:pic>
        <p:nvPicPr>
          <p:cNvPr id="15" name="Imagine 14" descr="Question, Mark, Answer, Solution, Sign"/>
          <p:cNvPicPr/>
          <p:nvPr/>
        </p:nvPicPr>
        <p:blipFill>
          <a:blip r:embed="rId8">
            <a:extLst>
              <a:ext uri="{28A0092B-C50C-407E-A947-70E740481C1C}">
                <a14:useLocalDpi xmlns:a14="http://schemas.microsoft.com/office/drawing/2010/main" val="0"/>
              </a:ext>
            </a:extLst>
          </a:blip>
          <a:srcRect/>
          <a:stretch>
            <a:fillRect/>
          </a:stretch>
        </p:blipFill>
        <p:spPr bwMode="auto">
          <a:xfrm>
            <a:off x="3977640" y="755879"/>
            <a:ext cx="1753870" cy="1183005"/>
          </a:xfrm>
          <a:prstGeom prst="rect">
            <a:avLst/>
          </a:prstGeom>
          <a:noFill/>
          <a:ln>
            <a:noFill/>
          </a:ln>
        </p:spPr>
      </p:pic>
      <p:pic>
        <p:nvPicPr>
          <p:cNvPr id="14" name="Picture 18" descr="JIMINY_THE_CRICKET.png">
            <a:extLst>
              <a:ext uri="{FF2B5EF4-FFF2-40B4-BE49-F238E27FC236}">
                <a16:creationId xmlns:a16="http://schemas.microsoft.com/office/drawing/2014/main" xmlns="" id="{16623567-4C46-4396-962F-E7D7F1DF3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9745" y="5368430"/>
            <a:ext cx="1360129" cy="658893"/>
          </a:xfrm>
          <a:prstGeom prst="rect">
            <a:avLst/>
          </a:prstGeom>
        </p:spPr>
      </p:pic>
      <p:sp>
        <p:nvSpPr>
          <p:cNvPr id="17" name="Forma libre: forma 21">
            <a:extLst>
              <a:ext uri="{FF2B5EF4-FFF2-40B4-BE49-F238E27FC236}">
                <a16:creationId xmlns:a16="http://schemas.microsoft.com/office/drawing/2014/main" xmlns="" id="{997E67A3-BD36-4FFE-B529-FA55BDD700DE}"/>
              </a:ext>
            </a:extLst>
          </p:cNvPr>
          <p:cNvSpPr/>
          <p:nvPr/>
        </p:nvSpPr>
        <p:spPr>
          <a:xfrm>
            <a:off x="2346424" y="4570849"/>
            <a:ext cx="2673995" cy="954157"/>
          </a:xfrm>
          <a:custGeom>
            <a:avLst/>
            <a:gdLst>
              <a:gd name="connsiteX0" fmla="*/ 0 w 3048000"/>
              <a:gd name="connsiteY0" fmla="*/ 954157 h 954157"/>
              <a:gd name="connsiteX1" fmla="*/ 596347 w 3048000"/>
              <a:gd name="connsiteY1" fmla="*/ 516835 h 954157"/>
              <a:gd name="connsiteX2" fmla="*/ 1404730 w 3048000"/>
              <a:gd name="connsiteY2" fmla="*/ 172278 h 954157"/>
              <a:gd name="connsiteX3" fmla="*/ 2279374 w 3048000"/>
              <a:gd name="connsiteY3" fmla="*/ 39757 h 954157"/>
              <a:gd name="connsiteX4" fmla="*/ 3048000 w 3048000"/>
              <a:gd name="connsiteY4" fmla="*/ 0 h 95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954157">
                <a:moveTo>
                  <a:pt x="0" y="954157"/>
                </a:moveTo>
                <a:cubicBezTo>
                  <a:pt x="181112" y="800652"/>
                  <a:pt x="362225" y="647148"/>
                  <a:pt x="596347" y="516835"/>
                </a:cubicBezTo>
                <a:cubicBezTo>
                  <a:pt x="830469" y="386522"/>
                  <a:pt x="1124226" y="251791"/>
                  <a:pt x="1404730" y="172278"/>
                </a:cubicBezTo>
                <a:cubicBezTo>
                  <a:pt x="1685234" y="92765"/>
                  <a:pt x="2005496" y="68470"/>
                  <a:pt x="2279374" y="39757"/>
                </a:cubicBezTo>
                <a:cubicBezTo>
                  <a:pt x="2553252" y="11044"/>
                  <a:pt x="2800626" y="5522"/>
                  <a:pt x="3048000" y="0"/>
                </a:cubicBezTo>
              </a:path>
            </a:pathLst>
          </a:custGeom>
          <a:noFill/>
          <a:ln w="190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0" name="Picture 18" descr="JIMINY_THE_CRICKET.png">
            <a:extLst>
              <a:ext uri="{FF2B5EF4-FFF2-40B4-BE49-F238E27FC236}">
                <a16:creationId xmlns:a16="http://schemas.microsoft.com/office/drawing/2014/main" xmlns="" id="{1DEDC7FD-6478-4FAF-AE59-C09CE5CD71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64338">
            <a:off x="5093875" y="4064068"/>
            <a:ext cx="1360129" cy="658893"/>
          </a:xfrm>
          <a:prstGeom prst="rect">
            <a:avLst/>
          </a:prstGeom>
        </p:spPr>
      </p:pic>
    </p:spTree>
    <p:extLst>
      <p:ext uri="{BB962C8B-B14F-4D97-AF65-F5344CB8AC3E}">
        <p14:creationId xmlns:p14="http://schemas.microsoft.com/office/powerpoint/2010/main" val="156289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613229" y="145959"/>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xmlns="" id="{6848631A-A381-40E5-9E98-36EC40AA338E}"/>
              </a:ext>
            </a:extLst>
          </p:cNvPr>
          <p:cNvSpPr txBox="1"/>
          <p:nvPr/>
        </p:nvSpPr>
        <p:spPr>
          <a:xfrm>
            <a:off x="856213" y="1924193"/>
            <a:ext cx="5603853" cy="1754326"/>
          </a:xfrm>
          <a:prstGeom prst="rect">
            <a:avLst/>
          </a:prstGeom>
          <a:noFill/>
        </p:spPr>
        <p:txBody>
          <a:bodyPr wrap="square" rtlCol="0">
            <a:spAutoFit/>
          </a:bodyPr>
          <a:lstStyle/>
          <a:p>
            <a:pPr algn="ctr" rtl="0" fontAlgn="base"/>
            <a:r>
              <a:rPr lang="en-US" sz="5400" b="1" i="0" dirty="0" smtClean="0">
                <a:solidFill>
                  <a:schemeClr val="tx1">
                    <a:lumMod val="65000"/>
                    <a:lumOff val="35000"/>
                  </a:schemeClr>
                </a:solidFill>
                <a:effectLst/>
                <a:latin typeface="Century Gothic" panose="020B0502020202020204" pitchFamily="34" charset="0"/>
              </a:rPr>
              <a:t>Conclusions</a:t>
            </a:r>
          </a:p>
          <a:p>
            <a:pPr algn="ctr" rtl="0" fontAlgn="base"/>
            <a:r>
              <a:rPr lang="en-US" sz="5400" b="1" dirty="0">
                <a:solidFill>
                  <a:schemeClr val="tx1">
                    <a:lumMod val="65000"/>
                    <a:lumOff val="35000"/>
                  </a:schemeClr>
                </a:solidFill>
                <a:latin typeface="Century Gothic" panose="020B0502020202020204" pitchFamily="34" charset="0"/>
              </a:rPr>
              <a:t>Feedback</a:t>
            </a:r>
            <a:endParaRPr lang="en-US" sz="5400" b="1"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600143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0" y="-143584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54872"/>
            <a:ext cx="5939969" cy="1143000"/>
          </a:xfrm>
        </p:spPr>
        <p:txBody>
          <a:bodyPr>
            <a:normAutofit/>
          </a:bodyPr>
          <a:lstStyle/>
          <a:p>
            <a:pPr algn="l"/>
            <a:r>
              <a:rPr lang="en-US" sz="2200" dirty="0">
                <a:solidFill>
                  <a:schemeClr val="tx1">
                    <a:lumMod val="65000"/>
                    <a:lumOff val="35000"/>
                  </a:schemeClr>
                </a:solidFill>
                <a:latin typeface="Century Gothic"/>
                <a:cs typeface="Century Gothic"/>
              </a:rPr>
              <a:t>Further reading and further development</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xmlns="" id="{6848631A-A381-40E5-9E98-36EC40AA338E}"/>
              </a:ext>
            </a:extLst>
          </p:cNvPr>
          <p:cNvSpPr txBox="1"/>
          <p:nvPr/>
        </p:nvSpPr>
        <p:spPr>
          <a:xfrm>
            <a:off x="168527" y="1263411"/>
            <a:ext cx="6517313" cy="4247317"/>
          </a:xfrm>
          <a:prstGeom prst="rect">
            <a:avLst/>
          </a:prstGeom>
          <a:noFill/>
        </p:spPr>
        <p:txBody>
          <a:bodyPr wrap="square" rtlCol="0">
            <a:spAutoFit/>
          </a:bodyPr>
          <a:lstStyle/>
          <a:p>
            <a:pPr marL="285750" lvl="0" indent="-285750">
              <a:buFont typeface="Arial" panose="020B0604020202020204" pitchFamily="34" charset="0"/>
              <a:buChar char="•"/>
            </a:pPr>
            <a:r>
              <a:rPr lang="en-GB" dirty="0" smtClean="0">
                <a:latin typeface="Century Gothic" panose="020B0502020202020204" pitchFamily="34" charset="0"/>
              </a:rPr>
              <a:t>“Emotional Intelligence”, Daniel Goleman, 1995</a:t>
            </a:r>
          </a:p>
          <a:p>
            <a:pPr marL="285750" lvl="0" indent="-285750">
              <a:buFont typeface="Arial" panose="020B0604020202020204" pitchFamily="34" charset="0"/>
              <a:buChar char="•"/>
            </a:pPr>
            <a:r>
              <a:rPr lang="en-GB" dirty="0" smtClean="0">
                <a:latin typeface="Century Gothic" panose="020B0502020202020204" pitchFamily="34" charset="0"/>
              </a:rPr>
              <a:t>“</a:t>
            </a:r>
            <a:r>
              <a:rPr lang="en-GB" dirty="0">
                <a:latin typeface="Century Gothic" panose="020B0502020202020204" pitchFamily="34" charset="0"/>
              </a:rPr>
              <a:t>A Theory of Objective Self Awareness”, Shelley Duval, Robert A. </a:t>
            </a:r>
            <a:r>
              <a:rPr lang="en-GB" dirty="0" err="1">
                <a:latin typeface="Century Gothic" panose="020B0502020202020204" pitchFamily="34" charset="0"/>
              </a:rPr>
              <a:t>Wicklund</a:t>
            </a:r>
            <a:r>
              <a:rPr lang="en-GB" dirty="0">
                <a:latin typeface="Century Gothic" panose="020B0502020202020204" pitchFamily="34" charset="0"/>
              </a:rPr>
              <a:t> - Academic Press, 1972</a:t>
            </a:r>
            <a:endParaRPr lang="en-US" dirty="0">
              <a:latin typeface="Century Gothic" panose="020B0502020202020204" pitchFamily="34" charset="0"/>
            </a:endParaRPr>
          </a:p>
          <a:p>
            <a:pPr marL="285750" lvl="0" indent="-285750">
              <a:buFont typeface="Arial" panose="020B0604020202020204" pitchFamily="34" charset="0"/>
              <a:buChar char="•"/>
            </a:pPr>
            <a:r>
              <a:rPr lang="en-GB" dirty="0">
                <a:latin typeface="Century Gothic" panose="020B0502020202020204" pitchFamily="34" charset="0"/>
              </a:rPr>
              <a:t> “How to Be a STAR at Work: 9 Breakthrough Strategies You Need to Succeed”, Robert E. Kelley, (New York: Times Books, 1998)</a:t>
            </a:r>
            <a:endParaRPr lang="en-US" dirty="0">
              <a:latin typeface="Century Gothic" panose="020B0502020202020204" pitchFamily="34" charset="0"/>
            </a:endParaRPr>
          </a:p>
          <a:p>
            <a:pPr marL="285750" lvl="0" indent="-285750">
              <a:buFont typeface="Arial" panose="020B0604020202020204" pitchFamily="34" charset="0"/>
              <a:buChar char="•"/>
            </a:pPr>
            <a:r>
              <a:rPr lang="en-US" dirty="0">
                <a:latin typeface="Century Gothic" panose="020B0502020202020204" pitchFamily="34" charset="0"/>
              </a:rPr>
              <a:t>“The Emotionally Intelligent Manager: How to Develop and Use the Four Key Emotional Skills of Leadership”</a:t>
            </a:r>
            <a:r>
              <a:rPr lang="en-US" i="1" dirty="0">
                <a:latin typeface="Century Gothic" panose="020B0502020202020204" pitchFamily="34" charset="0"/>
              </a:rPr>
              <a:t>, </a:t>
            </a:r>
            <a:r>
              <a:rPr lang="en-US" dirty="0">
                <a:latin typeface="Century Gothic" panose="020B0502020202020204" pitchFamily="34" charset="0"/>
              </a:rPr>
              <a:t>Caruso D. R., &amp; </a:t>
            </a:r>
            <a:r>
              <a:rPr lang="en-US" dirty="0" err="1">
                <a:latin typeface="Century Gothic" panose="020B0502020202020204" pitchFamily="34" charset="0"/>
              </a:rPr>
              <a:t>Salovey</a:t>
            </a:r>
            <a:r>
              <a:rPr lang="en-US" dirty="0">
                <a:latin typeface="Century Gothic" panose="020B0502020202020204" pitchFamily="34" charset="0"/>
              </a:rPr>
              <a:t> P., (2004) </a:t>
            </a:r>
          </a:p>
          <a:p>
            <a:pPr marL="285750" lvl="0" indent="-285750">
              <a:buFont typeface="Arial" panose="020B0604020202020204" pitchFamily="34" charset="0"/>
              <a:buChar char="•"/>
            </a:pPr>
            <a:r>
              <a:rPr lang="en-GB" u="sng" dirty="0">
                <a:latin typeface="Century Gothic" panose="020B0502020202020204" pitchFamily="34" charset="0"/>
                <a:hlinkClick r:id="rId8"/>
              </a:rPr>
              <a:t>https://</a:t>
            </a:r>
            <a:r>
              <a:rPr lang="en-GB" u="sng" dirty="0" err="1">
                <a:latin typeface="Century Gothic" panose="020B0502020202020204" pitchFamily="34" charset="0"/>
                <a:hlinkClick r:id="rId8"/>
              </a:rPr>
              <a:t>www.talentsmart.com</a:t>
            </a:r>
            <a:r>
              <a:rPr lang="en-GB" u="sng" dirty="0">
                <a:latin typeface="Century Gothic" panose="020B0502020202020204" pitchFamily="34" charset="0"/>
                <a:hlinkClick r:id="rId8"/>
              </a:rPr>
              <a:t>/</a:t>
            </a:r>
            <a:r>
              <a:rPr lang="en-GB" dirty="0">
                <a:latin typeface="Century Gothic" panose="020B0502020202020204" pitchFamily="34" charset="0"/>
              </a:rPr>
              <a:t> - resources available in 25 </a:t>
            </a:r>
            <a:r>
              <a:rPr lang="en-GB" dirty="0" smtClean="0">
                <a:latin typeface="Century Gothic" panose="020B0502020202020204" pitchFamily="34" charset="0"/>
              </a:rPr>
              <a:t>languages</a:t>
            </a:r>
          </a:p>
          <a:p>
            <a:pPr marL="285750" lvl="0" indent="-285750">
              <a:buFont typeface="Arial" panose="020B0604020202020204" pitchFamily="34" charset="0"/>
              <a:buChar char="•"/>
            </a:pPr>
            <a:r>
              <a:rPr lang="en-GB" u="sng" dirty="0">
                <a:latin typeface="Century Gothic" panose="020B0502020202020204" pitchFamily="34" charset="0"/>
                <a:hlinkClick r:id="rId9"/>
              </a:rPr>
              <a:t>https://</a:t>
            </a:r>
            <a:r>
              <a:rPr lang="en-GB" u="sng" dirty="0" err="1">
                <a:latin typeface="Century Gothic" panose="020B0502020202020204" pitchFamily="34" charset="0"/>
                <a:hlinkClick r:id="rId9"/>
              </a:rPr>
              <a:t>www.emotionalintelligencecourse.com</a:t>
            </a:r>
            <a:r>
              <a:rPr lang="en-GB" u="sng" dirty="0">
                <a:latin typeface="Century Gothic" panose="020B0502020202020204" pitchFamily="34" charset="0"/>
                <a:hlinkClick r:id="rId9"/>
              </a:rPr>
              <a:t>/</a:t>
            </a:r>
            <a:r>
              <a:rPr lang="en-GB" dirty="0">
                <a:latin typeface="Century Gothic" panose="020B0502020202020204" pitchFamily="34" charset="0"/>
              </a:rPr>
              <a:t> -  </a:t>
            </a:r>
            <a:endParaRPr lang="en-US" dirty="0">
              <a:latin typeface="Century Gothic" panose="020B0502020202020204" pitchFamily="34" charset="0"/>
            </a:endParaRPr>
          </a:p>
          <a:p>
            <a:pPr marL="285750" indent="-285750">
              <a:buFont typeface="Arial" panose="020B0604020202020204" pitchFamily="34" charset="0"/>
              <a:buChar char="•"/>
            </a:pPr>
            <a:r>
              <a:rPr lang="en-US" u="sng" dirty="0">
                <a:latin typeface="Century Gothic" panose="020B0502020202020204" pitchFamily="34" charset="0"/>
                <a:hlinkClick r:id="rId10"/>
              </a:rPr>
              <a:t>https://</a:t>
            </a:r>
            <a:r>
              <a:rPr lang="en-US" u="sng" dirty="0" err="1">
                <a:latin typeface="Century Gothic" panose="020B0502020202020204" pitchFamily="34" charset="0"/>
                <a:hlinkClick r:id="rId10"/>
              </a:rPr>
              <a:t>positivepsychology.com</a:t>
            </a:r>
            <a:r>
              <a:rPr lang="en-US" u="sng" dirty="0">
                <a:latin typeface="Century Gothic" panose="020B0502020202020204" pitchFamily="34" charset="0"/>
                <a:hlinkClick r:id="rId10"/>
              </a:rPr>
              <a:t>/emotional-intelligence-scales</a:t>
            </a:r>
            <a:r>
              <a:rPr lang="en-US" u="sng" dirty="0" smtClean="0">
                <a:latin typeface="Century Gothic" panose="020B0502020202020204" pitchFamily="34" charset="0"/>
                <a:hlinkClick r:id="rId10"/>
              </a:rPr>
              <a:t>/</a:t>
            </a:r>
            <a:endParaRPr lang="en-US" u="sng" dirty="0" smtClean="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 (</a:t>
            </a:r>
            <a:r>
              <a:rPr lang="en-US" i="1" dirty="0">
                <a:latin typeface="Century Gothic" panose="020B0502020202020204" pitchFamily="34" charset="0"/>
              </a:rPr>
              <a:t>see JIMINY Self-Help Handbook</a:t>
            </a:r>
            <a:r>
              <a:rPr lang="en-US" dirty="0">
                <a:latin typeface="Century Gothic" panose="020B0502020202020204" pitchFamily="34" charset="0"/>
              </a:rPr>
              <a:t>)</a:t>
            </a:r>
            <a:endParaRPr lang="en-US" dirty="0">
              <a:latin typeface="Century Gothic" panose="020B0502020202020204" pitchFamily="34" charset="0"/>
            </a:endParaRPr>
          </a:p>
        </p:txBody>
      </p:sp>
      <p:pic>
        <p:nvPicPr>
          <p:cNvPr id="14" name="Imagine 13" descr="Bookshelves, Frame, Heart, Love, Passion"/>
          <p:cNvPicPr/>
          <p:nvPr/>
        </p:nvPicPr>
        <p:blipFill>
          <a:blip r:embed="rId11">
            <a:extLst>
              <a:ext uri="{28A0092B-C50C-407E-A947-70E740481C1C}">
                <a14:useLocalDpi xmlns:a14="http://schemas.microsoft.com/office/drawing/2010/main" val="0"/>
              </a:ext>
            </a:extLst>
          </a:blip>
          <a:srcRect/>
          <a:stretch>
            <a:fillRect/>
          </a:stretch>
        </p:blipFill>
        <p:spPr bwMode="auto">
          <a:xfrm>
            <a:off x="7054270" y="2582545"/>
            <a:ext cx="1917065" cy="1765168"/>
          </a:xfrm>
          <a:prstGeom prst="rect">
            <a:avLst/>
          </a:prstGeom>
          <a:noFill/>
          <a:ln>
            <a:noFill/>
          </a:ln>
        </p:spPr>
      </p:pic>
    </p:spTree>
    <p:extLst>
      <p:ext uri="{BB962C8B-B14F-4D97-AF65-F5344CB8AC3E}">
        <p14:creationId xmlns:p14="http://schemas.microsoft.com/office/powerpoint/2010/main" val="427634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06679"/>
            <a:ext cx="1981201" cy="6605361"/>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4" name="Picture 13" descr="JIMINY_THE_CRICK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142980" y="2958352"/>
            <a:ext cx="1360129" cy="658893"/>
          </a:xfrm>
          <a:prstGeom prst="rect">
            <a:avLst/>
          </a:prstGeom>
        </p:spPr>
      </p:pic>
      <p:grpSp>
        <p:nvGrpSpPr>
          <p:cNvPr id="2" name="Grupo 1"/>
          <p:cNvGrpSpPr/>
          <p:nvPr/>
        </p:nvGrpSpPr>
        <p:grpSpPr>
          <a:xfrm>
            <a:off x="1056741" y="2587552"/>
            <a:ext cx="3801198" cy="2621664"/>
            <a:chOff x="1134869" y="1346199"/>
            <a:chExt cx="3801198" cy="2621664"/>
          </a:xfrm>
        </p:grpSpPr>
        <p:sp>
          <p:nvSpPr>
            <p:cNvPr id="8" name="Oval Callout 7"/>
            <p:cNvSpPr/>
            <p:nvPr/>
          </p:nvSpPr>
          <p:spPr>
            <a:xfrm>
              <a:off x="1134869" y="1346199"/>
              <a:ext cx="3801198" cy="2621664"/>
            </a:xfrm>
            <a:prstGeom prst="wedgeEllipseCallout">
              <a:avLst>
                <a:gd name="adj1" fmla="val 92449"/>
                <a:gd name="adj2" fmla="val -12698"/>
              </a:avLst>
            </a:prstGeom>
            <a:solidFill>
              <a:srgbClr val="E9AB27"/>
            </a:solidFill>
            <a:ln w="22225" cap="rnd">
              <a:solidFill>
                <a:schemeClr val="bg1">
                  <a:lumMod val="50000"/>
                </a:schemeClr>
              </a:solidFill>
              <a:prstDash val="sysDash"/>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588192" y="1790992"/>
              <a:ext cx="3344333" cy="1754326"/>
            </a:xfrm>
            <a:prstGeom prst="rect">
              <a:avLst/>
            </a:prstGeom>
            <a:noFill/>
          </p:spPr>
          <p:txBody>
            <a:bodyPr wrap="square" rtlCol="0">
              <a:spAutoFit/>
            </a:bodyPr>
            <a:lstStyle/>
            <a:p>
              <a:r>
                <a:rPr lang="en-US" sz="3600" dirty="0">
                  <a:solidFill>
                    <a:schemeClr val="bg1"/>
                  </a:solidFill>
                  <a:latin typeface="Century Gothic" panose="020B0502020202020204" pitchFamily="34" charset="0"/>
                  <a:cs typeface="Kinfolk Pro Rough"/>
                </a:rPr>
                <a:t>Thank </a:t>
              </a:r>
              <a:r>
                <a:rPr lang="en-US" sz="3600" dirty="0" smtClean="0">
                  <a:solidFill>
                    <a:schemeClr val="bg1"/>
                  </a:solidFill>
                  <a:latin typeface="Century Gothic" panose="020B0502020202020204" pitchFamily="34" charset="0"/>
                  <a:cs typeface="Kinfolk Pro Rough"/>
                </a:rPr>
                <a:t>you</a:t>
              </a:r>
              <a:r>
                <a:rPr lang="is-IS" sz="3600" dirty="0" smtClean="0">
                  <a:solidFill>
                    <a:schemeClr val="bg1"/>
                  </a:solidFill>
                  <a:latin typeface="Century Gothic" panose="020B0502020202020204" pitchFamily="34" charset="0"/>
                  <a:cs typeface="Kinfolk Pro Rough"/>
                </a:rPr>
                <a:t> for taking this „journey“!</a:t>
              </a:r>
              <a:endParaRPr lang="en-US" sz="3600" dirty="0">
                <a:solidFill>
                  <a:schemeClr val="bg1"/>
                </a:solidFill>
                <a:latin typeface="Century Gothic" panose="020B0502020202020204" pitchFamily="34" charset="0"/>
                <a:cs typeface="Kinfolk Pro Rough"/>
              </a:endParaRPr>
            </a:p>
          </p:txBody>
        </p:sp>
      </p:grpSp>
      <p:grpSp>
        <p:nvGrpSpPr>
          <p:cNvPr id="15" name="Grupo 14"/>
          <p:cNvGrpSpPr/>
          <p:nvPr/>
        </p:nvGrpSpPr>
        <p:grpSpPr>
          <a:xfrm>
            <a:off x="384893" y="5323664"/>
            <a:ext cx="6108705" cy="788035"/>
            <a:chOff x="0" y="0"/>
            <a:chExt cx="7847584" cy="806450"/>
          </a:xfrm>
        </p:grpSpPr>
        <p:pic>
          <p:nvPicPr>
            <p:cNvPr id="16" name="Imagem 15" descr="ADE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9945"/>
              <a:ext cx="749300" cy="406399"/>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descr="CWEP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752" y="295720"/>
              <a:ext cx="12573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m 18" descr="Mindshift_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504" y="0"/>
              <a:ext cx="590550" cy="80645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m 19" descr="LABC-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9506" y="242666"/>
              <a:ext cx="9271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m 20" descr="CCSDE_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4058" y="247651"/>
              <a:ext cx="971550" cy="400050"/>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m 21" descr="SYMPLEXIS_LOGO_TRANSPARENT_BACKGROUND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3060" y="169069"/>
              <a:ext cx="10287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m 22" descr="Valencia INNOHUB logo"/>
            <p:cNvPicPr>
              <a:picLocks noChangeAspect="1" noChangeArrowheads="1"/>
            </p:cNvPicPr>
            <p:nvPr/>
          </p:nvPicPr>
          <p:blipFill>
            <a:blip r:embed="rId13">
              <a:extLst>
                <a:ext uri="{28A0092B-C50C-407E-A947-70E740481C1C}">
                  <a14:useLocalDpi xmlns:a14="http://schemas.microsoft.com/office/drawing/2010/main" val="0"/>
                </a:ext>
              </a:extLst>
            </a:blip>
            <a:srcRect l="13397" t="28081" r="13477" b="27374"/>
            <a:stretch>
              <a:fillRect/>
            </a:stretch>
          </p:blipFill>
          <p:spPr bwMode="auto">
            <a:xfrm>
              <a:off x="6552184" y="141509"/>
              <a:ext cx="1295400" cy="552450"/>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Imagine 23" descr="Storytelling, Fantasy, Imagination"/>
          <p:cNvPicPr/>
          <p:nvPr/>
        </p:nvPicPr>
        <p:blipFill>
          <a:blip r:embed="rId14">
            <a:extLst>
              <a:ext uri="{28A0092B-C50C-407E-A947-70E740481C1C}">
                <a14:useLocalDpi xmlns:a14="http://schemas.microsoft.com/office/drawing/2010/main" val="0"/>
              </a:ext>
            </a:extLst>
          </a:blip>
          <a:srcRect/>
          <a:stretch>
            <a:fillRect/>
          </a:stretch>
        </p:blipFill>
        <p:spPr bwMode="auto">
          <a:xfrm>
            <a:off x="423869" y="167421"/>
            <a:ext cx="3288030" cy="1850390"/>
          </a:xfrm>
          <a:prstGeom prst="rect">
            <a:avLst/>
          </a:prstGeom>
          <a:noFill/>
          <a:ln>
            <a:noFill/>
          </a:ln>
        </p:spPr>
      </p:pic>
      <p:sp>
        <p:nvSpPr>
          <p:cNvPr id="3" name="Dreptunghi 2"/>
          <p:cNvSpPr/>
          <p:nvPr/>
        </p:nvSpPr>
        <p:spPr>
          <a:xfrm>
            <a:off x="3677377" y="506028"/>
            <a:ext cx="3367545"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smtClean="0">
                <a:ln/>
                <a:solidFill>
                  <a:schemeClr val="accent3"/>
                </a:solidFill>
                <a:effectLst/>
                <a:latin typeface="Century Gothic" panose="020B0502020202020204" pitchFamily="34" charset="0"/>
              </a:rPr>
              <a:t>Learning is a journey, </a:t>
            </a:r>
          </a:p>
          <a:p>
            <a:pPr algn="ctr"/>
            <a:r>
              <a:rPr lang="en-US" sz="2400" b="1" cap="none" spc="0" dirty="0" smtClean="0">
                <a:ln/>
                <a:solidFill>
                  <a:schemeClr val="accent3"/>
                </a:solidFill>
                <a:effectLst/>
                <a:latin typeface="Century Gothic" panose="020B0502020202020204" pitchFamily="34" charset="0"/>
              </a:rPr>
              <a:t>not a destination!</a:t>
            </a:r>
            <a:endParaRPr lang="ro-RO" sz="2400" b="1" cap="none" spc="0" dirty="0">
              <a:ln/>
              <a:solidFill>
                <a:schemeClr val="accent3"/>
              </a:solidFill>
              <a:effectLst/>
              <a:latin typeface="Century Gothic" panose="020B0502020202020204" pitchFamily="34" charset="0"/>
            </a:endParaRPr>
          </a:p>
        </p:txBody>
      </p:sp>
    </p:spTree>
    <p:extLst>
      <p:ext uri="{BB962C8B-B14F-4D97-AF65-F5344CB8AC3E}">
        <p14:creationId xmlns:p14="http://schemas.microsoft.com/office/powerpoint/2010/main" val="2062265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228599" y="43325"/>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lstStyle/>
          <a:p>
            <a:pPr algn="l"/>
            <a:r>
              <a:rPr lang="en-US" dirty="0">
                <a:solidFill>
                  <a:schemeClr val="tx1">
                    <a:lumMod val="65000"/>
                    <a:lumOff val="35000"/>
                  </a:schemeClr>
                </a:solidFill>
                <a:latin typeface="Century Gothic"/>
                <a:cs typeface="Century Gothic"/>
              </a:rPr>
              <a:t>Training </a:t>
            </a:r>
            <a:r>
              <a:rPr lang="en-US" dirty="0" smtClean="0">
                <a:solidFill>
                  <a:schemeClr val="tx1">
                    <a:lumMod val="65000"/>
                    <a:lumOff val="35000"/>
                  </a:schemeClr>
                </a:solidFill>
                <a:latin typeface="Century Gothic"/>
                <a:cs typeface="Century Gothic"/>
              </a:rPr>
              <a:t>Assent</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14" name="Substituent conținut 13" descr="Like, Thumb, Retro, Psychedelic, Pattern"/>
          <p:cNvPicPr>
            <a:picLocks noGrp="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4451992" y="1206675"/>
            <a:ext cx="1928543" cy="884552"/>
          </a:xfrm>
          <a:prstGeom prst="rect">
            <a:avLst/>
          </a:prstGeom>
          <a:noFill/>
          <a:ln>
            <a:noFill/>
          </a:ln>
        </p:spPr>
      </p:pic>
      <p:sp>
        <p:nvSpPr>
          <p:cNvPr id="4" name="Dreptunghi 3"/>
          <p:cNvSpPr/>
          <p:nvPr/>
        </p:nvSpPr>
        <p:spPr>
          <a:xfrm>
            <a:off x="586596" y="1820045"/>
            <a:ext cx="6271404" cy="3933384"/>
          </a:xfrm>
          <a:prstGeom prst="rect">
            <a:avLst/>
          </a:prstGeom>
        </p:spPr>
        <p:txBody>
          <a:bodyPr wrap="square">
            <a:spAutoFit/>
          </a:bodyPr>
          <a:lstStyle/>
          <a:p>
            <a:pPr marL="342900" indent="-342900">
              <a:spcBef>
                <a:spcPct val="20000"/>
              </a:spcBef>
              <a:buFont typeface="Arial"/>
              <a:buChar char="•"/>
            </a:pPr>
            <a:r>
              <a:rPr lang="en-US" sz="2400" b="1" dirty="0" smtClean="0">
                <a:solidFill>
                  <a:schemeClr val="tx1">
                    <a:lumMod val="65000"/>
                    <a:lumOff val="35000"/>
                  </a:schemeClr>
                </a:solidFill>
                <a:latin typeface="Century Gothic"/>
                <a:cs typeface="Century Gothic"/>
              </a:rPr>
              <a:t>Phones on silent</a:t>
            </a:r>
          </a:p>
          <a:p>
            <a:pPr marL="342900" indent="-342900">
              <a:spcBef>
                <a:spcPct val="20000"/>
              </a:spcBef>
              <a:buFont typeface="Arial"/>
              <a:buChar char="•"/>
            </a:pPr>
            <a:r>
              <a:rPr lang="en-US" sz="2400" b="1" dirty="0" smtClean="0">
                <a:solidFill>
                  <a:schemeClr val="tx1">
                    <a:lumMod val="65000"/>
                    <a:lumOff val="35000"/>
                  </a:schemeClr>
                </a:solidFill>
                <a:latin typeface="Century Gothic"/>
                <a:cs typeface="Century Gothic"/>
              </a:rPr>
              <a:t>Ask questions</a:t>
            </a:r>
          </a:p>
          <a:p>
            <a:pPr marL="342900" indent="-342900">
              <a:spcBef>
                <a:spcPct val="20000"/>
              </a:spcBef>
              <a:buFont typeface="Arial"/>
              <a:buChar char="•"/>
            </a:pPr>
            <a:r>
              <a:rPr lang="en-US" sz="2400" b="1" dirty="0" smtClean="0">
                <a:solidFill>
                  <a:schemeClr val="tx1">
                    <a:lumMod val="65000"/>
                    <a:lumOff val="35000"/>
                  </a:schemeClr>
                </a:solidFill>
                <a:latin typeface="Century Gothic"/>
                <a:cs typeface="Century Gothic"/>
              </a:rPr>
              <a:t>No question is silly</a:t>
            </a:r>
          </a:p>
          <a:p>
            <a:pPr marL="342900" indent="-342900">
              <a:spcBef>
                <a:spcPct val="20000"/>
              </a:spcBef>
              <a:buFont typeface="Arial"/>
              <a:buChar char="•"/>
            </a:pPr>
            <a:r>
              <a:rPr lang="en-US" sz="2400" b="1" dirty="0" smtClean="0">
                <a:solidFill>
                  <a:schemeClr val="tx1">
                    <a:lumMod val="65000"/>
                    <a:lumOff val="35000"/>
                  </a:schemeClr>
                </a:solidFill>
                <a:latin typeface="Century Gothic"/>
                <a:cs typeface="Century Gothic"/>
              </a:rPr>
              <a:t>Be constructive</a:t>
            </a:r>
          </a:p>
          <a:p>
            <a:pPr marL="342900" indent="-342900">
              <a:spcBef>
                <a:spcPct val="20000"/>
              </a:spcBef>
              <a:buFont typeface="Arial"/>
              <a:buChar char="•"/>
            </a:pPr>
            <a:r>
              <a:rPr lang="en-US" sz="2400" b="1" dirty="0" smtClean="0">
                <a:solidFill>
                  <a:schemeClr val="tx1">
                    <a:lumMod val="65000"/>
                    <a:lumOff val="35000"/>
                  </a:schemeClr>
                </a:solidFill>
                <a:latin typeface="Century Gothic"/>
                <a:cs typeface="Century Gothic"/>
              </a:rPr>
              <a:t>It is OK to disagree with others</a:t>
            </a:r>
          </a:p>
          <a:p>
            <a:pPr marL="342900" indent="-342900">
              <a:spcBef>
                <a:spcPct val="20000"/>
              </a:spcBef>
              <a:buFont typeface="Arial"/>
              <a:buChar char="•"/>
            </a:pPr>
            <a:r>
              <a:rPr lang="en-US" sz="2400" b="1" dirty="0" smtClean="0">
                <a:solidFill>
                  <a:schemeClr val="tx1">
                    <a:lumMod val="65000"/>
                    <a:lumOff val="35000"/>
                  </a:schemeClr>
                </a:solidFill>
                <a:latin typeface="Century Gothic"/>
                <a:cs typeface="Century Gothic"/>
              </a:rPr>
              <a:t>Disagreement is not to be taken personally or as an attack</a:t>
            </a:r>
          </a:p>
          <a:p>
            <a:pPr marL="342900" indent="-342900">
              <a:spcBef>
                <a:spcPct val="20000"/>
              </a:spcBef>
              <a:buFont typeface="Arial"/>
              <a:buChar char="•"/>
            </a:pPr>
            <a:r>
              <a:rPr lang="en-US" sz="2400" b="1" dirty="0" smtClean="0">
                <a:solidFill>
                  <a:schemeClr val="tx1">
                    <a:lumMod val="65000"/>
                    <a:lumOff val="35000"/>
                  </a:schemeClr>
                </a:solidFill>
                <a:latin typeface="Century Gothic"/>
                <a:cs typeface="Century Gothic"/>
              </a:rPr>
              <a:t>Have fun and enjoy </a:t>
            </a:r>
            <a:r>
              <a:rPr lang="en-US" sz="2400" b="1" dirty="0" smtClean="0">
                <a:solidFill>
                  <a:schemeClr val="tx1">
                    <a:lumMod val="65000"/>
                    <a:lumOff val="35000"/>
                  </a:schemeClr>
                </a:solidFill>
                <a:latin typeface="Century Gothic"/>
                <a:cs typeface="Century Gothic"/>
              </a:rPr>
              <a:t>yourself</a:t>
            </a:r>
          </a:p>
          <a:p>
            <a:pPr marL="342900" indent="-342900">
              <a:spcBef>
                <a:spcPct val="20000"/>
              </a:spcBef>
              <a:buFont typeface="Arial"/>
              <a:buChar char="•"/>
            </a:pPr>
            <a:r>
              <a:rPr lang="en-US" sz="2400" b="1" dirty="0" smtClean="0">
                <a:solidFill>
                  <a:schemeClr val="tx1">
                    <a:lumMod val="65000"/>
                    <a:lumOff val="35000"/>
                  </a:schemeClr>
                </a:solidFill>
                <a:latin typeface="Century Gothic"/>
                <a:cs typeface="Century Gothic"/>
              </a:rPr>
              <a:t>.........</a:t>
            </a:r>
            <a:endParaRPr lang="ro-RO" sz="2400" b="1" dirty="0">
              <a:solidFill>
                <a:schemeClr val="tx1">
                  <a:lumMod val="65000"/>
                  <a:lumOff val="35000"/>
                </a:schemeClr>
              </a:solidFill>
              <a:latin typeface="Century Gothic"/>
              <a:cs typeface="Century Gothic"/>
            </a:endParaRPr>
          </a:p>
        </p:txBody>
      </p:sp>
    </p:spTree>
    <p:extLst>
      <p:ext uri="{BB962C8B-B14F-4D97-AF65-F5344CB8AC3E}">
        <p14:creationId xmlns:p14="http://schemas.microsoft.com/office/powerpoint/2010/main" val="246433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585842" y="196150"/>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5939969" cy="1143000"/>
          </a:xfrm>
        </p:spPr>
        <p:txBody>
          <a:bodyPr/>
          <a:lstStyle/>
          <a:p>
            <a:pPr algn="l"/>
            <a:r>
              <a:rPr lang="en-US" dirty="0">
                <a:solidFill>
                  <a:schemeClr val="tx1">
                    <a:lumMod val="65000"/>
                    <a:lumOff val="35000"/>
                  </a:schemeClr>
                </a:solidFill>
                <a:latin typeface="Century Gothic"/>
                <a:cs typeface="Century Gothic"/>
              </a:rPr>
              <a:t>Learning objectives</a:t>
            </a:r>
          </a:p>
        </p:txBody>
      </p:sp>
      <p:sp>
        <p:nvSpPr>
          <p:cNvPr id="3" name="Content Placeholder 2"/>
          <p:cNvSpPr>
            <a:spLocks noGrp="1"/>
          </p:cNvSpPr>
          <p:nvPr>
            <p:ph idx="1"/>
          </p:nvPr>
        </p:nvSpPr>
        <p:spPr>
          <a:xfrm>
            <a:off x="274328" y="1909978"/>
            <a:ext cx="6639639" cy="3888486"/>
          </a:xfrm>
        </p:spPr>
        <p:txBody>
          <a:bodyPr>
            <a:noAutofit/>
          </a:bodyPr>
          <a:lstStyle/>
          <a:p>
            <a:r>
              <a:rPr lang="en-US" sz="1700" dirty="0" smtClean="0">
                <a:solidFill>
                  <a:schemeClr val="tx1">
                    <a:lumMod val="65000"/>
                    <a:lumOff val="35000"/>
                  </a:schemeClr>
                </a:solidFill>
                <a:latin typeface="Century Gothic"/>
                <a:cs typeface="Century Gothic"/>
              </a:rPr>
              <a:t>Understand </a:t>
            </a:r>
            <a:r>
              <a:rPr lang="en-US" sz="1700" dirty="0">
                <a:solidFill>
                  <a:schemeClr val="tx1">
                    <a:lumMod val="65000"/>
                    <a:lumOff val="35000"/>
                  </a:schemeClr>
                </a:solidFill>
                <a:latin typeface="Century Gothic"/>
                <a:cs typeface="Century Gothic"/>
              </a:rPr>
              <a:t>that emotional intelligence can be learned, educated and constantly improved</a:t>
            </a:r>
          </a:p>
          <a:p>
            <a:r>
              <a:rPr lang="en-US" sz="1700" dirty="0" smtClean="0">
                <a:solidFill>
                  <a:schemeClr val="tx1">
                    <a:lumMod val="65000"/>
                    <a:lumOff val="35000"/>
                  </a:schemeClr>
                </a:solidFill>
                <a:latin typeface="Century Gothic"/>
                <a:cs typeface="Century Gothic"/>
              </a:rPr>
              <a:t>Understand </a:t>
            </a:r>
            <a:r>
              <a:rPr lang="en-US" sz="1700" dirty="0">
                <a:solidFill>
                  <a:schemeClr val="tx1">
                    <a:lumMod val="65000"/>
                    <a:lumOff val="35000"/>
                  </a:schemeClr>
                </a:solidFill>
                <a:latin typeface="Century Gothic"/>
                <a:cs typeface="Century Gothic"/>
              </a:rPr>
              <a:t>what Emotional Intelligence is and identify the benefits of having higher emotional intelligence</a:t>
            </a:r>
          </a:p>
          <a:p>
            <a:r>
              <a:rPr lang="en-US" sz="1700" dirty="0" smtClean="0">
                <a:solidFill>
                  <a:schemeClr val="tx1">
                    <a:lumMod val="65000"/>
                    <a:lumOff val="35000"/>
                  </a:schemeClr>
                </a:solidFill>
                <a:latin typeface="Century Gothic"/>
                <a:cs typeface="Century Gothic"/>
              </a:rPr>
              <a:t>Be </a:t>
            </a:r>
            <a:r>
              <a:rPr lang="en-US" sz="1700" dirty="0">
                <a:solidFill>
                  <a:schemeClr val="tx1">
                    <a:lumMod val="65000"/>
                    <a:lumOff val="35000"/>
                  </a:schemeClr>
                </a:solidFill>
                <a:latin typeface="Century Gothic"/>
                <a:cs typeface="Century Gothic"/>
              </a:rPr>
              <a:t>able to relate more effectively to colleagues and to others</a:t>
            </a:r>
          </a:p>
          <a:p>
            <a:r>
              <a:rPr lang="en-US" sz="1700" dirty="0" smtClean="0">
                <a:solidFill>
                  <a:schemeClr val="tx1">
                    <a:lumMod val="65000"/>
                    <a:lumOff val="35000"/>
                  </a:schemeClr>
                </a:solidFill>
                <a:latin typeface="Century Gothic"/>
                <a:cs typeface="Century Gothic"/>
              </a:rPr>
              <a:t>Master </a:t>
            </a:r>
            <a:r>
              <a:rPr lang="en-US" sz="1700" dirty="0">
                <a:solidFill>
                  <a:schemeClr val="tx1">
                    <a:lumMod val="65000"/>
                    <a:lumOff val="35000"/>
                  </a:schemeClr>
                </a:solidFill>
                <a:latin typeface="Century Gothic"/>
                <a:cs typeface="Century Gothic"/>
              </a:rPr>
              <a:t>tools to regulate and gain control of one’s own emotions </a:t>
            </a:r>
          </a:p>
          <a:p>
            <a:r>
              <a:rPr lang="en-US" sz="1700" dirty="0" smtClean="0">
                <a:solidFill>
                  <a:schemeClr val="tx1">
                    <a:lumMod val="65000"/>
                    <a:lumOff val="35000"/>
                  </a:schemeClr>
                </a:solidFill>
                <a:latin typeface="Century Gothic"/>
                <a:cs typeface="Century Gothic"/>
              </a:rPr>
              <a:t>Be </a:t>
            </a:r>
            <a:r>
              <a:rPr lang="en-US" sz="1700" dirty="0">
                <a:solidFill>
                  <a:schemeClr val="tx1">
                    <a:lumMod val="65000"/>
                    <a:lumOff val="35000"/>
                  </a:schemeClr>
                </a:solidFill>
                <a:latin typeface="Century Gothic"/>
                <a:cs typeface="Century Gothic"/>
              </a:rPr>
              <a:t>aware how emotions affect our </a:t>
            </a:r>
            <a:r>
              <a:rPr lang="en-US" sz="1700" dirty="0" err="1">
                <a:solidFill>
                  <a:schemeClr val="tx1">
                    <a:lumMod val="65000"/>
                    <a:lumOff val="35000"/>
                  </a:schemeClr>
                </a:solidFill>
                <a:latin typeface="Century Gothic"/>
                <a:cs typeface="Century Gothic"/>
              </a:rPr>
              <a:t>behaviour</a:t>
            </a:r>
            <a:r>
              <a:rPr lang="en-US" sz="1700" dirty="0">
                <a:solidFill>
                  <a:schemeClr val="tx1">
                    <a:lumMod val="65000"/>
                    <a:lumOff val="35000"/>
                  </a:schemeClr>
                </a:solidFill>
                <a:latin typeface="Century Gothic"/>
                <a:cs typeface="Century Gothic"/>
              </a:rPr>
              <a:t> and performance</a:t>
            </a:r>
          </a:p>
          <a:p>
            <a:r>
              <a:rPr lang="en-US" sz="1700" dirty="0" smtClean="0">
                <a:solidFill>
                  <a:schemeClr val="tx1">
                    <a:lumMod val="65000"/>
                    <a:lumOff val="35000"/>
                  </a:schemeClr>
                </a:solidFill>
                <a:latin typeface="Century Gothic"/>
                <a:cs typeface="Century Gothic"/>
              </a:rPr>
              <a:t>Define </a:t>
            </a:r>
            <a:r>
              <a:rPr lang="en-US" sz="1700" dirty="0">
                <a:solidFill>
                  <a:schemeClr val="tx1">
                    <a:lumMod val="65000"/>
                    <a:lumOff val="35000"/>
                  </a:schemeClr>
                </a:solidFill>
                <a:latin typeface="Century Gothic"/>
                <a:cs typeface="Century Gothic"/>
              </a:rPr>
              <a:t>and practice self-awareness and self-management, in order to be able to really improve and function better in a team and to create a better work environment for oneself and co-workers</a:t>
            </a: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14" name="Imagine 13" descr="Brain, Brainstorming, Bulb, Business"/>
          <p:cNvPicPr/>
          <p:nvPr/>
        </p:nvPicPr>
        <p:blipFill>
          <a:blip r:embed="rId8">
            <a:extLst>
              <a:ext uri="{28A0092B-C50C-407E-A947-70E740481C1C}">
                <a14:useLocalDpi xmlns:a14="http://schemas.microsoft.com/office/drawing/2010/main" val="0"/>
              </a:ext>
            </a:extLst>
          </a:blip>
          <a:srcRect/>
          <a:stretch>
            <a:fillRect/>
          </a:stretch>
        </p:blipFill>
        <p:spPr bwMode="auto">
          <a:xfrm>
            <a:off x="5156781" y="1117652"/>
            <a:ext cx="1254081" cy="844232"/>
          </a:xfrm>
          <a:prstGeom prst="rect">
            <a:avLst/>
          </a:prstGeom>
          <a:noFill/>
          <a:ln>
            <a:noFill/>
          </a:ln>
        </p:spPr>
      </p:pic>
    </p:spTree>
    <p:extLst>
      <p:ext uri="{BB962C8B-B14F-4D97-AF65-F5344CB8AC3E}">
        <p14:creationId xmlns:p14="http://schemas.microsoft.com/office/powerpoint/2010/main" val="1881984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406799" y="215914"/>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457200" y="274638"/>
            <a:ext cx="6140338" cy="1143000"/>
          </a:xfrm>
        </p:spPr>
        <p:txBody>
          <a:bodyPr>
            <a:normAutofit/>
          </a:bodyPr>
          <a:lstStyle/>
          <a:p>
            <a:pPr algn="l"/>
            <a:r>
              <a:rPr lang="en-GB" sz="2800" b="1" dirty="0">
                <a:solidFill>
                  <a:schemeClr val="tx1">
                    <a:lumMod val="65000"/>
                    <a:lumOff val="35000"/>
                  </a:schemeClr>
                </a:solidFill>
                <a:latin typeface="Century Gothic"/>
                <a:cs typeface="Century Gothic"/>
              </a:rPr>
              <a:t>Expected competencies to be attained </a:t>
            </a:r>
            <a:r>
              <a:rPr lang="en-GB" sz="2800" b="1" dirty="0" smtClean="0">
                <a:solidFill>
                  <a:schemeClr val="tx1">
                    <a:lumMod val="65000"/>
                    <a:lumOff val="35000"/>
                  </a:schemeClr>
                </a:solidFill>
                <a:latin typeface="Century Gothic"/>
                <a:cs typeface="Century Gothic"/>
              </a:rPr>
              <a:t>as a result of </a:t>
            </a:r>
            <a:r>
              <a:rPr lang="en-GB" sz="2800" b="1" dirty="0">
                <a:solidFill>
                  <a:schemeClr val="tx1">
                    <a:lumMod val="65000"/>
                    <a:lumOff val="35000"/>
                  </a:schemeClr>
                </a:solidFill>
                <a:latin typeface="Century Gothic"/>
                <a:cs typeface="Century Gothic"/>
              </a:rPr>
              <a:t>the </a:t>
            </a:r>
            <a:r>
              <a:rPr lang="en-GB" sz="2800" b="1" dirty="0" smtClean="0">
                <a:solidFill>
                  <a:schemeClr val="tx1">
                    <a:lumMod val="65000"/>
                    <a:lumOff val="35000"/>
                  </a:schemeClr>
                </a:solidFill>
                <a:latin typeface="Century Gothic"/>
                <a:cs typeface="Century Gothic"/>
              </a:rPr>
              <a:t>training</a:t>
            </a:r>
            <a:endParaRPr lang="en-GB" sz="2800" b="1" dirty="0">
              <a:solidFill>
                <a:schemeClr val="tx1">
                  <a:lumMod val="65000"/>
                  <a:lumOff val="35000"/>
                </a:schemeClr>
              </a:solidFill>
              <a:latin typeface="Century Gothic"/>
              <a:cs typeface="Century Gothic"/>
            </a:endParaRPr>
          </a:p>
        </p:txBody>
      </p:sp>
      <p:sp>
        <p:nvSpPr>
          <p:cNvPr id="3" name="Content Placeholder 2"/>
          <p:cNvSpPr>
            <a:spLocks noGrp="1"/>
          </p:cNvSpPr>
          <p:nvPr>
            <p:ph idx="1"/>
          </p:nvPr>
        </p:nvSpPr>
        <p:spPr>
          <a:xfrm>
            <a:off x="657569" y="1799877"/>
            <a:ext cx="5939969" cy="2409814"/>
          </a:xfrm>
        </p:spPr>
        <p:txBody>
          <a:bodyPr>
            <a:noAutofit/>
          </a:bodyPr>
          <a:lstStyle/>
          <a:p>
            <a:r>
              <a:rPr lang="en-US" sz="2400" b="1" dirty="0" smtClean="0">
                <a:solidFill>
                  <a:schemeClr val="tx1">
                    <a:lumMod val="65000"/>
                    <a:lumOff val="35000"/>
                  </a:schemeClr>
                </a:solidFill>
                <a:latin typeface="Century Gothic"/>
                <a:cs typeface="Century Gothic"/>
              </a:rPr>
              <a:t>Emotional awareness</a:t>
            </a:r>
          </a:p>
          <a:p>
            <a:r>
              <a:rPr lang="en-US" sz="2400" b="1" dirty="0" smtClean="0">
                <a:solidFill>
                  <a:schemeClr val="tx1">
                    <a:lumMod val="65000"/>
                    <a:lumOff val="35000"/>
                  </a:schemeClr>
                </a:solidFill>
                <a:latin typeface="Century Gothic"/>
                <a:cs typeface="Century Gothic"/>
              </a:rPr>
              <a:t>Accurate self-assessment </a:t>
            </a:r>
          </a:p>
          <a:p>
            <a:r>
              <a:rPr lang="en-US" sz="2400" b="1" dirty="0" smtClean="0">
                <a:solidFill>
                  <a:schemeClr val="tx1">
                    <a:lumMod val="65000"/>
                    <a:lumOff val="35000"/>
                  </a:schemeClr>
                </a:solidFill>
                <a:latin typeface="Century Gothic"/>
                <a:cs typeface="Century Gothic"/>
              </a:rPr>
              <a:t>Self-confidence </a:t>
            </a:r>
          </a:p>
          <a:p>
            <a:r>
              <a:rPr lang="en-US" sz="2400" b="1" dirty="0" smtClean="0">
                <a:solidFill>
                  <a:schemeClr val="tx1">
                    <a:lumMod val="65000"/>
                    <a:lumOff val="35000"/>
                  </a:schemeClr>
                </a:solidFill>
                <a:latin typeface="Century Gothic"/>
                <a:cs typeface="Century Gothic"/>
              </a:rPr>
              <a:t>Self-control </a:t>
            </a:r>
          </a:p>
          <a:p>
            <a:r>
              <a:rPr lang="en-US" sz="2400" b="1" dirty="0" smtClean="0">
                <a:solidFill>
                  <a:schemeClr val="tx1">
                    <a:lumMod val="65000"/>
                    <a:lumOff val="35000"/>
                  </a:schemeClr>
                </a:solidFill>
                <a:latin typeface="Century Gothic"/>
                <a:cs typeface="Century Gothic"/>
              </a:rPr>
              <a:t>Trustworthiness </a:t>
            </a:r>
          </a:p>
          <a:p>
            <a:r>
              <a:rPr lang="en-US" sz="2400" b="1" dirty="0" smtClean="0">
                <a:solidFill>
                  <a:schemeClr val="tx1">
                    <a:lumMod val="65000"/>
                    <a:lumOff val="35000"/>
                  </a:schemeClr>
                </a:solidFill>
                <a:latin typeface="Century Gothic"/>
                <a:cs typeface="Century Gothic"/>
              </a:rPr>
              <a:t>Conscientiousness </a:t>
            </a:r>
          </a:p>
          <a:p>
            <a:r>
              <a:rPr lang="en-US" sz="2400" b="1" dirty="0" smtClean="0">
                <a:solidFill>
                  <a:schemeClr val="tx1">
                    <a:lumMod val="65000"/>
                    <a:lumOff val="35000"/>
                  </a:schemeClr>
                </a:solidFill>
                <a:latin typeface="Century Gothic"/>
                <a:cs typeface="Century Gothic"/>
              </a:rPr>
              <a:t>Adaptability</a:t>
            </a:r>
            <a:endParaRPr lang="en-US" sz="2400" b="1"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14" name="Imagine 13" descr="Puzzle, Learn, Arrangement, Components"/>
          <p:cNvPicPr/>
          <p:nvPr/>
        </p:nvPicPr>
        <p:blipFill>
          <a:blip r:embed="rId8">
            <a:extLst>
              <a:ext uri="{28A0092B-C50C-407E-A947-70E740481C1C}">
                <a14:useLocalDpi xmlns:a14="http://schemas.microsoft.com/office/drawing/2010/main" val="0"/>
              </a:ext>
            </a:extLst>
          </a:blip>
          <a:srcRect/>
          <a:stretch>
            <a:fillRect/>
          </a:stretch>
        </p:blipFill>
        <p:spPr bwMode="auto">
          <a:xfrm>
            <a:off x="4814590" y="4175384"/>
            <a:ext cx="1955165" cy="1955165"/>
          </a:xfrm>
          <a:prstGeom prst="rect">
            <a:avLst/>
          </a:prstGeom>
          <a:noFill/>
          <a:ln>
            <a:noFill/>
          </a:ln>
        </p:spPr>
      </p:pic>
    </p:spTree>
    <p:extLst>
      <p:ext uri="{BB962C8B-B14F-4D97-AF65-F5344CB8AC3E}">
        <p14:creationId xmlns:p14="http://schemas.microsoft.com/office/powerpoint/2010/main" val="3695794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613229" y="145959"/>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sp>
        <p:nvSpPr>
          <p:cNvPr id="3" name="CuadroTexto 2">
            <a:extLst>
              <a:ext uri="{FF2B5EF4-FFF2-40B4-BE49-F238E27FC236}">
                <a16:creationId xmlns:a16="http://schemas.microsoft.com/office/drawing/2014/main" xmlns="" id="{6848631A-A381-40E5-9E98-36EC40AA338E}"/>
              </a:ext>
            </a:extLst>
          </p:cNvPr>
          <p:cNvSpPr txBox="1"/>
          <p:nvPr/>
        </p:nvSpPr>
        <p:spPr>
          <a:xfrm>
            <a:off x="889745" y="2289036"/>
            <a:ext cx="5603853" cy="1754326"/>
          </a:xfrm>
          <a:prstGeom prst="rect">
            <a:avLst/>
          </a:prstGeom>
          <a:noFill/>
        </p:spPr>
        <p:txBody>
          <a:bodyPr wrap="square" rtlCol="0">
            <a:spAutoFit/>
          </a:bodyPr>
          <a:lstStyle/>
          <a:p>
            <a:pPr algn="ctr" rtl="0" fontAlgn="base"/>
            <a:r>
              <a:rPr lang="en-US" sz="5400" b="1" i="0" dirty="0">
                <a:solidFill>
                  <a:schemeClr val="tx1">
                    <a:lumMod val="65000"/>
                    <a:lumOff val="35000"/>
                  </a:schemeClr>
                </a:solidFill>
                <a:effectLst/>
                <a:latin typeface="Century Gothic" panose="020B0502020202020204" pitchFamily="34" charset="0"/>
              </a:rPr>
              <a:t>Initial </a:t>
            </a:r>
            <a:r>
              <a:rPr lang="en-US" sz="5400" b="1" dirty="0" smtClean="0">
                <a:solidFill>
                  <a:schemeClr val="tx1">
                    <a:lumMod val="65000"/>
                    <a:lumOff val="35000"/>
                  </a:schemeClr>
                </a:solidFill>
                <a:latin typeface="Century Gothic" panose="020B0502020202020204" pitchFamily="34" charset="0"/>
              </a:rPr>
              <a:t>Assessment</a:t>
            </a:r>
            <a:endParaRPr lang="en-US" b="1" i="1" dirty="0">
              <a:solidFill>
                <a:schemeClr val="tx1">
                  <a:lumMod val="65000"/>
                  <a:lumOff val="35000"/>
                </a:schemeClr>
              </a:solidFill>
              <a:highlight>
                <a:srgbClr val="FFFF00"/>
              </a:highlight>
              <a:latin typeface="Century Gothic" panose="020B0502020202020204" pitchFamily="34" charset="0"/>
            </a:endParaRPr>
          </a:p>
        </p:txBody>
      </p:sp>
      <p:pic>
        <p:nvPicPr>
          <p:cNvPr id="15" name="Imagine 14" descr="Question, Mark, Answer, Solution, Sign"/>
          <p:cNvPicPr/>
          <p:nvPr/>
        </p:nvPicPr>
        <p:blipFill>
          <a:blip r:embed="rId8">
            <a:extLst>
              <a:ext uri="{28A0092B-C50C-407E-A947-70E740481C1C}">
                <a14:useLocalDpi xmlns:a14="http://schemas.microsoft.com/office/drawing/2010/main" val="0"/>
              </a:ext>
            </a:extLst>
          </a:blip>
          <a:srcRect/>
          <a:stretch>
            <a:fillRect/>
          </a:stretch>
        </p:blipFill>
        <p:spPr bwMode="auto">
          <a:xfrm>
            <a:off x="3977640" y="755879"/>
            <a:ext cx="1753870" cy="1183005"/>
          </a:xfrm>
          <a:prstGeom prst="rect">
            <a:avLst/>
          </a:prstGeom>
          <a:noFill/>
          <a:ln>
            <a:noFill/>
          </a:ln>
        </p:spPr>
      </p:pic>
      <p:pic>
        <p:nvPicPr>
          <p:cNvPr id="14" name="Picture 18" descr="JIMINY_THE_CRICKET.png">
            <a:extLst>
              <a:ext uri="{FF2B5EF4-FFF2-40B4-BE49-F238E27FC236}">
                <a16:creationId xmlns:a16="http://schemas.microsoft.com/office/drawing/2014/main" xmlns="" id="{16623567-4C46-4396-962F-E7D7F1DF3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404" y="4874359"/>
            <a:ext cx="1360129" cy="658893"/>
          </a:xfrm>
          <a:prstGeom prst="rect">
            <a:avLst/>
          </a:prstGeom>
        </p:spPr>
      </p:pic>
    </p:spTree>
    <p:extLst>
      <p:ext uri="{BB962C8B-B14F-4D97-AF65-F5344CB8AC3E}">
        <p14:creationId xmlns:p14="http://schemas.microsoft.com/office/powerpoint/2010/main" val="1701193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295135" y="754702"/>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grpSp>
        <p:nvGrpSpPr>
          <p:cNvPr id="15" name="Grupare 14"/>
          <p:cNvGrpSpPr/>
          <p:nvPr/>
        </p:nvGrpSpPr>
        <p:grpSpPr>
          <a:xfrm>
            <a:off x="553036" y="707258"/>
            <a:ext cx="1534555" cy="1975557"/>
            <a:chOff x="0" y="105875"/>
            <a:chExt cx="1182460" cy="1689227"/>
          </a:xfrm>
        </p:grpSpPr>
        <p:sp>
          <p:nvSpPr>
            <p:cNvPr id="22" name="În zigzag 21"/>
            <p:cNvSpPr/>
            <p:nvPr/>
          </p:nvSpPr>
          <p:spPr>
            <a:xfrm rot="5400000">
              <a:off x="-253384" y="359259"/>
              <a:ext cx="1689227" cy="1182459"/>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În zigzag 4"/>
            <p:cNvSpPr/>
            <p:nvPr/>
          </p:nvSpPr>
          <p:spPr>
            <a:xfrm>
              <a:off x="1" y="697105"/>
              <a:ext cx="1182459" cy="5067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000" b="1" kern="1200" dirty="0" smtClean="0">
                  <a:latin typeface="Century Gothic" panose="020B0502020202020204" pitchFamily="34" charset="0"/>
                </a:rPr>
                <a:t>Emotional Intelligence</a:t>
              </a:r>
              <a:endParaRPr lang="ro-RO" sz="2000" b="1" kern="1200" dirty="0">
                <a:latin typeface="Century Gothic" panose="020B0502020202020204" pitchFamily="34" charset="0"/>
              </a:endParaRPr>
            </a:p>
          </p:txBody>
        </p:sp>
      </p:grpSp>
      <p:grpSp>
        <p:nvGrpSpPr>
          <p:cNvPr id="17" name="Grupare 16"/>
          <p:cNvGrpSpPr/>
          <p:nvPr/>
        </p:nvGrpSpPr>
        <p:grpSpPr>
          <a:xfrm>
            <a:off x="838349" y="3310848"/>
            <a:ext cx="5381296" cy="2210058"/>
            <a:chOff x="285312" y="1339916"/>
            <a:chExt cx="5381296" cy="1293738"/>
          </a:xfrm>
        </p:grpSpPr>
        <p:sp>
          <p:nvSpPr>
            <p:cNvPr id="20" name="Dreptunghi cu colțuri rotunjite pe aceeași latură 19"/>
            <p:cNvSpPr/>
            <p:nvPr/>
          </p:nvSpPr>
          <p:spPr>
            <a:xfrm rot="5400000">
              <a:off x="2329091" y="-703863"/>
              <a:ext cx="1293738" cy="5381296"/>
            </a:xfrm>
            <a:prstGeom prst="round2Same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Dreptunghi 20"/>
            <p:cNvSpPr/>
            <p:nvPr/>
          </p:nvSpPr>
          <p:spPr>
            <a:xfrm>
              <a:off x="421589" y="1403070"/>
              <a:ext cx="5055719" cy="11674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2000" b="1" kern="1200" dirty="0" smtClean="0">
                  <a:latin typeface="Century Gothic" panose="020B0502020202020204" pitchFamily="34" charset="0"/>
                </a:rPr>
                <a:t>What is EQ and its importance</a:t>
              </a:r>
              <a:endParaRPr lang="ro-RO" sz="2000" b="1"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2000" b="1" kern="1200" dirty="0" smtClean="0">
                  <a:latin typeface="Century Gothic" panose="020B0502020202020204" pitchFamily="34" charset="0"/>
                </a:rPr>
                <a:t>Components of EQ</a:t>
              </a:r>
              <a:endParaRPr lang="ro-RO" sz="2000" b="1"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2000" b="1" kern="1200" dirty="0" smtClean="0">
                  <a:latin typeface="Century Gothic" panose="020B0502020202020204" pitchFamily="34" charset="0"/>
                </a:rPr>
                <a:t>Benefits of having a high EQ</a:t>
              </a:r>
              <a:endParaRPr lang="ro-RO" sz="2000" b="1"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2000" b="1" kern="1200" dirty="0" smtClean="0">
                  <a:latin typeface="Century Gothic" panose="020B0502020202020204" pitchFamily="34" charset="0"/>
                </a:rPr>
                <a:t>Friedman Scale of emotional maturity</a:t>
              </a:r>
              <a:endParaRPr lang="ro-RO" sz="2000" b="1"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2000" b="1" kern="1200" dirty="0" smtClean="0">
                  <a:latin typeface="Century Gothic" panose="020B0502020202020204" pitchFamily="34" charset="0"/>
                </a:rPr>
                <a:t>Method/ Tool for developing the EQ</a:t>
              </a:r>
              <a:endParaRPr lang="ro-RO" sz="2000" b="1" kern="1200" dirty="0">
                <a:latin typeface="Century Gothic" panose="020B0502020202020204" pitchFamily="34" charset="0"/>
              </a:endParaRPr>
            </a:p>
          </p:txBody>
        </p:sp>
      </p:grpSp>
    </p:spTree>
    <p:extLst>
      <p:ext uri="{BB962C8B-B14F-4D97-AF65-F5344CB8AC3E}">
        <p14:creationId xmlns:p14="http://schemas.microsoft.com/office/powerpoint/2010/main" val="760912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IMINY_FUNDO_LARANJA.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49218" t="8478" r="32595" b="5469"/>
          <a:stretch/>
        </p:blipFill>
        <p:spPr>
          <a:xfrm>
            <a:off x="7010399" y="152400"/>
            <a:ext cx="1981201" cy="6527800"/>
          </a:xfrm>
          <a:prstGeom prst="rect">
            <a:avLst/>
          </a:prstGeom>
        </p:spPr>
      </p:pic>
      <p:pic>
        <p:nvPicPr>
          <p:cNvPr id="6" name="Picture 5" descr="JIMINY_FUNDO_VERDE.jpg"/>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6822" t="13155" r="37054" b="10530"/>
          <a:stretch/>
        </p:blipFill>
        <p:spPr>
          <a:xfrm>
            <a:off x="7010399" y="152400"/>
            <a:ext cx="1981201" cy="6527800"/>
          </a:xfrm>
          <a:prstGeom prst="rect">
            <a:avLst/>
          </a:prstGeom>
        </p:spPr>
      </p:pic>
      <p:pic>
        <p:nvPicPr>
          <p:cNvPr id="11" name="Picture 10" descr="EU flag-Erasmus+_vect_POS [CMY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283202"/>
            <a:ext cx="1947333" cy="396997"/>
          </a:xfrm>
          <a:prstGeom prst="rect">
            <a:avLst/>
          </a:prstGeom>
        </p:spPr>
      </p:pic>
      <p:pic>
        <p:nvPicPr>
          <p:cNvPr id="16" name="Picture 15" descr="JIMINY_REDE.png"/>
          <p:cNvPicPr>
            <a:picLocks noChangeAspect="1"/>
          </p:cNvPicPr>
          <p:nvPr/>
        </p:nvPicPr>
        <p:blipFill rotWithShape="1">
          <a:blip r:embed="rId5">
            <a:alphaModFix amt="55000"/>
            <a:extLst>
              <a:ext uri="{28A0092B-C50C-407E-A947-70E740481C1C}">
                <a14:useLocalDpi xmlns:a14="http://schemas.microsoft.com/office/drawing/2010/main" val="0"/>
              </a:ext>
            </a:extLst>
          </a:blip>
          <a:srcRect l="27108" r="2931"/>
          <a:stretch/>
        </p:blipFill>
        <p:spPr>
          <a:xfrm>
            <a:off x="585842" y="196150"/>
            <a:ext cx="6397170" cy="6310203"/>
          </a:xfrm>
          <a:prstGeom prst="rect">
            <a:avLst/>
          </a:prstGeom>
        </p:spPr>
      </p:pic>
      <p:sp>
        <p:nvSpPr>
          <p:cNvPr id="12" name="Rectangle 11"/>
          <p:cNvSpPr/>
          <p:nvPr/>
        </p:nvSpPr>
        <p:spPr>
          <a:xfrm>
            <a:off x="2658533" y="6342709"/>
            <a:ext cx="3801533" cy="369332"/>
          </a:xfrm>
          <a:prstGeom prst="rect">
            <a:avLst/>
          </a:prstGeom>
        </p:spPr>
        <p:txBody>
          <a:bodyPr wrap="square">
            <a:spAutoFit/>
          </a:bodyPr>
          <a:lstStyle/>
          <a:p>
            <a:pPr algn="just"/>
            <a:r>
              <a:rPr lang="en-GB" sz="600" dirty="0">
                <a:solidFill>
                  <a:schemeClr val="bg1">
                    <a:lumMod val="50000"/>
                  </a:schemeClr>
                </a:solidFill>
              </a:rPr>
              <a:t>This Project (2019-1-RO01-KA204-063136) has been funded with support from the European Commission. This document reflects the views only of the author and the Commission cannot be held responsible for any use which might be made of the information contained herein.</a:t>
            </a:r>
            <a:endParaRPr lang="pt-PT" sz="600" dirty="0">
              <a:solidFill>
                <a:schemeClr val="bg1">
                  <a:lumMod val="50000"/>
                </a:schemeClr>
              </a:solidFill>
            </a:endParaRPr>
          </a:p>
        </p:txBody>
      </p:sp>
      <p:pic>
        <p:nvPicPr>
          <p:cNvPr id="13" name="Picture 12" descr="JIMINY_LOGO_NEGATIV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9444" y="5185407"/>
            <a:ext cx="1891891" cy="1521813"/>
          </a:xfrm>
          <a:prstGeom prst="rect">
            <a:avLst/>
          </a:prstGeom>
        </p:spPr>
      </p:pic>
      <p:sp>
        <p:nvSpPr>
          <p:cNvPr id="2" name="Title 1"/>
          <p:cNvSpPr>
            <a:spLocks noGrp="1"/>
          </p:cNvSpPr>
          <p:nvPr>
            <p:ph type="title"/>
          </p:nvPr>
        </p:nvSpPr>
        <p:spPr>
          <a:xfrm>
            <a:off x="585842" y="252164"/>
            <a:ext cx="5482769" cy="825537"/>
          </a:xfrm>
        </p:spPr>
        <p:txBody>
          <a:bodyPr>
            <a:normAutofit fontScale="90000"/>
          </a:bodyPr>
          <a:lstStyle/>
          <a:p>
            <a:pPr algn="l"/>
            <a:r>
              <a:rPr lang="en-US" dirty="0" smtClean="0">
                <a:solidFill>
                  <a:schemeClr val="tx1">
                    <a:lumMod val="65000"/>
                    <a:lumOff val="35000"/>
                  </a:schemeClr>
                </a:solidFill>
                <a:latin typeface="Century Gothic"/>
                <a:cs typeface="Century Gothic"/>
              </a:rPr>
              <a:t>Types of Intelligence</a:t>
            </a:r>
            <a:endParaRPr lang="en-US" dirty="0">
              <a:solidFill>
                <a:schemeClr val="tx1">
                  <a:lumMod val="65000"/>
                  <a:lumOff val="35000"/>
                </a:schemeClr>
              </a:solidFill>
              <a:latin typeface="Century Gothic"/>
              <a:cs typeface="Century Gothic"/>
            </a:endParaRPr>
          </a:p>
        </p:txBody>
      </p:sp>
      <p:cxnSp>
        <p:nvCxnSpPr>
          <p:cNvPr id="18" name="Straight Connector 17"/>
          <p:cNvCxnSpPr/>
          <p:nvPr/>
        </p:nvCxnSpPr>
        <p:spPr>
          <a:xfrm>
            <a:off x="2698749" y="6310868"/>
            <a:ext cx="0" cy="369332"/>
          </a:xfrm>
          <a:prstGeom prst="line">
            <a:avLst/>
          </a:prstGeom>
          <a:ln w="3175" cmpd="sng">
            <a:solidFill>
              <a:srgbClr val="7F7F7F"/>
            </a:solidFill>
          </a:ln>
          <a:effectLst/>
        </p:spPr>
        <p:style>
          <a:lnRef idx="2">
            <a:schemeClr val="dk1"/>
          </a:lnRef>
          <a:fillRef idx="0">
            <a:schemeClr val="dk1"/>
          </a:fillRef>
          <a:effectRef idx="1">
            <a:schemeClr val="dk1"/>
          </a:effectRef>
          <a:fontRef idx="minor">
            <a:schemeClr val="tx1"/>
          </a:fontRef>
        </p:style>
      </p:cxnSp>
      <p:pic>
        <p:nvPicPr>
          <p:cNvPr id="19" name="Picture 18" descr="JIMINY_THE_CRICK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142980" y="579221"/>
            <a:ext cx="1360129" cy="658893"/>
          </a:xfrm>
          <a:prstGeom prst="rect">
            <a:avLst/>
          </a:prstGeom>
        </p:spPr>
      </p:pic>
      <p:pic>
        <p:nvPicPr>
          <p:cNvPr id="2052" name="Picture 4" descr="Intelligence, Brain, Think, Intellig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659" y="4582502"/>
            <a:ext cx="4980777" cy="1597608"/>
          </a:xfrm>
          <a:prstGeom prst="rect">
            <a:avLst/>
          </a:prstGeom>
          <a:noFill/>
          <a:extLst>
            <a:ext uri="{909E8E84-426E-40DD-AFC4-6F175D3DCCD1}">
              <a14:hiddenFill xmlns:a14="http://schemas.microsoft.com/office/drawing/2010/main">
                <a:solidFill>
                  <a:srgbClr val="FFFFFF"/>
                </a:solidFill>
              </a14:hiddenFill>
            </a:ext>
          </a:extLst>
        </p:spPr>
      </p:pic>
      <p:sp>
        <p:nvSpPr>
          <p:cNvPr id="4" name="Dreptunghi rotunjit 3"/>
          <p:cNvSpPr/>
          <p:nvPr/>
        </p:nvSpPr>
        <p:spPr>
          <a:xfrm>
            <a:off x="308289" y="1385926"/>
            <a:ext cx="1846078" cy="199690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latin typeface="Century Gothic" panose="020B0502020202020204" pitchFamily="34" charset="0"/>
              </a:rPr>
              <a:t>Inherited</a:t>
            </a:r>
          </a:p>
          <a:p>
            <a:pPr algn="ctr"/>
            <a:endParaRPr lang="en-US" b="1" dirty="0" smtClean="0"/>
          </a:p>
          <a:p>
            <a:pPr algn="ctr"/>
            <a:r>
              <a:rPr lang="en-US" b="1" dirty="0" smtClean="0">
                <a:solidFill>
                  <a:schemeClr val="tx1">
                    <a:lumMod val="65000"/>
                    <a:lumOff val="35000"/>
                  </a:schemeClr>
                </a:solidFill>
                <a:latin typeface="Century Gothic"/>
                <a:cs typeface="Century Gothic"/>
              </a:rPr>
              <a:t>Intelligence </a:t>
            </a:r>
            <a:r>
              <a:rPr lang="en-US" b="1" dirty="0">
                <a:solidFill>
                  <a:schemeClr val="tx1">
                    <a:lumMod val="65000"/>
                    <a:lumOff val="35000"/>
                  </a:schemeClr>
                </a:solidFill>
                <a:latin typeface="Century Gothic"/>
                <a:cs typeface="Century Gothic"/>
              </a:rPr>
              <a:t>Quotient (IQ)</a:t>
            </a:r>
          </a:p>
          <a:p>
            <a:pPr algn="ctr"/>
            <a:r>
              <a:rPr lang="en-US" dirty="0" smtClean="0"/>
              <a:t> </a:t>
            </a:r>
            <a:endParaRPr lang="ro-RO" dirty="0"/>
          </a:p>
        </p:txBody>
      </p:sp>
      <p:sp>
        <p:nvSpPr>
          <p:cNvPr id="17" name="Dreptunghi rotunjit 16"/>
          <p:cNvSpPr/>
          <p:nvPr/>
        </p:nvSpPr>
        <p:spPr>
          <a:xfrm>
            <a:off x="2950234" y="1077702"/>
            <a:ext cx="3509832" cy="34220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entury Gothic" panose="020B0502020202020204" pitchFamily="34" charset="0"/>
              </a:rPr>
              <a:t>Can be developed</a:t>
            </a:r>
          </a:p>
          <a:p>
            <a:pPr algn="ctr"/>
            <a:endParaRPr lang="en-US" b="1" dirty="0" smtClean="0"/>
          </a:p>
          <a:p>
            <a:pPr marL="285750" indent="-285750">
              <a:buFont typeface="Arial" panose="020B0604020202020204" pitchFamily="34" charset="0"/>
              <a:buChar char="•"/>
            </a:pPr>
            <a:r>
              <a:rPr lang="en-US" b="1" dirty="0">
                <a:solidFill>
                  <a:schemeClr val="tx1">
                    <a:lumMod val="65000"/>
                    <a:lumOff val="35000"/>
                  </a:schemeClr>
                </a:solidFill>
                <a:latin typeface="Century Gothic"/>
                <a:cs typeface="Century Gothic"/>
              </a:rPr>
              <a:t>Emotional Intelligence or Emotional Quotient (EQ)</a:t>
            </a:r>
          </a:p>
          <a:p>
            <a:pPr marL="285750" indent="-285750">
              <a:buFont typeface="Arial" panose="020B0604020202020204" pitchFamily="34" charset="0"/>
              <a:buChar char="•"/>
            </a:pPr>
            <a:r>
              <a:rPr lang="en-US" b="1" dirty="0">
                <a:solidFill>
                  <a:schemeClr val="tx1">
                    <a:lumMod val="65000"/>
                    <a:lumOff val="35000"/>
                  </a:schemeClr>
                </a:solidFill>
                <a:latin typeface="Century Gothic"/>
                <a:cs typeface="Century Gothic"/>
              </a:rPr>
              <a:t>Relational intelligence</a:t>
            </a:r>
          </a:p>
          <a:p>
            <a:pPr marL="285750" indent="-285750">
              <a:buFont typeface="Arial" panose="020B0604020202020204" pitchFamily="34" charset="0"/>
              <a:buChar char="•"/>
            </a:pPr>
            <a:r>
              <a:rPr lang="en-US" b="1" dirty="0">
                <a:solidFill>
                  <a:schemeClr val="tx1">
                    <a:lumMod val="65000"/>
                    <a:lumOff val="35000"/>
                  </a:schemeClr>
                </a:solidFill>
                <a:latin typeface="Century Gothic"/>
                <a:cs typeface="Century Gothic"/>
              </a:rPr>
              <a:t>Educational Intelligence</a:t>
            </a:r>
          </a:p>
          <a:p>
            <a:pPr marL="285750" indent="-285750">
              <a:buFont typeface="Arial" panose="020B0604020202020204" pitchFamily="34" charset="0"/>
              <a:buChar char="•"/>
            </a:pPr>
            <a:r>
              <a:rPr lang="en-US" b="1" dirty="0">
                <a:solidFill>
                  <a:schemeClr val="tx1">
                    <a:lumMod val="65000"/>
                    <a:lumOff val="35000"/>
                  </a:schemeClr>
                </a:solidFill>
                <a:latin typeface="Century Gothic"/>
                <a:cs typeface="Century Gothic"/>
              </a:rPr>
              <a:t>Financial Intelligence</a:t>
            </a:r>
          </a:p>
          <a:p>
            <a:pPr algn="ctr"/>
            <a:r>
              <a:rPr lang="en-US" dirty="0" smtClean="0"/>
              <a:t> </a:t>
            </a:r>
            <a:endParaRPr lang="ro-RO" dirty="0"/>
          </a:p>
        </p:txBody>
      </p:sp>
    </p:spTree>
    <p:extLst>
      <p:ext uri="{BB962C8B-B14F-4D97-AF65-F5344CB8AC3E}">
        <p14:creationId xmlns:p14="http://schemas.microsoft.com/office/powerpoint/2010/main" val="1604464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JIMINY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JIMINY_PPT_TEMPLATE</Template>
  <TotalTime>1990</TotalTime>
  <Words>2968</Words>
  <Application>Microsoft Office PowerPoint</Application>
  <PresentationFormat>Expunere pe ecran (4:3)</PresentationFormat>
  <Paragraphs>300</Paragraphs>
  <Slides>33</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33</vt:i4>
      </vt:variant>
    </vt:vector>
  </HeadingPairs>
  <TitlesOfParts>
    <vt:vector size="40" baseType="lpstr">
      <vt:lpstr>Arial</vt:lpstr>
      <vt:lpstr>Calibri</vt:lpstr>
      <vt:lpstr>Century Gothic</vt:lpstr>
      <vt:lpstr>Courier New</vt:lpstr>
      <vt:lpstr>Kinfolk Pro Rough</vt:lpstr>
      <vt:lpstr>Times New Roman</vt:lpstr>
      <vt:lpstr>JIMINY_PPT_TEMPLATE</vt:lpstr>
      <vt:lpstr>Module 1 EMOTIONAL INTELLIGENCE</vt:lpstr>
      <vt:lpstr>Let’s Know Each Other!</vt:lpstr>
      <vt:lpstr>Topics to be discussed</vt:lpstr>
      <vt:lpstr>Training Assent</vt:lpstr>
      <vt:lpstr>Learning objectives</vt:lpstr>
      <vt:lpstr>Expected competencies to be attained as a result of the training</vt:lpstr>
      <vt:lpstr>Prezentare PowerPoint</vt:lpstr>
      <vt:lpstr>Prezentare PowerPoint</vt:lpstr>
      <vt:lpstr>Types of Intelligence</vt:lpstr>
      <vt:lpstr>Emotional Intelligence</vt:lpstr>
      <vt:lpstr>Emotional Intelligence</vt:lpstr>
      <vt:lpstr>Emotional Intelligence</vt:lpstr>
      <vt:lpstr>Components of EQ</vt:lpstr>
      <vt:lpstr>Benefits of having a high EQ</vt:lpstr>
      <vt:lpstr>Benefits of having a high EQ</vt:lpstr>
      <vt:lpstr>Friedman Scale of emotional maturity</vt:lpstr>
      <vt:lpstr>Friedman Scale of emotional maturity</vt:lpstr>
      <vt:lpstr>Methods/ Tools for developing EQ</vt:lpstr>
      <vt:lpstr>Prezentare PowerPoint</vt:lpstr>
      <vt:lpstr>Prezentare PowerPoint</vt:lpstr>
      <vt:lpstr>What is Self-awareness</vt:lpstr>
      <vt:lpstr>Johari Window</vt:lpstr>
      <vt:lpstr>Methods/ Tools to increase Self-awareness</vt:lpstr>
      <vt:lpstr>16 personalities test for self-discovering</vt:lpstr>
      <vt:lpstr>Prezentare PowerPoint</vt:lpstr>
      <vt:lpstr>Prezentare PowerPoint</vt:lpstr>
      <vt:lpstr>What is Self-management</vt:lpstr>
      <vt:lpstr>Self-management Skills and Tips</vt:lpstr>
      <vt:lpstr>Prezentare PowerPoint</vt:lpstr>
      <vt:lpstr>Prezentare PowerPoint</vt:lpstr>
      <vt:lpstr>Prezentare PowerPoint</vt:lpstr>
      <vt:lpstr>Further reading and further development</vt:lpstr>
      <vt:lpstr>Prezentare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Isabel Nunes</dc:creator>
  <cp:lastModifiedBy>Ades Ades</cp:lastModifiedBy>
  <cp:revision>61</cp:revision>
  <cp:lastPrinted>2021-05-25T13:54:21Z</cp:lastPrinted>
  <dcterms:created xsi:type="dcterms:W3CDTF">2019-11-21T09:42:05Z</dcterms:created>
  <dcterms:modified xsi:type="dcterms:W3CDTF">2021-05-25T15:39:25Z</dcterms:modified>
</cp:coreProperties>
</file>