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o de Título">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Obje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beçalho da Secção">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údo Duplo">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ção">
    <p:spTree>
      <p:nvGrpSpPr>
        <p:cNvPr id="1" name=""/>
        <p:cNvGrpSpPr/>
        <p:nvPr/>
      </p:nvGrpSpPr>
      <p:grpSpPr>
        <a:xfrm>
          <a:off x="0" y="0"/>
          <a:ext cx="0" cy="0"/>
          <a:chOff x="0" y="0"/>
          <a:chExt cx="0" cy="0"/>
        </a:xfrm>
      </p:grpSpPr>
      <p:sp>
        <p:nvSpPr>
          <p:cNvPr id="47" name="Titolo Testo"/>
          <p:cNvSpPr txBox="1"/>
          <p:nvPr>
            <p:ph type="title"/>
          </p:nvPr>
        </p:nvSpPr>
        <p:spPr>
          <a:prstGeom prst="rect">
            <a:avLst/>
          </a:prstGeom>
        </p:spPr>
        <p:txBody>
          <a:bodyPr/>
          <a:lstStyle/>
          <a:p>
            <a:pPr/>
            <a:r>
              <a:t>Titolo Testo</a:t>
            </a:r>
          </a:p>
        </p:txBody>
      </p:sp>
      <p:sp>
        <p:nvSpPr>
          <p:cNvPr id="48" name="Corpo livello uno…"/>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 Títu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údo com Legenda">
    <p:spTree>
      <p:nvGrpSpPr>
        <p:cNvPr id="1" name=""/>
        <p:cNvGrpSpPr/>
        <p:nvPr/>
      </p:nvGrpSpPr>
      <p:grpSpPr>
        <a:xfrm>
          <a:off x="0" y="0"/>
          <a:ext cx="0" cy="0"/>
          <a:chOff x="0" y="0"/>
          <a:chExt cx="0" cy="0"/>
        </a:xfrm>
      </p:grpSpPr>
      <p:sp>
        <p:nvSpPr>
          <p:cNvPr id="72" name="Titolo Testo"/>
          <p:cNvSpPr txBox="1"/>
          <p:nvPr>
            <p:ph type="title"/>
          </p:nvPr>
        </p:nvSpPr>
        <p:spPr>
          <a:xfrm>
            <a:off x="457200" y="273050"/>
            <a:ext cx="3008314" cy="1162050"/>
          </a:xfrm>
          <a:prstGeom prst="rect">
            <a:avLst/>
          </a:prstGeom>
        </p:spPr>
        <p:txBody>
          <a:bodyPr anchor="b"/>
          <a:lstStyle>
            <a:lvl1pPr algn="l">
              <a:defRPr b="1" sz="2000"/>
            </a:lvl1pPr>
          </a:lstStyle>
          <a:p>
            <a:pPr/>
            <a:r>
              <a:t>Titolo Testo</a:t>
            </a:r>
          </a:p>
        </p:txBody>
      </p:sp>
      <p:sp>
        <p:nvSpPr>
          <p:cNvPr id="73" name="Corpo livello uno…"/>
          <p:cNvSpPr txBox="1"/>
          <p:nvPr>
            <p:ph type="body" idx="1"/>
          </p:nvPr>
        </p:nvSpPr>
        <p:spPr>
          <a:xfrm>
            <a:off x="3575050" y="273050"/>
            <a:ext cx="5111750" cy="585311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m com Legenda">
    <p:spTree>
      <p:nvGrpSpPr>
        <p:cNvPr id="1" name=""/>
        <p:cNvGrpSpPr/>
        <p:nvPr/>
      </p:nvGrpSpPr>
      <p:grpSpPr>
        <a:xfrm>
          <a:off x="0" y="0"/>
          <a:ext cx="0" cy="0"/>
          <a:chOff x="0" y="0"/>
          <a:chExt cx="0" cy="0"/>
        </a:xfrm>
      </p:grpSpPr>
      <p:sp>
        <p:nvSpPr>
          <p:cNvPr id="82"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Corpo livello uno…"/>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Titolo Testo</a:t>
            </a:r>
          </a:p>
        </p:txBody>
      </p:sp>
      <p:sp>
        <p:nvSpPr>
          <p:cNvPr id="3" name="Corpo livello uno…"/>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s://cumulus.cedefop.europa.eu/files/vetelib/2019/european_inventory_validation_2018_synthesis.pdf" TargetMode="External"/><Relationship Id="rId9" Type="http://schemas.openxmlformats.org/officeDocument/2006/relationships/hyperlink" Target="https://walidacja.ibe.edu.pl/metody/en/" TargetMode="External"/><Relationship Id="rId10" Type="http://schemas.openxmlformats.org/officeDocument/2006/relationships/hyperlink" Target="http://self-e.lpf.lt/youth-workers-module3.html?lang=en" TargetMode="External"/><Relationship Id="rId11" Type="http://schemas.openxmlformats.org/officeDocument/2006/relationships/hyperlink" Target="https://europa.eu/europass/en/european-qualifications-framework-eqf" TargetMode="External"/><Relationship Id="rId12" Type="http://schemas.openxmlformats.org/officeDocument/2006/relationships/hyperlink" Target="https://www.cedefop.europa.eu/ro/events-and-projects/projects/european-credit-system-vocational-education-and-training-ecvet" TargetMode="External"/><Relationship Id="rId13" Type="http://schemas.openxmlformats.org/officeDocument/2006/relationships/hyperlink" Target="https://europa.eu/europass/en/about-europass" TargetMode="External"/><Relationship Id="rId14" Type="http://schemas.openxmlformats.org/officeDocument/2006/relationships/hyperlink" Target="https://www.eqavet.eu/What-We-Do/European-Quality-Assurance-Reference-Framework/Overview" TargetMode="External"/><Relationship Id="rId15" Type="http://schemas.openxmlformats.org/officeDocument/2006/relationships/hyperlink" Target="https://www.cedefop.europa.eu/files/9139_en.pdf" TargetMode="External"/><Relationship Id="rId16" Type="http://schemas.openxmlformats.org/officeDocument/2006/relationships/hyperlink" Target="https://kwalifikacje.edu.pl/baza-wiedzy/use-the-integrated-qualifications-system-iqs/validation/?lang=en" TargetMode="External"/><Relationship Id="rId17" Type="http://schemas.openxmlformats.org/officeDocument/2006/relationships/hyperlink" Target="https://www.polnews.uk/index.php/czytelnia/454-kursy-nvq.html" TargetMode="External"/><Relationship Id="rId18" Type="http://schemas.openxmlformats.org/officeDocument/2006/relationships/hyperlink" Target="https://www.vocationaltraining.org.uk/nvq-overview" TargetMode="External"/><Relationship Id="rId19" Type="http://schemas.openxmlformats.org/officeDocument/2006/relationships/hyperlink" Target="https://eur-lex.europa.eu/legal-content/EN/TXT/HTML/?uri=CELEX:32018H0604(01)&amp;from=EN"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rcRect l="8372" t="13155" r="37054" b="10529"/>
          <a:stretch>
            <a:fillRect/>
          </a:stretch>
        </p:blipFill>
        <p:spPr>
          <a:xfrm>
            <a:off x="152400" y="106679"/>
            <a:ext cx="6705600" cy="6651930"/>
          </a:xfrm>
          <a:prstGeom prst="rect">
            <a:avLst/>
          </a:prstGeom>
          <a:ln w="12700">
            <a:miter lim="400000"/>
          </a:ln>
        </p:spPr>
      </p:pic>
      <p:pic>
        <p:nvPicPr>
          <p:cNvPr id="95" name="Picture 4" descr="Picture 4"/>
          <p:cNvPicPr>
            <a:picLocks noChangeAspect="1"/>
          </p:cNvPicPr>
          <p:nvPr/>
        </p:nvPicPr>
        <p:blipFill>
          <a:blip r:embed="rId3">
            <a:extLst/>
          </a:blip>
          <a:srcRect l="49218" t="8478" r="32595" b="5468"/>
          <a:stretch>
            <a:fillRect/>
          </a:stretch>
        </p:blipFill>
        <p:spPr>
          <a:xfrm>
            <a:off x="7025889" y="106680"/>
            <a:ext cx="1981202" cy="6651928"/>
          </a:xfrm>
          <a:prstGeom prst="rect">
            <a:avLst/>
          </a:prstGeom>
          <a:ln w="12700">
            <a:miter lim="400000"/>
          </a:ln>
        </p:spPr>
      </p:pic>
      <p:sp>
        <p:nvSpPr>
          <p:cNvPr id="96" name="Subtitle 2"/>
          <p:cNvSpPr txBox="1"/>
          <p:nvPr>
            <p:ph type="subTitle" sz="quarter" idx="1"/>
          </p:nvPr>
        </p:nvSpPr>
        <p:spPr>
          <a:xfrm>
            <a:off x="7045198" y="998322"/>
            <a:ext cx="1942584" cy="2243351"/>
          </a:xfrm>
          <a:prstGeom prst="rect">
            <a:avLst/>
          </a:prstGeom>
        </p:spPr>
        <p:txBody>
          <a:bodyPr/>
          <a:lstStyle>
            <a:lvl1pPr algn="l">
              <a:spcBef>
                <a:spcPts val="300"/>
              </a:spcBef>
              <a:defRPr b="1" sz="1600">
                <a:latin typeface="Century Gothic"/>
                <a:ea typeface="Century Gothic"/>
                <a:cs typeface="Century Gothic"/>
                <a:sym typeface="Century Gothic"/>
              </a:defRPr>
            </a:lvl1pPr>
          </a:lstStyle>
          <a:p>
            <a:pPr/>
            <a:r>
              <a:t>3.3. Validation of the Competence “Sense of Initiative and Entrepreneurship” of Adults with Fewer Opportunities</a:t>
            </a:r>
          </a:p>
        </p:txBody>
      </p:sp>
      <p:sp>
        <p:nvSpPr>
          <p:cNvPr id="97" name="Title 8"/>
          <p:cNvSpPr txBox="1"/>
          <p:nvPr>
            <p:ph type="ctrTitle"/>
          </p:nvPr>
        </p:nvSpPr>
        <p:spPr>
          <a:xfrm>
            <a:off x="226447" y="1017777"/>
            <a:ext cx="5961311" cy="2243352"/>
          </a:xfrm>
          <a:prstGeom prst="rect">
            <a:avLst/>
          </a:prstGeom>
        </p:spPr>
        <p:txBody>
          <a:bodyPr/>
          <a:lstStyle/>
          <a:p>
            <a:pPr>
              <a:defRPr b="1">
                <a:solidFill>
                  <a:srgbClr val="404040"/>
                </a:solidFill>
                <a:latin typeface="Century Gothic"/>
                <a:ea typeface="Century Gothic"/>
                <a:cs typeface="Century Gothic"/>
                <a:sym typeface="Century Gothic"/>
              </a:defRPr>
            </a:pPr>
            <a:r>
              <a:t>Module 3</a:t>
            </a:r>
            <a:br/>
            <a:r>
              <a:t>ENTREPRENEURSHIP LYFESTYLE</a:t>
            </a:r>
          </a:p>
        </p:txBody>
      </p:sp>
      <p:pic>
        <p:nvPicPr>
          <p:cNvPr id="98" name="Picture 9" descr="Picture 9"/>
          <p:cNvPicPr>
            <a:picLocks noChangeAspect="1"/>
          </p:cNvPicPr>
          <p:nvPr/>
        </p:nvPicPr>
        <p:blipFill>
          <a:blip r:embed="rId4">
            <a:extLst/>
          </a:blip>
          <a:stretch>
            <a:fillRect/>
          </a:stretch>
        </p:blipFill>
        <p:spPr>
          <a:xfrm>
            <a:off x="412065" y="5748913"/>
            <a:ext cx="1706540" cy="347908"/>
          </a:xfrm>
          <a:prstGeom prst="rect">
            <a:avLst/>
          </a:prstGeom>
          <a:ln w="12700">
            <a:miter lim="400000"/>
          </a:ln>
        </p:spPr>
      </p:pic>
      <p:sp>
        <p:nvSpPr>
          <p:cNvPr id="99" name="Rectangle 12"/>
          <p:cNvSpPr txBox="1"/>
          <p:nvPr/>
        </p:nvSpPr>
        <p:spPr>
          <a:xfrm>
            <a:off x="356456" y="6158510"/>
            <a:ext cx="3384742" cy="3794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FFFFFF"/>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sp>
        <p:nvSpPr>
          <p:cNvPr id="100" name="TextBox 13"/>
          <p:cNvSpPr txBox="1"/>
          <p:nvPr/>
        </p:nvSpPr>
        <p:spPr>
          <a:xfrm>
            <a:off x="7058977" y="5626479"/>
            <a:ext cx="1915161"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solidFill>
                  <a:srgbClr val="404040"/>
                </a:solidFill>
                <a:latin typeface="Century Gothic"/>
                <a:ea typeface="Century Gothic"/>
                <a:cs typeface="Century Gothic"/>
                <a:sym typeface="Century Gothic"/>
              </a:defRPr>
            </a:pPr>
            <a:r>
              <a:t>Journey to lncrease your techniques of eMotional lntelligence,</a:t>
            </a:r>
          </a:p>
          <a:p>
            <a:pPr>
              <a:defRPr sz="1100">
                <a:solidFill>
                  <a:srgbClr val="404040"/>
                </a:solidFill>
                <a:latin typeface="Century Gothic"/>
                <a:ea typeface="Century Gothic"/>
                <a:cs typeface="Century Gothic"/>
                <a:sym typeface="Century Gothic"/>
              </a:defRPr>
            </a:pPr>
            <a:r>
              <a:t>digital awareNess and</a:t>
            </a:r>
          </a:p>
          <a:p>
            <a:pPr>
              <a:defRPr sz="1100">
                <a:solidFill>
                  <a:srgbClr val="404040"/>
                </a:solidFill>
                <a:latin typeface="Century Gothic"/>
                <a:ea typeface="Century Gothic"/>
                <a:cs typeface="Century Gothic"/>
                <a:sym typeface="Century Gothic"/>
              </a:defRPr>
            </a:pPr>
            <a:r>
              <a:t>entrepreneurship lifestYle</a:t>
            </a:r>
          </a:p>
        </p:txBody>
      </p:sp>
      <p:pic>
        <p:nvPicPr>
          <p:cNvPr id="101" name="Picture 16" descr="Picture 16"/>
          <p:cNvPicPr>
            <a:picLocks noChangeAspect="1"/>
          </p:cNvPicPr>
          <p:nvPr/>
        </p:nvPicPr>
        <p:blipFill>
          <a:blip r:embed="rId5">
            <a:extLst/>
          </a:blip>
          <a:stretch>
            <a:fillRect/>
          </a:stretch>
        </p:blipFill>
        <p:spPr>
          <a:xfrm>
            <a:off x="3954807" y="4284491"/>
            <a:ext cx="2788893" cy="2243352"/>
          </a:xfrm>
          <a:prstGeom prst="rect">
            <a:avLst/>
          </a:prstGeom>
          <a:ln w="12700">
            <a:miter lim="400000"/>
          </a:ln>
          <a:effectLst>
            <a:outerShdw sx="100000" sy="100000" kx="0" ky="0" algn="b" rotWithShape="0" blurRad="50800" dist="38100" dir="5400000">
              <a:srgbClr val="000000">
                <a:alpha val="40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194"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19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96"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19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98"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99" name="Title 1"/>
          <p:cNvSpPr txBox="1"/>
          <p:nvPr>
            <p:ph type="title"/>
          </p:nvPr>
        </p:nvSpPr>
        <p:spPr>
          <a:xfrm>
            <a:off x="457199" y="27158"/>
            <a:ext cx="5997220" cy="1763019"/>
          </a:xfrm>
          <a:prstGeom prst="rect">
            <a:avLst/>
          </a:prstGeom>
        </p:spPr>
        <p:txBody>
          <a:bodyPr/>
          <a:lstStyle/>
          <a:p>
            <a:pPr algn="l" defTabSz="374904">
              <a:defRPr sz="3525">
                <a:solidFill>
                  <a:srgbClr val="595959"/>
                </a:solidFill>
                <a:latin typeface="Century Gothic"/>
                <a:ea typeface="Century Gothic"/>
                <a:cs typeface="Century Gothic"/>
                <a:sym typeface="Century Gothic"/>
              </a:defRPr>
            </a:pPr>
            <a:r>
              <a:t>validation of competence:</a:t>
            </a:r>
          </a:p>
          <a:p>
            <a:pPr algn="l" defTabSz="374904">
              <a:defRPr sz="3607">
                <a:solidFill>
                  <a:srgbClr val="595959"/>
                </a:solidFill>
                <a:latin typeface="Century Gothic"/>
                <a:ea typeface="Century Gothic"/>
                <a:cs typeface="Century Gothic"/>
                <a:sym typeface="Century Gothic"/>
              </a:defRPr>
            </a:pPr>
            <a:r>
              <a:rPr sz="2952"/>
              <a:t>definition</a:t>
            </a:r>
            <a:r>
              <a:t> </a:t>
            </a:r>
          </a:p>
        </p:txBody>
      </p:sp>
      <p:sp>
        <p:nvSpPr>
          <p:cNvPr id="200"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01"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02" name="“the process of attesting that certain assessed learning outcomes achieved by a learner correspond to specific outcomes required for a given set of learning outcomes or qualifications.”"/>
          <p:cNvSpPr txBox="1"/>
          <p:nvPr/>
        </p:nvSpPr>
        <p:spPr>
          <a:xfrm>
            <a:off x="381145" y="2165705"/>
            <a:ext cx="6149328" cy="2546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107916"/>
              </a:lnSpc>
              <a:spcBef>
                <a:spcPts val="800"/>
              </a:spcBef>
              <a:defRPr b="1" sz="3000">
                <a:solidFill>
                  <a:srgbClr val="535353"/>
                </a:solidFill>
                <a:uFill>
                  <a:solidFill>
                    <a:srgbClr val="000000"/>
                  </a:solidFill>
                </a:uFill>
              </a:defRPr>
            </a:lvl1pPr>
          </a:lstStyle>
          <a:p>
            <a:pPr>
              <a:defRPr b="0"/>
            </a:pPr>
            <a:r>
              <a:rPr b="1"/>
              <a:t>“the process of attesting that certain assessed learning outcomes achieved by a learner correspond to specific outcomes required for a given set of learning outcomes or qualifications.”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05"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06"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07"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0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09"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10" name="Title 1"/>
          <p:cNvSpPr txBox="1"/>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Validation tools and methods:</a:t>
            </a:r>
          </a:p>
        </p:txBody>
      </p:sp>
      <p:sp>
        <p:nvSpPr>
          <p:cNvPr id="211"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12"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13" name="The European Qualifications Framework (EQF)…"/>
          <p:cNvSpPr txBox="1"/>
          <p:nvPr/>
        </p:nvSpPr>
        <p:spPr>
          <a:xfrm>
            <a:off x="141230" y="1940732"/>
            <a:ext cx="6751338" cy="38517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a:uFill>
                  <a:solidFill>
                    <a:srgbClr val="000000"/>
                  </a:solidFill>
                </a:uFill>
              </a:defRPr>
            </a:pPr>
            <a:r>
              <a:rPr b="1"/>
              <a:t>The European Qualifications Framework (EQF)</a:t>
            </a:r>
            <a:endParaRPr b="1"/>
          </a:p>
          <a:p>
            <a:pPr algn="just">
              <a:lnSpc>
                <a:spcPct val="107916"/>
              </a:lnSpc>
              <a:spcBef>
                <a:spcPts val="800"/>
              </a:spcBef>
              <a:defRPr>
                <a:uFill>
                  <a:solidFill>
                    <a:srgbClr val="000000"/>
                  </a:solidFill>
                </a:uFill>
              </a:defRPr>
            </a:pPr>
            <a:r>
              <a:rPr b="1"/>
              <a:t>-</a:t>
            </a:r>
            <a:r>
              <a:t>established by the European Union to facilitate the comparison of qualifications obtained in education systems in different countries. </a:t>
            </a:r>
          </a:p>
          <a:p>
            <a:pPr algn="just">
              <a:lnSpc>
                <a:spcPct val="107916"/>
              </a:lnSpc>
              <a:spcBef>
                <a:spcPts val="800"/>
              </a:spcBef>
              <a:defRPr>
                <a:uFill>
                  <a:solidFill>
                    <a:srgbClr val="000000"/>
                  </a:solidFill>
                </a:uFill>
              </a:defRPr>
            </a:pPr>
            <a:r>
              <a:t>-to support the cross-border mobility of learners and workers and to promote lifelong learning and professional development be limited - throughout Europe.</a:t>
            </a:r>
          </a:p>
          <a:p>
            <a:pPr algn="just">
              <a:lnSpc>
                <a:spcPct val="107916"/>
              </a:lnSpc>
              <a:spcBef>
                <a:spcPts val="800"/>
              </a:spcBef>
              <a:defRPr>
                <a:uFill>
                  <a:solidFill>
                    <a:srgbClr val="000000"/>
                  </a:solidFill>
                </a:uFill>
              </a:defRPr>
            </a:pPr>
            <a:r>
              <a:t>-consists of an eight-level scoreboard which contains all types of qualifications and is designed to compare qualification levels in different education systems. </a:t>
            </a:r>
          </a:p>
          <a:p>
            <a:pPr algn="just">
              <a:lnSpc>
                <a:spcPct val="107916"/>
              </a:lnSpc>
              <a:spcBef>
                <a:spcPts val="800"/>
              </a:spcBef>
              <a:defRPr>
                <a:uFill>
                  <a:solidFill>
                    <a:srgbClr val="000000"/>
                  </a:solidFill>
                </a:uFill>
              </a:defRPr>
            </a:pPr>
            <a:r>
              <a:t>-increases transparency and allow easier certification of qualifications obtained abroad.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16"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17"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18"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1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20"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21" name="Title 1"/>
          <p:cNvSpPr txBox="1"/>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Validation tools and methods:</a:t>
            </a:r>
          </a:p>
        </p:txBody>
      </p:sp>
      <p:sp>
        <p:nvSpPr>
          <p:cNvPr id="222"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23"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24" name="ECVET European Credit system for Vocational Education and Training…"/>
          <p:cNvSpPr txBox="1"/>
          <p:nvPr/>
        </p:nvSpPr>
        <p:spPr>
          <a:xfrm>
            <a:off x="324594" y="1851832"/>
            <a:ext cx="6529874" cy="41630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916"/>
              </a:lnSpc>
              <a:spcBef>
                <a:spcPts val="800"/>
              </a:spcBef>
              <a:defRPr b="1">
                <a:uFill>
                  <a:solidFill>
                    <a:srgbClr val="000000"/>
                  </a:solidFill>
                </a:uFill>
              </a:defRPr>
            </a:pPr>
            <a:r>
              <a:t>ECVET European Credit system for Vocational Education and Training</a:t>
            </a:r>
          </a:p>
          <a:p>
            <a:pPr algn="just">
              <a:lnSpc>
                <a:spcPct val="107916"/>
              </a:lnSpc>
              <a:spcBef>
                <a:spcPts val="800"/>
              </a:spcBef>
              <a:defRPr>
                <a:uFill>
                  <a:solidFill>
                    <a:srgbClr val="000000"/>
                  </a:solidFill>
                </a:uFill>
              </a:defRPr>
            </a:pPr>
            <a:r>
              <a:t>-aim to enhance employability, promote geographical and occupational mobility, and increase compatibility between different VET systems.</a:t>
            </a:r>
          </a:p>
          <a:p>
            <a:pPr algn="just">
              <a:lnSpc>
                <a:spcPct val="107916"/>
              </a:lnSpc>
              <a:spcBef>
                <a:spcPts val="800"/>
              </a:spcBef>
              <a:defRPr>
                <a:uFill>
                  <a:solidFill>
                    <a:srgbClr val="000000"/>
                  </a:solidFill>
                </a:uFill>
              </a:defRPr>
            </a:pPr>
            <a:r>
              <a:t>-addresses VET qualifications at all 8 levels of the EQF</a:t>
            </a:r>
          </a:p>
          <a:p>
            <a:pPr algn="just">
              <a:lnSpc>
                <a:spcPct val="107916"/>
              </a:lnSpc>
              <a:spcBef>
                <a:spcPts val="800"/>
              </a:spcBef>
              <a:defRPr>
                <a:uFill>
                  <a:solidFill>
                    <a:srgbClr val="000000"/>
                  </a:solidFill>
                </a:uFill>
              </a:defRPr>
            </a:pPr>
            <a:r>
              <a:t>-based on units of learning outcomes as part of specific qualifications that can be assessed and validated. </a:t>
            </a:r>
          </a:p>
          <a:p>
            <a:pPr algn="just">
              <a:lnSpc>
                <a:spcPct val="107916"/>
              </a:lnSpc>
              <a:spcBef>
                <a:spcPts val="800"/>
              </a:spcBef>
              <a:defRPr>
                <a:uFill>
                  <a:solidFill>
                    <a:srgbClr val="000000"/>
                  </a:solidFill>
                </a:uFill>
              </a:defRPr>
            </a:pPr>
            <a:r>
              <a:t>-by being able to accumulate, transfer and use the acquired knowledge in units, it enables learners to build qualifications at their own pace based on the acquired learning outcomes in formal, non-formal and informal ways (in the country and abroad).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27"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28"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29"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3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31"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32" name="Title 1"/>
          <p:cNvSpPr txBox="1"/>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Validation tools and methods:</a:t>
            </a:r>
          </a:p>
        </p:txBody>
      </p:sp>
      <p:sp>
        <p:nvSpPr>
          <p:cNvPr id="233"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34"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35" name="Europass…"/>
          <p:cNvSpPr txBox="1"/>
          <p:nvPr/>
        </p:nvSpPr>
        <p:spPr>
          <a:xfrm>
            <a:off x="324594" y="1661332"/>
            <a:ext cx="6529874" cy="43398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b="1">
                <a:uFill>
                  <a:solidFill>
                    <a:srgbClr val="000000"/>
                  </a:solidFill>
                </a:uFill>
              </a:defRPr>
            </a:pPr>
            <a:r>
              <a:t>Europass</a:t>
            </a:r>
          </a:p>
          <a:p>
            <a:pPr algn="just">
              <a:lnSpc>
                <a:spcPct val="107916"/>
              </a:lnSpc>
              <a:spcBef>
                <a:spcPts val="800"/>
              </a:spcBef>
              <a:defRPr>
                <a:uFill>
                  <a:solidFill>
                    <a:srgbClr val="000000"/>
                  </a:solidFill>
                </a:uFill>
              </a:defRPr>
            </a:pPr>
            <a:r>
              <a:t>-offers 6 free online tools:</a:t>
            </a:r>
          </a:p>
          <a:p>
            <a:pPr marL="457200" indent="-228600" algn="just">
              <a:lnSpc>
                <a:spcPct val="107916"/>
              </a:lnSpc>
              <a:spcBef>
                <a:spcPts val="800"/>
              </a:spcBef>
              <a:buSzPct val="100000"/>
              <a:buFont typeface="Courier New"/>
              <a:buChar char="o"/>
              <a:defRPr i="1" sz="1600">
                <a:uFill>
                  <a:solidFill>
                    <a:srgbClr val="000000"/>
                  </a:solidFill>
                </a:uFill>
              </a:defRPr>
            </a:pPr>
            <a:r>
              <a:t>Europass profile: to describe skills, find jobs and learning opportunities, managing applications and creating application documents such as: CV or cover letter.</a:t>
            </a:r>
          </a:p>
          <a:p>
            <a:pPr marL="457200" indent="-228600" algn="just">
              <a:lnSpc>
                <a:spcPct val="107916"/>
              </a:lnSpc>
              <a:spcBef>
                <a:spcPts val="800"/>
              </a:spcBef>
              <a:buSzPct val="100000"/>
              <a:buFont typeface="Courier New"/>
              <a:buChar char="o"/>
              <a:defRPr i="1" sz="1600">
                <a:uFill>
                  <a:solidFill>
                    <a:srgbClr val="000000"/>
                  </a:solidFill>
                </a:uFill>
              </a:defRPr>
            </a:pPr>
            <a:r>
              <a:t>Europass CV editor: to create and edit your CV</a:t>
            </a:r>
          </a:p>
          <a:p>
            <a:pPr marL="457200" indent="-228600" algn="just">
              <a:lnSpc>
                <a:spcPct val="107916"/>
              </a:lnSpc>
              <a:spcBef>
                <a:spcPts val="800"/>
              </a:spcBef>
              <a:buSzPct val="100000"/>
              <a:buFont typeface="Courier New"/>
              <a:buChar char="o"/>
              <a:defRPr i="1" sz="1600">
                <a:uFill>
                  <a:solidFill>
                    <a:srgbClr val="000000"/>
                  </a:solidFill>
                </a:uFill>
              </a:defRPr>
            </a:pPr>
            <a:r>
              <a:t>Cover Letter Editor: to create professional motivation letters</a:t>
            </a:r>
          </a:p>
          <a:p>
            <a:pPr marL="457200" indent="-228600" algn="just">
              <a:lnSpc>
                <a:spcPct val="107916"/>
              </a:lnSpc>
              <a:spcBef>
                <a:spcPts val="800"/>
              </a:spcBef>
              <a:buSzPct val="100000"/>
              <a:buFont typeface="Courier New"/>
              <a:buChar char="o"/>
              <a:defRPr i="1" sz="1600">
                <a:uFill>
                  <a:solidFill>
                    <a:srgbClr val="000000"/>
                  </a:solidFill>
                </a:uFill>
              </a:defRPr>
            </a:pPr>
            <a:r>
              <a:t>Diploma Supplement: to facilitate understanding of the knowledge and skills acquired</a:t>
            </a:r>
          </a:p>
          <a:p>
            <a:pPr marL="457200" indent="-228600" algn="just">
              <a:lnSpc>
                <a:spcPct val="107916"/>
              </a:lnSpc>
              <a:spcBef>
                <a:spcPts val="800"/>
              </a:spcBef>
              <a:buSzPct val="100000"/>
              <a:buFont typeface="Courier New"/>
              <a:buChar char="o"/>
              <a:defRPr i="1" sz="1600">
                <a:uFill>
                  <a:solidFill>
                    <a:srgbClr val="000000"/>
                  </a:solidFill>
                </a:uFill>
              </a:defRPr>
            </a:pPr>
            <a:r>
              <a:t>Certificate Supplement: to facilitate the understanding of the knowledge and skills acquired</a:t>
            </a:r>
          </a:p>
          <a:p>
            <a:pPr marL="457200" indent="-228600" algn="just">
              <a:lnSpc>
                <a:spcPct val="107916"/>
              </a:lnSpc>
              <a:spcBef>
                <a:spcPts val="800"/>
              </a:spcBef>
              <a:buSzPct val="100000"/>
              <a:buFont typeface="Courier New"/>
              <a:buChar char="o"/>
              <a:defRPr i="1" sz="1600">
                <a:uFill>
                  <a:solidFill>
                    <a:srgbClr val="000000"/>
                  </a:solidFill>
                </a:uFill>
              </a:defRPr>
            </a:pPr>
            <a:r>
              <a:t>Europass Mobility: to present the skills acquired during mobility in a simple, coherent and understandable way.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38"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39"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40"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4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42"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43" name="Title 1"/>
          <p:cNvSpPr txBox="1"/>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Validation tools and methods:</a:t>
            </a:r>
          </a:p>
        </p:txBody>
      </p:sp>
      <p:sp>
        <p:nvSpPr>
          <p:cNvPr id="244"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45"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46" name="The European quality assurance reference framework for VET (EQAVET)…"/>
          <p:cNvSpPr txBox="1"/>
          <p:nvPr/>
        </p:nvSpPr>
        <p:spPr>
          <a:xfrm>
            <a:off x="337294" y="2067732"/>
            <a:ext cx="6529874" cy="3540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916"/>
              </a:lnSpc>
              <a:spcBef>
                <a:spcPts val="800"/>
              </a:spcBef>
              <a:defRPr b="1">
                <a:uFill>
                  <a:solidFill>
                    <a:srgbClr val="000000"/>
                  </a:solidFill>
                </a:uFill>
              </a:defRPr>
            </a:pPr>
            <a:r>
              <a:t>The European quality assurance reference framework for VET (EQAVET)</a:t>
            </a:r>
          </a:p>
          <a:p>
            <a:pPr>
              <a:lnSpc>
                <a:spcPct val="107916"/>
              </a:lnSpc>
              <a:spcBef>
                <a:spcPts val="800"/>
              </a:spcBef>
              <a:defRPr b="1">
                <a:uFill>
                  <a:solidFill>
                    <a:srgbClr val="000000"/>
                  </a:solidFill>
                </a:uFill>
              </a:defRPr>
            </a:pPr>
          </a:p>
          <a:p>
            <a:pPr algn="just">
              <a:lnSpc>
                <a:spcPct val="107916"/>
              </a:lnSpc>
              <a:spcBef>
                <a:spcPts val="800"/>
              </a:spcBef>
              <a:defRPr>
                <a:uFill>
                  <a:solidFill>
                    <a:srgbClr val="000000"/>
                  </a:solidFill>
                </a:uFill>
              </a:defRPr>
            </a:pPr>
            <a:r>
              <a:t>-to improve the quality of VET systems. </a:t>
            </a:r>
          </a:p>
          <a:p>
            <a:pPr algn="just">
              <a:lnSpc>
                <a:spcPct val="107916"/>
              </a:lnSpc>
              <a:spcBef>
                <a:spcPts val="800"/>
              </a:spcBef>
              <a:defRPr>
                <a:uFill>
                  <a:solidFill>
                    <a:srgbClr val="000000"/>
                  </a:solidFill>
                </a:uFill>
              </a:defRPr>
            </a:pPr>
            <a:r>
              <a:t>-provides a pan-European system to help with a range of activities such as documenting, developing, monitoring, evaluating and improving the effectiveness of VET learning practices as well as quality management.</a:t>
            </a:r>
          </a:p>
          <a:p>
            <a:pPr algn="just">
              <a:lnSpc>
                <a:spcPct val="107916"/>
              </a:lnSpc>
              <a:spcBef>
                <a:spcPts val="800"/>
              </a:spcBef>
              <a:defRPr>
                <a:uFill>
                  <a:solidFill>
                    <a:srgbClr val="000000"/>
                  </a:solidFill>
                </a:uFill>
              </a:defRPr>
            </a:pPr>
            <a:r>
              <a:t>-proposes 10 indicators to be used by countries to adapt and develop their VET systems.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49"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50"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51"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52"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53"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54" name="Title 1"/>
          <p:cNvSpPr txBox="1"/>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Validation tools and methods:</a:t>
            </a:r>
          </a:p>
        </p:txBody>
      </p:sp>
      <p:sp>
        <p:nvSpPr>
          <p:cNvPr id="255"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56"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257" name="The National Qualifications Frameworks (NQF)…"/>
          <p:cNvSpPr txBox="1"/>
          <p:nvPr/>
        </p:nvSpPr>
        <p:spPr>
          <a:xfrm>
            <a:off x="337294" y="2067732"/>
            <a:ext cx="6529874" cy="26068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916"/>
              </a:lnSpc>
              <a:spcBef>
                <a:spcPts val="800"/>
              </a:spcBef>
              <a:defRPr b="1">
                <a:uFill>
                  <a:solidFill>
                    <a:srgbClr val="000000"/>
                  </a:solidFill>
                </a:uFill>
              </a:defRPr>
            </a:pPr>
            <a:r>
              <a:t>The National Qualifications Frameworks (NQF)</a:t>
            </a:r>
          </a:p>
          <a:p>
            <a:pPr>
              <a:lnSpc>
                <a:spcPct val="107916"/>
              </a:lnSpc>
              <a:spcBef>
                <a:spcPts val="800"/>
              </a:spcBef>
              <a:defRPr b="1">
                <a:uFill>
                  <a:solidFill>
                    <a:srgbClr val="000000"/>
                  </a:solidFill>
                </a:uFill>
              </a:defRPr>
            </a:pPr>
          </a:p>
          <a:p>
            <a:pPr algn="just">
              <a:lnSpc>
                <a:spcPct val="107916"/>
              </a:lnSpc>
              <a:spcBef>
                <a:spcPts val="800"/>
              </a:spcBef>
              <a:defRPr>
                <a:uFill>
                  <a:solidFill>
                    <a:srgbClr val="000000"/>
                  </a:solidFill>
                </a:uFill>
              </a:defRPr>
            </a:pPr>
            <a:r>
              <a:t>-country-specific</a:t>
            </a:r>
          </a:p>
          <a:p>
            <a:pPr algn="just">
              <a:lnSpc>
                <a:spcPct val="107916"/>
              </a:lnSpc>
              <a:spcBef>
                <a:spcPts val="800"/>
              </a:spcBef>
              <a:defRPr>
                <a:uFill>
                  <a:solidFill>
                    <a:srgbClr val="000000"/>
                  </a:solidFill>
                </a:uFill>
              </a:defRPr>
            </a:pPr>
            <a:r>
              <a:t>-to classify the qualification of a given level based on the given learning outcomes. </a:t>
            </a:r>
          </a:p>
          <a:p>
            <a:pPr algn="just">
              <a:lnSpc>
                <a:spcPct val="107916"/>
              </a:lnSpc>
              <a:spcBef>
                <a:spcPts val="800"/>
              </a:spcBef>
              <a:defRPr>
                <a:uFill>
                  <a:solidFill>
                    <a:srgbClr val="000000"/>
                  </a:solidFill>
                </a:uFill>
              </a:defRPr>
            </a:pPr>
            <a:r>
              <a:t>-enables easier movement of pupils between different institutions and sectors of education and training.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60"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61"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62"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6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64"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65" name="Title 1"/>
          <p:cNvSpPr txBox="1"/>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current methods</a:t>
            </a:r>
          </a:p>
        </p:txBody>
      </p:sp>
      <p:sp>
        <p:nvSpPr>
          <p:cNvPr id="266"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67"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aphicFrame>
        <p:nvGraphicFramePr>
          <p:cNvPr id="268" name="Tabella"/>
          <p:cNvGraphicFramePr/>
          <p:nvPr/>
        </p:nvGraphicFramePr>
        <p:xfrm>
          <a:off x="466229" y="1905000"/>
          <a:ext cx="6191945" cy="476279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80430"/>
                <a:gridCol w="4514701"/>
              </a:tblGrid>
              <a:tr h="215900">
                <a:tc>
                  <a:txBody>
                    <a:bodyPr/>
                    <a:lstStyle/>
                    <a:p>
                      <a:pPr algn="ctr">
                        <a:lnSpc>
                          <a:spcPct val="107916"/>
                        </a:lnSpc>
                        <a:spcBef>
                          <a:spcPts val="800"/>
                        </a:spcBef>
                        <a:defRPr sz="1300">
                          <a:uFill>
                            <a:solidFill>
                              <a:srgbClr val="FFFFFF"/>
                            </a:solidFill>
                          </a:uFill>
                        </a:defRPr>
                      </a:pPr>
                      <a:r>
                        <a:t>Type of method</a:t>
                      </a:r>
                    </a:p>
                  </a:txBody>
                  <a:tcPr marL="50800" marR="50800" marT="50800" marB="50800" anchor="ctr" anchorCtr="0"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tc>
                  <a:txBody>
                    <a:bodyPr/>
                    <a:lstStyle/>
                    <a:p>
                      <a:pPr algn="ctr">
                        <a:defRPr sz="1300">
                          <a:uFill>
                            <a:solidFill>
                              <a:srgbClr val="FFFFFF"/>
                            </a:solidFill>
                          </a:uFill>
                        </a:defRPr>
                      </a:pPr>
                      <a:r>
                        <a:t>Description</a:t>
                      </a:r>
                    </a:p>
                  </a:txBody>
                  <a:tcPr marL="50800" marR="50800" marT="50800" marB="50800" anchor="t" anchorCtr="0"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tr>
              <a:tr h="215900">
                <a:tc>
                  <a:txBody>
                    <a:bodyPr/>
                    <a:lstStyle/>
                    <a:p>
                      <a:pPr algn="ctr">
                        <a:defRPr sz="1300">
                          <a:uFill>
                            <a:solidFill>
                              <a:srgbClr val="000000"/>
                            </a:solidFill>
                          </a:uFill>
                        </a:defRPr>
                      </a:pPr>
                      <a:r>
                        <a:t>Analysis of evidence and statements</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To examine the extent to which an individual's documents and other creations can attest to the achievement of their expected learning outcomes. </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r h="215900">
                <a:tc>
                  <a:txBody>
                    <a:bodyPr/>
                    <a:lstStyle/>
                    <a:p>
                      <a:pPr algn="ctr">
                        <a:defRPr cap="all" sz="1300">
                          <a:uFill>
                            <a:solidFill>
                              <a:srgbClr val="000000"/>
                            </a:solidFill>
                          </a:uFill>
                        </a:defRPr>
                      </a:pPr>
                      <a:r>
                        <a:rPr cap="none"/>
                        <a:t>Skills audit</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This method aims to develop a plan for the professional development or further education of an individual and consists in identifying and analysing his or her knowledge, skills and broadly understood social competences (including motivation and aptitudes).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r h="215900">
                <a:tc>
                  <a:txBody>
                    <a:bodyPr/>
                    <a:lstStyle/>
                    <a:p>
                      <a:pPr algn="ctr">
                        <a:defRPr sz="1300">
                          <a:uFill>
                            <a:solidFill>
                              <a:srgbClr val="000000"/>
                            </a:solidFill>
                          </a:uFill>
                        </a:defRPr>
                      </a:pPr>
                      <a:r>
                        <a:t>Unstructured interview</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A method where questions are asked by the interviewer and answers are given by the person undertaking the validation. It can be more or less targeted. The objectives of the interview are clearly defined, but the course of the conversation is completely spontaneous, unstructured and is based only on the general plan of the issues raised and depends on the interlocutor's response.</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71"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72"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73"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7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75"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76" name="Title 1"/>
          <p:cNvSpPr txBox="1"/>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current methods</a:t>
            </a:r>
          </a:p>
        </p:txBody>
      </p:sp>
      <p:sp>
        <p:nvSpPr>
          <p:cNvPr id="277"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78"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aphicFrame>
        <p:nvGraphicFramePr>
          <p:cNvPr id="279" name="Tabella"/>
          <p:cNvGraphicFramePr/>
          <p:nvPr/>
        </p:nvGraphicFramePr>
        <p:xfrm>
          <a:off x="387350" y="1485900"/>
          <a:ext cx="6403579" cy="380749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92495"/>
                <a:gridCol w="4616003"/>
              </a:tblGrid>
              <a:tr h="1074949">
                <a:tc>
                  <a:txBody>
                    <a:bodyPr/>
                    <a:lstStyle/>
                    <a:p>
                      <a:pPr algn="ctr">
                        <a:defRPr sz="1300">
                          <a:uFill>
                            <a:solidFill>
                              <a:srgbClr val="000000"/>
                            </a:solidFill>
                          </a:uFill>
                        </a:defRPr>
                      </a:pPr>
                      <a:r>
                        <a:t>Structured interview</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-based on asking a series of standardised (closed) questions and analysing the answers given. The structure of the interview is dependent on the objectives of validation. The topics covered during the interview are imposed in advance and serve to gain specific information and knowledge. Usually all candidates are asked the same questions, even their order is kept.</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r h="742513">
                <a:tc>
                  <a:txBody>
                    <a:bodyPr/>
                    <a:lstStyle/>
                    <a:p>
                      <a:pPr algn="ctr">
                        <a:defRPr sz="1300">
                          <a:uFill>
                            <a:solidFill>
                              <a:srgbClr val="000000"/>
                            </a:solidFill>
                          </a:uFill>
                        </a:defRPr>
                      </a:pPr>
                      <a:r>
                        <a:t>Observation in real-life conditions</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Analysis of the candidate's activities in the actual conditions of the tasks that are described in the description of qualifications. Most often the observation covers the candidate's activities at his workplace or only part of his work.</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r h="908731">
                <a:tc>
                  <a:txBody>
                    <a:bodyPr/>
                    <a:lstStyle/>
                    <a:p>
                      <a:pPr algn="ctr">
                        <a:defRPr sz="1300">
                          <a:uFill>
                            <a:solidFill>
                              <a:srgbClr val="000000"/>
                            </a:solidFill>
                          </a:uFill>
                        </a:defRPr>
                      </a:pPr>
                      <a:r>
                        <a:t>Observation in simulated conditions</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Analysis of the candidate's activities under conditions created for the validation process that is close to reality. The use of simulation results from the fact that sometimes the application of this method in real conditions can be dangerous, raising an ethical dilemma, or simply too time-consuming.</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r h="1074949">
                <a:tc>
                  <a:txBody>
                    <a:bodyPr/>
                    <a:lstStyle/>
                    <a:p>
                      <a:pPr algn="ctr">
                        <a:defRPr sz="1300">
                          <a:uFill>
                            <a:solidFill>
                              <a:srgbClr val="000000"/>
                            </a:solidFill>
                          </a:uFill>
                        </a:defRPr>
                      </a:pPr>
                      <a:r>
                        <a:t>Presentation</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The presentation consists in the preparation, presentation and discussion of a specific topic by the student in the presence of an audience and experts. During or immediately after the presentation, the public and experts may ask additional questions to give the candidate the opportunity to demonstrate a thorough knowledge of the subject or to clarify any doubts.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82"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83"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84"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86"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87" name="Title 1"/>
          <p:cNvSpPr txBox="1"/>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current methods</a:t>
            </a:r>
          </a:p>
        </p:txBody>
      </p:sp>
      <p:sp>
        <p:nvSpPr>
          <p:cNvPr id="288"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289"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aphicFrame>
        <p:nvGraphicFramePr>
          <p:cNvPr id="290" name="Tabella"/>
          <p:cNvGraphicFramePr/>
          <p:nvPr/>
        </p:nvGraphicFramePr>
        <p:xfrm>
          <a:off x="474464" y="1947912"/>
          <a:ext cx="5721355" cy="4318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74745"/>
                <a:gridCol w="4513679"/>
              </a:tblGrid>
              <a:tr h="215900">
                <a:tc>
                  <a:txBody>
                    <a:bodyPr/>
                    <a:lstStyle/>
                    <a:p>
                      <a:pPr algn="ctr">
                        <a:defRPr sz="1300">
                          <a:uFill>
                            <a:solidFill>
                              <a:srgbClr val="000000"/>
                            </a:solidFill>
                          </a:uFill>
                        </a:defRPr>
                      </a:pPr>
                      <a:r>
                        <a:t>Unstructured debate</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This type of debate involves the exchange of arguments on a specific topic in a group, where participants have great freedom of expression. There is no division of roles here, nor is there any imposition on them to present their positions. The topic of the discussion is predefined by the moderator, but there is no script. However, in some techniques (e.g. brainstorming) there are certain patterns of behaviour that must be followed. The course of the debate depends on the ideas and creativity of the participants.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r h="215900">
                <a:tc>
                  <a:txBody>
                    <a:bodyPr/>
                    <a:lstStyle/>
                    <a:p>
                      <a:pPr algn="ctr">
                        <a:defRPr sz="1300">
                          <a:uFill>
                            <a:solidFill>
                              <a:srgbClr val="000000"/>
                            </a:solidFill>
                          </a:uFill>
                        </a:defRPr>
                      </a:pPr>
                      <a:r>
                        <a:t>Structured debate</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This method consists of a structured and guided group discussion based on the exchange of arguments on the selected topic. It can go according to the script. There's a division into roles. The topic is fixed in advance (it shouldn't be too easy, but it should provoke the participants to discuss it). Sometimes there is a need to prepare the participants of the discussion in advance in order to gain necessary information and arguments.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293"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294"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295"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29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97"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298" name="Title 1"/>
          <p:cNvSpPr txBox="1"/>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current methods</a:t>
            </a:r>
          </a:p>
        </p:txBody>
      </p:sp>
      <p:sp>
        <p:nvSpPr>
          <p:cNvPr id="299"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00"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aphicFrame>
        <p:nvGraphicFramePr>
          <p:cNvPr id="301" name="Tabella"/>
          <p:cNvGraphicFramePr/>
          <p:nvPr/>
        </p:nvGraphicFramePr>
        <p:xfrm>
          <a:off x="390029" y="2082800"/>
          <a:ext cx="5721355" cy="6477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89529"/>
                <a:gridCol w="4497109"/>
              </a:tblGrid>
              <a:tr h="215900">
                <a:tc>
                  <a:txBody>
                    <a:bodyPr/>
                    <a:lstStyle/>
                    <a:p>
                      <a:pPr algn="ctr">
                        <a:defRPr sz="1300">
                          <a:uFill>
                            <a:solidFill>
                              <a:srgbClr val="000000"/>
                            </a:solidFill>
                          </a:uFill>
                        </a:defRPr>
                      </a:pPr>
                      <a:r>
                        <a:t>Theoretical test (written or oral)</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This method involves testing the candidate's knowledge and ability to apply it. It consists in the analysis of the answers to the questions asked or the tasks performed by him. This is a very common, simple and convenient method. It allows the validation of multiple people at once. The tests can take different forms.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r h="215900">
                <a:tc>
                  <a:txBody>
                    <a:bodyPr/>
                    <a:lstStyle/>
                    <a:p>
                      <a:pPr algn="ctr">
                        <a:defRPr sz="1300">
                          <a:uFill>
                            <a:solidFill>
                              <a:srgbClr val="000000"/>
                            </a:solidFill>
                          </a:uFill>
                        </a:defRPr>
                      </a:pPr>
                      <a:r>
                        <a:t>Peer assessment</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t>It consists in the fact that students evaluate the work of their peers on the basis of a set of criteria created by the trainer. This tool helps students to develop judgmental skills, critical skills and self-awareness.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r>
              <a:tr h="215900">
                <a:tc>
                  <a:txBody>
                    <a:bodyPr/>
                    <a:lstStyle/>
                    <a:p>
                      <a:pPr algn="ctr">
                        <a:defRPr sz="1300">
                          <a:uFill>
                            <a:solidFill>
                              <a:srgbClr val="000000"/>
                            </a:solidFill>
                          </a:uFill>
                        </a:defRPr>
                      </a:pPr>
                      <a:r>
                        <a:t>Self-assessment</a:t>
                      </a:r>
                    </a:p>
                  </a:txBody>
                  <a:tcPr marL="50800" marR="50800" marT="50800" marB="50800" anchor="ctr"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t>It is a process in which students reflect on their own work and assess how well they have done with the task. This method allows students to identify their strengths and weaknesses and areas for improvement. However, it is worth remembering that self-assessment can be very subjective. So, self-evaluation is more often used as part of the formative rather than summary evaluation process.</a:t>
                      </a:r>
                    </a:p>
                  </a:txBody>
                  <a:tcPr marL="50800" marR="50800" marT="50800" marB="50800" anchor="t" anchorCtr="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104"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10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06"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1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08"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09"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Training outline</a:t>
            </a:r>
          </a:p>
        </p:txBody>
      </p:sp>
      <p:graphicFrame>
        <p:nvGraphicFramePr>
          <p:cNvPr id="110" name="Tabla 6"/>
          <p:cNvGraphicFramePr/>
          <p:nvPr/>
        </p:nvGraphicFramePr>
        <p:xfrm>
          <a:off x="457198" y="2310006"/>
          <a:ext cx="5939971" cy="259588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69985"/>
                <a:gridCol w="2969985"/>
              </a:tblGrid>
              <a:tr h="370840">
                <a:tc>
                  <a:txBody>
                    <a:bodyPr/>
                    <a:lstStyle/>
                    <a:p>
                      <a:pPr algn="l">
                        <a:defRPr b="0" sz="1800">
                          <a:solidFill>
                            <a:srgbClr val="000000"/>
                          </a:solidFill>
                        </a:defRPr>
                      </a:pPr>
                      <a:r>
                        <a:rPr b="1">
                          <a:solidFill>
                            <a:srgbClr val="FFFFFF"/>
                          </a:solidFill>
                        </a:rPr>
                        <a:t>Time</a:t>
                      </a:r>
                    </a:p>
                  </a:txBody>
                  <a:tcPr marL="45720" marR="45720" marT="45720" marB="45720" anchor="t" anchorCtr="0" horzOverflow="overflow">
                    <a:solidFill>
                      <a:srgbClr val="779D53"/>
                    </a:solidFill>
                  </a:tcPr>
                </a:tc>
                <a:tc>
                  <a:txBody>
                    <a:bodyPr/>
                    <a:lstStyle/>
                    <a:p>
                      <a:pPr algn="l">
                        <a:defRPr b="0" sz="1800">
                          <a:solidFill>
                            <a:srgbClr val="000000"/>
                          </a:solidFill>
                        </a:defRPr>
                      </a:pPr>
                      <a:r>
                        <a:rPr b="1">
                          <a:solidFill>
                            <a:srgbClr val="FFFFFF"/>
                          </a:solidFill>
                        </a:rPr>
                        <a:t>Activity</a:t>
                      </a:r>
                    </a:p>
                  </a:txBody>
                  <a:tcPr marL="45720" marR="45720" marT="45720" marB="45720" anchor="t" anchorCtr="0" horzOverflow="overflow">
                    <a:solidFill>
                      <a:srgbClr val="779D53"/>
                    </a:solidFill>
                  </a:tcPr>
                </a:tc>
              </a:tr>
              <a:tr h="370840">
                <a:tc>
                  <a:txBody>
                    <a:bodyPr/>
                    <a:lstStyle/>
                    <a:p>
                      <a:pPr algn="l">
                        <a:defRPr sz="1800"/>
                      </a:pPr>
                      <a:r>
                        <a:t>30 min.</a:t>
                      </a:r>
                    </a:p>
                  </a:txBody>
                  <a:tcPr marL="45720" marR="45720" marT="45720" marB="45720" anchor="t" anchorCtr="0" horzOverflow="overflow"/>
                </a:tc>
                <a:tc>
                  <a:txBody>
                    <a:bodyPr/>
                    <a:lstStyle/>
                    <a:p>
                      <a:pPr algn="l">
                        <a:defRPr sz="1800"/>
                      </a:pPr>
                      <a:r>
                        <a:t>Introduction to the module</a:t>
                      </a:r>
                    </a:p>
                  </a:txBody>
                  <a:tcPr marL="45720" marR="45720" marT="45720" marB="45720" anchor="t" anchorCtr="0" horzOverflow="overflow"/>
                </a:tc>
              </a:tr>
              <a:tr h="370840">
                <a:tc>
                  <a:txBody>
                    <a:bodyPr/>
                    <a:lstStyle/>
                    <a:p>
                      <a:pPr algn="l">
                        <a:defRPr sz="1800"/>
                      </a:pPr>
                      <a:r>
                        <a:t>15 min</a:t>
                      </a:r>
                    </a:p>
                  </a:txBody>
                  <a:tcPr marL="45720" marR="45720" marT="45720" marB="45720" anchor="t" anchorCtr="0" horzOverflow="overflow"/>
                </a:tc>
                <a:tc>
                  <a:txBody>
                    <a:bodyPr/>
                    <a:lstStyle/>
                    <a:p>
                      <a:pPr algn="l">
                        <a:defRPr sz="1800"/>
                      </a:pPr>
                      <a:r>
                        <a:t>Initial test</a:t>
                      </a:r>
                    </a:p>
                  </a:txBody>
                  <a:tcPr marL="45720" marR="45720" marT="45720" marB="45720" anchor="t" anchorCtr="0" horzOverflow="overflow"/>
                </a:tc>
              </a:tr>
              <a:tr h="370840">
                <a:tc>
                  <a:txBody>
                    <a:bodyPr/>
                    <a:lstStyle/>
                    <a:p>
                      <a:pPr algn="l">
                        <a:defRPr sz="1800"/>
                      </a:pPr>
                      <a:r>
                        <a:t>10 min</a:t>
                      </a:r>
                    </a:p>
                  </a:txBody>
                  <a:tcPr marL="45720" marR="45720" marT="45720" marB="45720" anchor="t" anchorCtr="0" horzOverflow="overflow"/>
                </a:tc>
                <a:tc>
                  <a:txBody>
                    <a:bodyPr/>
                    <a:lstStyle/>
                    <a:p>
                      <a:pPr algn="l">
                        <a:defRPr sz="1800"/>
                      </a:pPr>
                      <a:r>
                        <a:t>definition of competence and of validation of competence</a:t>
                      </a:r>
                    </a:p>
                  </a:txBody>
                  <a:tcPr marL="45720" marR="45720" marT="45720" marB="45720" anchor="t" anchorCtr="0" horzOverflow="overflow"/>
                </a:tc>
              </a:tr>
              <a:tr h="370840">
                <a:tc>
                  <a:txBody>
                    <a:bodyPr/>
                    <a:lstStyle/>
                    <a:p>
                      <a:pPr algn="l">
                        <a:defRPr sz="1800"/>
                      </a:pPr>
                      <a:r>
                        <a:t>35 min</a:t>
                      </a:r>
                    </a:p>
                  </a:txBody>
                  <a:tcPr marL="45720" marR="45720" marT="45720" marB="45720" anchor="t" anchorCtr="0" horzOverflow="overflow"/>
                </a:tc>
                <a:tc>
                  <a:txBody>
                    <a:bodyPr/>
                    <a:lstStyle/>
                    <a:p>
                      <a:pPr algn="l">
                        <a:defRPr sz="1800"/>
                      </a:pPr>
                      <a:r>
                        <a:t>validation tools and methods</a:t>
                      </a:r>
                    </a:p>
                  </a:txBody>
                  <a:tcPr marL="45720" marR="45720" marT="45720" marB="45720" anchor="t" anchorCtr="0" horzOverflow="overflow"/>
                </a:tc>
              </a:tr>
              <a:tr h="370840">
                <a:tc>
                  <a:txBody>
                    <a:bodyPr/>
                    <a:lstStyle/>
                    <a:p>
                      <a:pPr algn="l">
                        <a:defRPr sz="1800"/>
                      </a:pPr>
                      <a:r>
                        <a:t>15 min</a:t>
                      </a:r>
                    </a:p>
                  </a:txBody>
                  <a:tcPr marL="45720" marR="45720" marT="45720" marB="45720" anchor="t" anchorCtr="0" horzOverflow="overflow"/>
                </a:tc>
                <a:tc>
                  <a:txBody>
                    <a:bodyPr/>
                    <a:lstStyle/>
                    <a:p>
                      <a:pPr algn="l">
                        <a:defRPr sz="1800"/>
                      </a:pPr>
                      <a:r>
                        <a:t>introduction to major approaches</a:t>
                      </a:r>
                    </a:p>
                  </a:txBody>
                  <a:tcPr marL="45720" marR="45720" marT="45720" marB="45720" anchor="t" anchorCtr="0" horzOverflow="overflow"/>
                </a:tc>
              </a:tr>
              <a:tr h="370840">
                <a:tc>
                  <a:txBody>
                    <a:bodyPr/>
                    <a:lstStyle/>
                    <a:p>
                      <a:pPr algn="l">
                        <a:defRPr sz="1800"/>
                      </a:pPr>
                      <a:r>
                        <a:t>30 min</a:t>
                      </a:r>
                    </a:p>
                  </a:txBody>
                  <a:tcPr marL="45720" marR="45720" marT="45720" marB="45720" anchor="t" anchorCtr="0" horzOverflow="overflow"/>
                </a:tc>
                <a:tc>
                  <a:txBody>
                    <a:bodyPr/>
                    <a:lstStyle/>
                    <a:p>
                      <a:pPr algn="l">
                        <a:defRPr sz="1800"/>
                      </a:pPr>
                      <a:r>
                        <a:t>validation process</a:t>
                      </a:r>
                    </a:p>
                  </a:txBody>
                  <a:tcPr marL="45720" marR="45720" marT="45720" marB="45720" anchor="t" anchorCtr="0" horzOverflow="overflow"/>
                </a:tc>
              </a:tr>
            </a:tbl>
          </a:graphicData>
        </a:graphic>
      </p:graphicFrame>
      <p:sp>
        <p:nvSpPr>
          <p:cNvPr id="111"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112"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3"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04"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0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06"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0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08"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09" name="Title 1"/>
          <p:cNvSpPr txBox="1"/>
          <p:nvPr>
            <p:ph type="title"/>
          </p:nvPr>
        </p:nvSpPr>
        <p:spPr>
          <a:xfrm>
            <a:off x="457199" y="27158"/>
            <a:ext cx="5997220" cy="1360130"/>
          </a:xfrm>
          <a:prstGeom prst="rect">
            <a:avLst/>
          </a:prstGeom>
        </p:spPr>
        <p:txBody>
          <a:bodyPr/>
          <a:lstStyle/>
          <a:p>
            <a:pPr algn="l" defTabSz="434340">
              <a:defRPr sz="4180">
                <a:solidFill>
                  <a:srgbClr val="535353"/>
                </a:solidFill>
                <a:latin typeface="Century Gothic"/>
                <a:ea typeface="Century Gothic"/>
                <a:cs typeface="Century Gothic"/>
                <a:sym typeface="Century Gothic"/>
              </a:defRPr>
            </a:pPr>
            <a:r>
              <a:t>Bilan de compétences</a:t>
            </a:r>
          </a:p>
          <a:p>
            <a:pPr algn="l" defTabSz="434340">
              <a:defRPr sz="3420">
                <a:solidFill>
                  <a:srgbClr val="535353"/>
                </a:solidFill>
                <a:latin typeface="Century Gothic"/>
                <a:ea typeface="Century Gothic"/>
                <a:cs typeface="Century Gothic"/>
                <a:sym typeface="Century Gothic"/>
              </a:defRPr>
            </a:pPr>
            <a:r>
              <a:t>(skills audit)</a:t>
            </a:r>
          </a:p>
        </p:txBody>
      </p:sp>
      <p:sp>
        <p:nvSpPr>
          <p:cNvPr id="310"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11"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312" name="-a set of methods which includes different kinds of structured interviews.…"/>
          <p:cNvSpPr txBox="1"/>
          <p:nvPr/>
        </p:nvSpPr>
        <p:spPr>
          <a:xfrm>
            <a:off x="236875" y="1746522"/>
            <a:ext cx="6437869" cy="3540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a:uFill>
                  <a:solidFill>
                    <a:srgbClr val="000000"/>
                  </a:solidFill>
                </a:uFill>
              </a:defRPr>
            </a:pPr>
            <a:r>
              <a:t>-a set of methods which includes different kinds of structured interviews.</a:t>
            </a:r>
          </a:p>
          <a:p>
            <a:pPr algn="just">
              <a:lnSpc>
                <a:spcPct val="107916"/>
              </a:lnSpc>
              <a:spcBef>
                <a:spcPts val="800"/>
              </a:spcBef>
              <a:defRPr>
                <a:uFill>
                  <a:solidFill>
                    <a:srgbClr val="000000"/>
                  </a:solidFill>
                </a:uFill>
              </a:defRPr>
            </a:pPr>
            <a:r>
              <a:t>-</a:t>
            </a:r>
            <a:r>
              <a:t>does not have 1 scenario to carry out, but it can be divided into the following 3 stages: </a:t>
            </a:r>
          </a:p>
          <a:p>
            <a:pPr marL="457200" indent="-228600" algn="just">
              <a:lnSpc>
                <a:spcPct val="107916"/>
              </a:lnSpc>
              <a:spcBef>
                <a:spcPts val="800"/>
              </a:spcBef>
              <a:buSzPct val="100000"/>
              <a:buFont typeface="Symbol"/>
              <a:buChar char="·"/>
              <a:defRPr>
                <a:uFill>
                  <a:solidFill>
                    <a:srgbClr val="000000"/>
                  </a:solidFill>
                </a:uFill>
              </a:defRPr>
            </a:pPr>
            <a:r>
              <a:t>A conversation or several interviews with the counsellor, also supplemented by observation, additional tests or questionnaires. The aim of this stage is to identify the candidate's achieved learning outcomes.</a:t>
            </a:r>
          </a:p>
          <a:p>
            <a:pPr marL="457200" indent="-228600" algn="just">
              <a:lnSpc>
                <a:spcPct val="107916"/>
              </a:lnSpc>
              <a:spcBef>
                <a:spcPts val="800"/>
              </a:spcBef>
              <a:buSzPct val="100000"/>
              <a:buFont typeface="Symbol"/>
              <a:buChar char="·"/>
              <a:defRPr>
                <a:uFill>
                  <a:solidFill>
                    <a:srgbClr val="000000"/>
                  </a:solidFill>
                </a:uFill>
              </a:defRPr>
            </a:pPr>
            <a:r>
              <a:t>Collect evidence of the candidate's learning outcomes.</a:t>
            </a:r>
          </a:p>
          <a:p>
            <a:pPr marL="457200" indent="-228600" algn="just">
              <a:lnSpc>
                <a:spcPct val="107916"/>
              </a:lnSpc>
              <a:spcBef>
                <a:spcPts val="800"/>
              </a:spcBef>
              <a:buSzPct val="100000"/>
              <a:buFont typeface="Symbol"/>
              <a:buChar char="·"/>
              <a:defRPr>
                <a:uFill>
                  <a:solidFill>
                    <a:srgbClr val="000000"/>
                  </a:solidFill>
                </a:uFill>
              </a:defRPr>
            </a:pPr>
            <a:r>
              <a:t>Establish a plan for further development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15"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16"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17"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1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19"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20" name="Title 1"/>
          <p:cNvSpPr txBox="1"/>
          <p:nvPr>
            <p:ph type="title"/>
          </p:nvPr>
        </p:nvSpPr>
        <p:spPr>
          <a:xfrm>
            <a:off x="457199" y="27158"/>
            <a:ext cx="5997220" cy="1360130"/>
          </a:xfrm>
          <a:prstGeom prst="rect">
            <a:avLst/>
          </a:prstGeom>
        </p:spPr>
        <p:txBody>
          <a:bodyPr/>
          <a:lstStyle/>
          <a:p>
            <a:pPr algn="l" defTabSz="434340">
              <a:defRPr sz="4180">
                <a:solidFill>
                  <a:srgbClr val="535353"/>
                </a:solidFill>
                <a:latin typeface="Century Gothic"/>
                <a:ea typeface="Century Gothic"/>
                <a:cs typeface="Century Gothic"/>
                <a:sym typeface="Century Gothic"/>
              </a:defRPr>
            </a:pPr>
            <a:r>
              <a:t>Bilan de compétences</a:t>
            </a:r>
          </a:p>
          <a:p>
            <a:pPr algn="l" defTabSz="434340">
              <a:defRPr sz="3420">
                <a:solidFill>
                  <a:srgbClr val="535353"/>
                </a:solidFill>
                <a:latin typeface="Century Gothic"/>
                <a:ea typeface="Century Gothic"/>
                <a:cs typeface="Century Gothic"/>
                <a:sym typeface="Century Gothic"/>
              </a:defRPr>
            </a:pPr>
            <a:r>
              <a:t>(skills audit)</a:t>
            </a:r>
          </a:p>
        </p:txBody>
      </p:sp>
      <p:sp>
        <p:nvSpPr>
          <p:cNvPr id="321"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22"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pSp>
        <p:nvGrpSpPr>
          <p:cNvPr id="327" name="Gruppo"/>
          <p:cNvGrpSpPr/>
          <p:nvPr/>
        </p:nvGrpSpPr>
        <p:grpSpPr>
          <a:xfrm>
            <a:off x="349184" y="1992824"/>
            <a:ext cx="6213250" cy="3112426"/>
            <a:chOff x="0" y="0"/>
            <a:chExt cx="6213248" cy="3112424"/>
          </a:xfrm>
        </p:grpSpPr>
        <p:sp>
          <p:nvSpPr>
            <p:cNvPr id="323" name="Strenghts"/>
            <p:cNvSpPr/>
            <p:nvPr/>
          </p:nvSpPr>
          <p:spPr>
            <a:xfrm>
              <a:off x="0" y="-1"/>
              <a:ext cx="2983953" cy="405694"/>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val="1"/>
              </a:ext>
            </a:extLst>
          </p:spPr>
          <p:txBody>
            <a:bodyPr wrap="square" lIns="52831" tIns="52831" rIns="52831" bIns="52831" numCol="1" anchor="ctr">
              <a:noAutofit/>
            </a:bodyPr>
            <a:lstStyle>
              <a:lvl1pPr algn="ctr" defTabSz="577850">
                <a:lnSpc>
                  <a:spcPct val="90000"/>
                </a:lnSpc>
                <a:spcBef>
                  <a:spcPts val="500"/>
                </a:spcBef>
                <a:defRPr b="1" sz="1300">
                  <a:solidFill>
                    <a:srgbClr val="FFFFFF"/>
                  </a:solidFill>
                </a:defRPr>
              </a:lvl1pPr>
            </a:lstStyle>
            <a:p>
              <a:pPr/>
              <a:r>
                <a:t>Strenghts</a:t>
              </a:r>
            </a:p>
          </p:txBody>
        </p:sp>
        <p:sp>
          <p:nvSpPr>
            <p:cNvPr id="324" name="allows to comprehensively define the knowledge, skills and competences of a given person…"/>
            <p:cNvSpPr/>
            <p:nvPr/>
          </p:nvSpPr>
          <p:spPr>
            <a:xfrm>
              <a:off x="0" y="405692"/>
              <a:ext cx="2960487" cy="2706584"/>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val="1"/>
              </a:ext>
            </a:extLst>
          </p:spPr>
          <p:txBody>
            <a:bodyPr wrap="square" lIns="69342" tIns="69342" rIns="69342" bIns="69342" numCol="1" anchor="t">
              <a:noAutofit/>
            </a:bodyPr>
            <a:lstStyle/>
            <a:p>
              <a:pPr lvl="1" marL="114299" indent="-114299" algn="ctr" defTabSz="577850">
                <a:lnSpc>
                  <a:spcPct val="90000"/>
                </a:lnSpc>
                <a:spcBef>
                  <a:spcPts val="200"/>
                </a:spcBef>
                <a:buSzPct val="100000"/>
                <a:buChar char="•"/>
                <a:defRPr sz="1500"/>
              </a:pPr>
              <a:r>
                <a:t>allows to comprehensively define the knowledge, skills and competences of a given person</a:t>
              </a:r>
            </a:p>
            <a:p>
              <a:pPr lvl="1" marL="114299" indent="-114299" algn="ctr" defTabSz="577850">
                <a:lnSpc>
                  <a:spcPct val="90000"/>
                </a:lnSpc>
                <a:spcBef>
                  <a:spcPts val="200"/>
                </a:spcBef>
                <a:buSzPct val="100000"/>
                <a:buChar char="•"/>
                <a:defRPr sz="1500"/>
              </a:pPr>
              <a:r>
                <a:t>enables the identification and documentation of competences acquired outside formal education</a:t>
              </a:r>
            </a:p>
            <a:p>
              <a:pPr lvl="1" marL="114299" indent="-114299" algn="ctr" defTabSz="577850">
                <a:lnSpc>
                  <a:spcPct val="90000"/>
                </a:lnSpc>
                <a:spcBef>
                  <a:spcPts val="200"/>
                </a:spcBef>
                <a:buSzPct val="100000"/>
                <a:buChar char="•"/>
                <a:defRPr sz="1500"/>
              </a:pPr>
              <a:r>
                <a:t>the candidate can get feedback </a:t>
              </a:r>
              <a:br/>
              <a:r>
                <a:t>on his learning outcomes and how to develop them</a:t>
              </a:r>
            </a:p>
            <a:p>
              <a:pPr lvl="1" marL="114299" indent="-114299" algn="ctr" defTabSz="577850">
                <a:lnSpc>
                  <a:spcPct val="90000"/>
                </a:lnSpc>
                <a:spcBef>
                  <a:spcPts val="200"/>
                </a:spcBef>
                <a:buSzPct val="100000"/>
                <a:buChar char="•"/>
                <a:defRPr sz="1500"/>
              </a:pPr>
              <a:r>
                <a:t>the candidate has support in the preparation of documents (evidence)</a:t>
              </a:r>
            </a:p>
          </p:txBody>
        </p:sp>
        <p:sp>
          <p:nvSpPr>
            <p:cNvPr id="325" name="Weaknesses"/>
            <p:cNvSpPr/>
            <p:nvPr/>
          </p:nvSpPr>
          <p:spPr>
            <a:xfrm>
              <a:off x="3309861" y="0"/>
              <a:ext cx="2903388" cy="405693"/>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val="1"/>
              </a:ext>
            </a:extLst>
          </p:spPr>
          <p:txBody>
            <a:bodyPr wrap="square" lIns="52831" tIns="52831" rIns="52831" bIns="52831" numCol="1" anchor="ctr">
              <a:noAutofit/>
            </a:bodyPr>
            <a:lstStyle>
              <a:lvl1pPr algn="ctr" defTabSz="577850">
                <a:lnSpc>
                  <a:spcPct val="90000"/>
                </a:lnSpc>
                <a:spcBef>
                  <a:spcPts val="500"/>
                </a:spcBef>
                <a:defRPr b="1" sz="1300">
                  <a:solidFill>
                    <a:srgbClr val="FFFFFF"/>
                  </a:solidFill>
                </a:defRPr>
              </a:lvl1pPr>
            </a:lstStyle>
            <a:p>
              <a:pPr/>
              <a:r>
                <a:t>Weaknesses</a:t>
              </a:r>
            </a:p>
          </p:txBody>
        </p:sp>
        <p:sp>
          <p:nvSpPr>
            <p:cNvPr id="326" name="takes a lot of time and can generate additional costs for the candidate - requires at least a few meetings with the advisor…"/>
            <p:cNvSpPr/>
            <p:nvPr/>
          </p:nvSpPr>
          <p:spPr>
            <a:xfrm>
              <a:off x="3309861" y="405692"/>
              <a:ext cx="2903388" cy="2706733"/>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val="1"/>
              </a:ext>
            </a:extLst>
          </p:spPr>
          <p:txBody>
            <a:bodyPr wrap="square" lIns="69342" tIns="69342" rIns="69342" bIns="69342" numCol="1" anchor="t">
              <a:noAutofit/>
            </a:bodyPr>
            <a:lstStyle/>
            <a:p>
              <a:pPr lvl="1" marL="114299" indent="-114299" algn="ctr" defTabSz="577850">
                <a:lnSpc>
                  <a:spcPct val="90000"/>
                </a:lnSpc>
                <a:spcBef>
                  <a:spcPts val="200"/>
                </a:spcBef>
                <a:buSzPct val="100000"/>
                <a:buChar char="•"/>
                <a:defRPr sz="1500"/>
              </a:pPr>
              <a:r>
                <a:t>takes a lot of time and can generate additional costs for the candidate - requires at least a few meetings with the advisor</a:t>
              </a:r>
            </a:p>
            <a:p>
              <a:pPr lvl="1" marL="114299" indent="-114299" algn="ctr" defTabSz="577850">
                <a:lnSpc>
                  <a:spcPct val="90000"/>
                </a:lnSpc>
                <a:spcBef>
                  <a:spcPts val="200"/>
                </a:spcBef>
                <a:buSzPct val="100000"/>
                <a:buChar char="•"/>
                <a:defRPr sz="1500"/>
              </a:pPr>
              <a:r>
                <a:t>is costly for the certified/advisory body - in addition to meetings with the candidate, the advisor may also prepare recommendations</a:t>
              </a:r>
            </a:p>
            <a:p>
              <a:pPr lvl="1" marL="114299" indent="-114299" algn="ctr" defTabSz="577850">
                <a:lnSpc>
                  <a:spcPct val="90000"/>
                </a:lnSpc>
                <a:spcBef>
                  <a:spcPts val="200"/>
                </a:spcBef>
                <a:buSzPct val="100000"/>
                <a:buChar char="•"/>
                <a:defRPr sz="1500"/>
              </a:pPr>
              <a:r>
                <a:t>it doesn't allow the verification of learning outcomes</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30"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31"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32"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3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34"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35" name="Title 1"/>
          <p:cNvSpPr txBox="1"/>
          <p:nvPr>
            <p:ph type="title"/>
          </p:nvPr>
        </p:nvSpPr>
        <p:spPr>
          <a:xfrm>
            <a:off x="457199" y="27158"/>
            <a:ext cx="5997220" cy="1360130"/>
          </a:xfrm>
          <a:prstGeom prst="rect">
            <a:avLst/>
          </a:prstGeom>
        </p:spPr>
        <p:txBody>
          <a:bodyPr/>
          <a:lstStyle>
            <a:lvl1pPr algn="l" defTabSz="425195">
              <a:defRPr sz="4092">
                <a:solidFill>
                  <a:srgbClr val="535353"/>
                </a:solidFill>
                <a:latin typeface="Century Gothic"/>
                <a:ea typeface="Century Gothic"/>
                <a:cs typeface="Century Gothic"/>
                <a:sym typeface="Century Gothic"/>
              </a:defRPr>
            </a:lvl1pPr>
          </a:lstStyle>
          <a:p>
            <a:pPr/>
            <a:r>
              <a:t>National Vocational Qualifications (NVQ)</a:t>
            </a:r>
          </a:p>
        </p:txBody>
      </p:sp>
      <p:sp>
        <p:nvSpPr>
          <p:cNvPr id="336"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37"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338" name="-job-related and skills-based qualifications based on UK professional standards…"/>
          <p:cNvSpPr txBox="1"/>
          <p:nvPr/>
        </p:nvSpPr>
        <p:spPr>
          <a:xfrm>
            <a:off x="530473" y="2540133"/>
            <a:ext cx="6198146" cy="14546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sz="1500">
                <a:uFill>
                  <a:solidFill>
                    <a:srgbClr val="000000"/>
                  </a:solidFill>
                </a:uFill>
              </a:defRPr>
            </a:pPr>
            <a:r>
              <a:t>-job-related and skills-based qualifications based on UK professional standards</a:t>
            </a:r>
          </a:p>
          <a:p>
            <a:pPr algn="just">
              <a:lnSpc>
                <a:spcPct val="107916"/>
              </a:lnSpc>
              <a:spcBef>
                <a:spcPts val="800"/>
              </a:spcBef>
              <a:defRPr sz="1500">
                <a:uFill>
                  <a:solidFill>
                    <a:srgbClr val="000000"/>
                  </a:solidFill>
                </a:uFill>
              </a:defRPr>
            </a:pPr>
            <a:r>
              <a:t>-includes the completion of training and exercises, which take place under the supervision of the examiner</a:t>
            </a:r>
          </a:p>
          <a:p>
            <a:pPr algn="just">
              <a:lnSpc>
                <a:spcPct val="107916"/>
              </a:lnSpc>
              <a:spcBef>
                <a:spcPts val="800"/>
              </a:spcBef>
              <a:defRPr sz="1500">
                <a:uFill>
                  <a:solidFill>
                    <a:srgbClr val="000000"/>
                  </a:solidFill>
                </a:uFill>
              </a:defRPr>
            </a:pPr>
            <a:r>
              <a:t>-NVQ system is suitable for people who have certain skills, but need to improve them.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41"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42"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43"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4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45"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46"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47"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pSp>
        <p:nvGrpSpPr>
          <p:cNvPr id="357" name="Gruppo"/>
          <p:cNvGrpSpPr/>
          <p:nvPr/>
        </p:nvGrpSpPr>
        <p:grpSpPr>
          <a:xfrm>
            <a:off x="56135" y="2870317"/>
            <a:ext cx="6773948" cy="951274"/>
            <a:chOff x="0" y="0"/>
            <a:chExt cx="6773946" cy="951273"/>
          </a:xfrm>
        </p:grpSpPr>
        <p:grpSp>
          <p:nvGrpSpPr>
            <p:cNvPr id="350" name="Gruppo"/>
            <p:cNvGrpSpPr/>
            <p:nvPr/>
          </p:nvGrpSpPr>
          <p:grpSpPr>
            <a:xfrm>
              <a:off x="0" y="0"/>
              <a:ext cx="2378184" cy="951274"/>
              <a:chOff x="0" y="0"/>
              <a:chExt cx="2378183" cy="951273"/>
            </a:xfrm>
          </p:grpSpPr>
          <p:sp>
            <p:nvSpPr>
              <p:cNvPr id="348"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49" name="IDENTIFICATION"/>
              <p:cNvSpPr txBox="1"/>
              <p:nvPr/>
            </p:nvSpPr>
            <p:spPr>
              <a:xfrm>
                <a:off x="513196" y="0"/>
                <a:ext cx="1389352" cy="951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rgbClr val="FFFFFF"/>
                    </a:solidFill>
                  </a:defRPr>
                </a:lvl1pPr>
              </a:lstStyle>
              <a:p>
                <a:pPr/>
                <a:r>
                  <a:t>IDENTIFICATION</a:t>
                </a:r>
              </a:p>
            </p:txBody>
          </p:sp>
        </p:grpSp>
        <p:grpSp>
          <p:nvGrpSpPr>
            <p:cNvPr id="353" name="Gruppo"/>
            <p:cNvGrpSpPr/>
            <p:nvPr/>
          </p:nvGrpSpPr>
          <p:grpSpPr>
            <a:xfrm>
              <a:off x="2140365" y="0"/>
              <a:ext cx="2493217" cy="951274"/>
              <a:chOff x="0" y="0"/>
              <a:chExt cx="2493215" cy="951273"/>
            </a:xfrm>
          </p:grpSpPr>
          <p:sp>
            <p:nvSpPr>
              <p:cNvPr id="351" name="Parentesi uncinate"/>
              <p:cNvSpPr/>
              <p:nvPr/>
            </p:nvSpPr>
            <p:spPr>
              <a:xfrm>
                <a:off x="0" y="0"/>
                <a:ext cx="2493216"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52" name="DOCUMENTATION"/>
              <p:cNvSpPr txBox="1"/>
              <p:nvPr/>
            </p:nvSpPr>
            <p:spPr>
              <a:xfrm>
                <a:off x="513196" y="0"/>
                <a:ext cx="1504384" cy="951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rgbClr val="FFFFFF"/>
                    </a:solidFill>
                  </a:defRPr>
                </a:lvl1pPr>
              </a:lstStyle>
              <a:p>
                <a:pPr/>
                <a:r>
                  <a:t>DOCUMENTATION</a:t>
                </a:r>
              </a:p>
            </p:txBody>
          </p:sp>
        </p:grpSp>
        <p:grpSp>
          <p:nvGrpSpPr>
            <p:cNvPr id="356" name="Gruppo"/>
            <p:cNvGrpSpPr/>
            <p:nvPr/>
          </p:nvGrpSpPr>
          <p:grpSpPr>
            <a:xfrm>
              <a:off x="4395763" y="0"/>
              <a:ext cx="2378184" cy="951274"/>
              <a:chOff x="0" y="0"/>
              <a:chExt cx="2378183" cy="951273"/>
            </a:xfrm>
          </p:grpSpPr>
          <p:sp>
            <p:nvSpPr>
              <p:cNvPr id="354"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55" name="VERIFICATION"/>
              <p:cNvSpPr txBox="1"/>
              <p:nvPr/>
            </p:nvSpPr>
            <p:spPr>
              <a:xfrm>
                <a:off x="513195" y="0"/>
                <a:ext cx="1389353" cy="951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rgbClr val="FFFFFF"/>
                    </a:solidFill>
                  </a:defRPr>
                </a:lvl1pPr>
              </a:lstStyle>
              <a:p>
                <a:pPr/>
                <a:r>
                  <a:t>VERIFICATION</a:t>
                </a:r>
              </a:p>
            </p:txBody>
          </p:sp>
        </p:grpSp>
      </p:grpSp>
      <p:sp>
        <p:nvSpPr>
          <p:cNvPr id="358" name="Title 1"/>
          <p:cNvSpPr txBox="1"/>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Stages of validation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0"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61"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62"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63"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65"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66"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67"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pSp>
        <p:nvGrpSpPr>
          <p:cNvPr id="370" name="Gruppo"/>
          <p:cNvGrpSpPr/>
          <p:nvPr/>
        </p:nvGrpSpPr>
        <p:grpSpPr>
          <a:xfrm>
            <a:off x="557064" y="1719139"/>
            <a:ext cx="2026454" cy="810582"/>
            <a:chOff x="0" y="0"/>
            <a:chExt cx="2026453" cy="810580"/>
          </a:xfrm>
        </p:grpSpPr>
        <p:sp>
          <p:nvSpPr>
            <p:cNvPr id="368"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69"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rgbClr val="FFFFFF"/>
                  </a:solidFill>
                </a:defRPr>
              </a:lvl1pPr>
            </a:lstStyle>
            <a:p>
              <a:pPr/>
              <a:r>
                <a:t>IDENTIFICATION</a:t>
              </a:r>
            </a:p>
          </p:txBody>
        </p:sp>
      </p:grpSp>
      <p:grpSp>
        <p:nvGrpSpPr>
          <p:cNvPr id="373" name="Gruppo"/>
          <p:cNvGrpSpPr/>
          <p:nvPr/>
        </p:nvGrpSpPr>
        <p:grpSpPr>
          <a:xfrm>
            <a:off x="2380872" y="1719139"/>
            <a:ext cx="2124474" cy="810582"/>
            <a:chOff x="0" y="0"/>
            <a:chExt cx="2124472" cy="810580"/>
          </a:xfrm>
        </p:grpSpPr>
        <p:sp>
          <p:nvSpPr>
            <p:cNvPr id="371"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72"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chemeClr val="accent1">
                      <a:lumOff val="23725"/>
                    </a:schemeClr>
                  </a:solidFill>
                </a:defRPr>
              </a:lvl1pPr>
            </a:lstStyle>
            <a:p>
              <a:pPr/>
              <a:r>
                <a:t>DOCUMENTATION</a:t>
              </a:r>
            </a:p>
          </p:txBody>
        </p:sp>
      </p:grpSp>
      <p:grpSp>
        <p:nvGrpSpPr>
          <p:cNvPr id="376" name="Gruppo"/>
          <p:cNvGrpSpPr/>
          <p:nvPr/>
        </p:nvGrpSpPr>
        <p:grpSpPr>
          <a:xfrm>
            <a:off x="4302700" y="1719139"/>
            <a:ext cx="2026454" cy="810582"/>
            <a:chOff x="0" y="0"/>
            <a:chExt cx="2026453" cy="810580"/>
          </a:xfrm>
        </p:grpSpPr>
        <p:sp>
          <p:nvSpPr>
            <p:cNvPr id="374"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75"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chemeClr val="accent1">
                      <a:lumOff val="23725"/>
                    </a:schemeClr>
                  </a:solidFill>
                </a:defRPr>
              </a:lvl1pPr>
            </a:lstStyle>
            <a:p>
              <a:pPr/>
              <a:r>
                <a:t>VERIFICATION</a:t>
              </a:r>
            </a:p>
          </p:txBody>
        </p:sp>
      </p:grpSp>
      <p:sp>
        <p:nvSpPr>
          <p:cNvPr id="377" name="Title 1"/>
          <p:cNvSpPr txBox="1"/>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Stages of validation</a:t>
            </a:r>
          </a:p>
        </p:txBody>
      </p:sp>
      <p:sp>
        <p:nvSpPr>
          <p:cNvPr id="378" name="focuses on identifying:…"/>
          <p:cNvSpPr txBox="1"/>
          <p:nvPr/>
        </p:nvSpPr>
        <p:spPr>
          <a:xfrm>
            <a:off x="540411" y="2946748"/>
            <a:ext cx="5805395" cy="2834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50394" indent="-150394" algn="just">
              <a:lnSpc>
                <a:spcPct val="107916"/>
              </a:lnSpc>
              <a:spcBef>
                <a:spcPts val="800"/>
              </a:spcBef>
              <a:buSzPct val="100000"/>
              <a:buChar char="-"/>
              <a:defRPr sz="1500">
                <a:uFill>
                  <a:solidFill>
                    <a:srgbClr val="000000"/>
                  </a:solidFill>
                </a:uFill>
              </a:defRPr>
            </a:pPr>
            <a:r>
              <a:t>focuses on identifying:</a:t>
            </a:r>
          </a:p>
          <a:p>
            <a:pPr lvl="1" marL="531394" indent="-150394" algn="just">
              <a:lnSpc>
                <a:spcPct val="107916"/>
              </a:lnSpc>
              <a:spcBef>
                <a:spcPts val="800"/>
              </a:spcBef>
              <a:buSzPct val="100000"/>
              <a:buChar char="-"/>
              <a:defRPr sz="1500">
                <a:uFill>
                  <a:solidFill>
                    <a:srgbClr val="000000"/>
                  </a:solidFill>
                </a:uFill>
              </a:defRPr>
            </a:pPr>
            <a:r>
              <a:t>what an individual already knows</a:t>
            </a:r>
          </a:p>
          <a:p>
            <a:pPr lvl="1" marL="531394" indent="-150394" algn="just">
              <a:lnSpc>
                <a:spcPct val="107916"/>
              </a:lnSpc>
              <a:spcBef>
                <a:spcPts val="800"/>
              </a:spcBef>
              <a:buSzPct val="100000"/>
              <a:buChar char="-"/>
              <a:defRPr sz="1500">
                <a:uFill>
                  <a:solidFill>
                    <a:srgbClr val="000000"/>
                  </a:solidFill>
                </a:uFill>
              </a:defRPr>
            </a:pPr>
            <a:r>
              <a:t>what are the skills and gaps in relation to the requirements for a qualification or for planning further development.</a:t>
            </a:r>
          </a:p>
          <a:p>
            <a:pPr marL="150394" indent="-150394" algn="just">
              <a:lnSpc>
                <a:spcPct val="107916"/>
              </a:lnSpc>
              <a:spcBef>
                <a:spcPts val="800"/>
              </a:spcBef>
              <a:buSzPct val="100000"/>
              <a:buChar char="-"/>
              <a:defRPr sz="1500">
                <a:uFill>
                  <a:solidFill>
                    <a:srgbClr val="000000"/>
                  </a:solidFill>
                </a:uFill>
              </a:defRPr>
            </a:pPr>
            <a:r>
              <a:t>aims to:</a:t>
            </a:r>
          </a:p>
          <a:p>
            <a:pPr marL="457200" indent="-228600" algn="just">
              <a:lnSpc>
                <a:spcPct val="107916"/>
              </a:lnSpc>
              <a:spcBef>
                <a:spcPts val="800"/>
              </a:spcBef>
              <a:buSzPct val="100000"/>
              <a:buFont typeface="Symbol"/>
              <a:buChar char="·"/>
              <a:defRPr sz="1500">
                <a:uFill>
                  <a:solidFill>
                    <a:srgbClr val="000000"/>
                  </a:solidFill>
                </a:uFill>
              </a:defRPr>
            </a:pPr>
            <a:r>
              <a:t>better prepare for the verification stage</a:t>
            </a:r>
          </a:p>
          <a:p>
            <a:pPr marL="457200" indent="-228600" algn="just">
              <a:lnSpc>
                <a:spcPct val="107916"/>
              </a:lnSpc>
              <a:spcBef>
                <a:spcPts val="800"/>
              </a:spcBef>
              <a:buSzPct val="100000"/>
              <a:buFont typeface="Symbol"/>
              <a:buChar char="·"/>
              <a:defRPr sz="1500">
                <a:uFill>
                  <a:solidFill>
                    <a:srgbClr val="000000"/>
                  </a:solidFill>
                </a:uFill>
              </a:defRPr>
            </a:pPr>
            <a:r>
              <a:t>allow for easy planning of further learning in order to fill the gaps in the competences that are necessary to obtain a given qualification</a:t>
            </a:r>
          </a:p>
          <a:p>
            <a:pPr algn="just">
              <a:lnSpc>
                <a:spcPct val="107916"/>
              </a:lnSpc>
              <a:spcBef>
                <a:spcPts val="800"/>
              </a:spcBef>
              <a:defRPr sz="1500">
                <a:uFill>
                  <a:solidFill>
                    <a:srgbClr val="000000"/>
                  </a:solidFill>
                </a:uFill>
              </a:defRPr>
            </a:pPr>
            <a:r>
              <a:t>At this stage the certifying authority has the possibility to provide support</a:t>
            </a:r>
          </a:p>
        </p:txBody>
      </p:sp>
      <p:sp>
        <p:nvSpPr>
          <p:cNvPr id="379" name="Linea"/>
          <p:cNvSpPr/>
          <p:nvPr/>
        </p:nvSpPr>
        <p:spPr>
          <a:xfrm>
            <a:off x="1497878" y="2488788"/>
            <a:ext cx="1" cy="39699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1"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382"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383"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384"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3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86"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387"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388"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pSp>
        <p:nvGrpSpPr>
          <p:cNvPr id="391" name="Gruppo"/>
          <p:cNvGrpSpPr/>
          <p:nvPr/>
        </p:nvGrpSpPr>
        <p:grpSpPr>
          <a:xfrm>
            <a:off x="557064" y="1719139"/>
            <a:ext cx="2026454" cy="810582"/>
            <a:chOff x="0" y="0"/>
            <a:chExt cx="2026453" cy="810580"/>
          </a:xfrm>
        </p:grpSpPr>
        <p:sp>
          <p:nvSpPr>
            <p:cNvPr id="389"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90"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chemeClr val="accent1">
                      <a:lumOff val="23725"/>
                    </a:schemeClr>
                  </a:solidFill>
                </a:defRPr>
              </a:lvl1pPr>
            </a:lstStyle>
            <a:p>
              <a:pPr/>
              <a:r>
                <a:t>IDENTIFICATION</a:t>
              </a:r>
            </a:p>
          </p:txBody>
        </p:sp>
      </p:grpSp>
      <p:grpSp>
        <p:nvGrpSpPr>
          <p:cNvPr id="394" name="Gruppo"/>
          <p:cNvGrpSpPr/>
          <p:nvPr/>
        </p:nvGrpSpPr>
        <p:grpSpPr>
          <a:xfrm>
            <a:off x="2380872" y="1719139"/>
            <a:ext cx="2124473" cy="810582"/>
            <a:chOff x="0" y="0"/>
            <a:chExt cx="2124472" cy="810580"/>
          </a:xfrm>
        </p:grpSpPr>
        <p:sp>
          <p:nvSpPr>
            <p:cNvPr id="392"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93"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300">
                  <a:solidFill>
                    <a:srgbClr val="FFFFFF"/>
                  </a:solidFill>
                </a:defRPr>
              </a:lvl1pPr>
            </a:lstStyle>
            <a:p>
              <a:pPr/>
              <a:r>
                <a:t>DOCUMENTATION</a:t>
              </a:r>
            </a:p>
          </p:txBody>
        </p:sp>
      </p:grpSp>
      <p:grpSp>
        <p:nvGrpSpPr>
          <p:cNvPr id="397" name="Gruppo"/>
          <p:cNvGrpSpPr/>
          <p:nvPr/>
        </p:nvGrpSpPr>
        <p:grpSpPr>
          <a:xfrm>
            <a:off x="4302700" y="1719139"/>
            <a:ext cx="2026454" cy="810582"/>
            <a:chOff x="0" y="0"/>
            <a:chExt cx="2026453" cy="810580"/>
          </a:xfrm>
        </p:grpSpPr>
        <p:sp>
          <p:nvSpPr>
            <p:cNvPr id="395"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96"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chemeClr val="accent1">
                      <a:lumOff val="23725"/>
                    </a:schemeClr>
                  </a:solidFill>
                </a:defRPr>
              </a:lvl1pPr>
            </a:lstStyle>
            <a:p>
              <a:pPr/>
              <a:r>
                <a:t>VERIFICATION</a:t>
              </a:r>
            </a:p>
          </p:txBody>
        </p:sp>
      </p:grpSp>
      <p:sp>
        <p:nvSpPr>
          <p:cNvPr id="398" name="Title 1"/>
          <p:cNvSpPr txBox="1"/>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Stages of validation</a:t>
            </a:r>
          </a:p>
        </p:txBody>
      </p:sp>
      <p:sp>
        <p:nvSpPr>
          <p:cNvPr id="399" name="- based on the collection of documents that provide evidence of the knowledge and skills required to achieve a certificate.…"/>
          <p:cNvSpPr txBox="1"/>
          <p:nvPr/>
        </p:nvSpPr>
        <p:spPr>
          <a:xfrm>
            <a:off x="540411" y="2946748"/>
            <a:ext cx="5805395" cy="16980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916"/>
              </a:lnSpc>
              <a:spcBef>
                <a:spcPts val="800"/>
              </a:spcBef>
              <a:defRPr sz="1500">
                <a:uFill>
                  <a:solidFill>
                    <a:srgbClr val="000000"/>
                  </a:solidFill>
                </a:uFill>
              </a:defRPr>
            </a:pPr>
            <a:r>
              <a:t>- based on the collection of documents that provide evidence of the knowledge and skills required to achieve a certificate. </a:t>
            </a:r>
          </a:p>
          <a:p>
            <a:pPr marL="150394" indent="-150394">
              <a:lnSpc>
                <a:spcPct val="107916"/>
              </a:lnSpc>
              <a:spcBef>
                <a:spcPts val="800"/>
              </a:spcBef>
              <a:buSzPct val="100000"/>
              <a:buChar char="-"/>
              <a:defRPr sz="1500">
                <a:uFill>
                  <a:solidFill>
                    <a:srgbClr val="000000"/>
                  </a:solidFill>
                </a:uFill>
              </a:defRPr>
            </a:pPr>
            <a:r>
              <a:t>does not always occur</a:t>
            </a:r>
          </a:p>
          <a:p>
            <a:pPr marL="150394" indent="-150394">
              <a:lnSpc>
                <a:spcPct val="107916"/>
              </a:lnSpc>
              <a:spcBef>
                <a:spcPts val="800"/>
              </a:spcBef>
              <a:buSzPct val="100000"/>
              <a:buChar char="-"/>
              <a:defRPr sz="1500">
                <a:uFill>
                  <a:solidFill>
                    <a:srgbClr val="000000"/>
                  </a:solidFill>
                </a:uFill>
              </a:defRPr>
            </a:pPr>
            <a:r>
              <a:t>only included if the validation involves the use of evidence and declarations on the basis of the type of qualification and the certifying authority.</a:t>
            </a:r>
          </a:p>
        </p:txBody>
      </p:sp>
      <p:sp>
        <p:nvSpPr>
          <p:cNvPr id="400" name="Linea"/>
          <p:cNvSpPr/>
          <p:nvPr/>
        </p:nvSpPr>
        <p:spPr>
          <a:xfrm>
            <a:off x="2818678" y="2539736"/>
            <a:ext cx="1" cy="39699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2"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03"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04"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05"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0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07"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08"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09"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grpSp>
        <p:nvGrpSpPr>
          <p:cNvPr id="412" name="Gruppo"/>
          <p:cNvGrpSpPr/>
          <p:nvPr/>
        </p:nvGrpSpPr>
        <p:grpSpPr>
          <a:xfrm>
            <a:off x="557064" y="1719139"/>
            <a:ext cx="2026454" cy="810582"/>
            <a:chOff x="0" y="0"/>
            <a:chExt cx="2026453" cy="810580"/>
          </a:xfrm>
        </p:grpSpPr>
        <p:sp>
          <p:nvSpPr>
            <p:cNvPr id="410"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411"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chemeClr val="accent1">
                      <a:lumOff val="23725"/>
                    </a:schemeClr>
                  </a:solidFill>
                </a:defRPr>
              </a:lvl1pPr>
            </a:lstStyle>
            <a:p>
              <a:pPr/>
              <a:r>
                <a:t>IDENTIFICATION</a:t>
              </a:r>
            </a:p>
          </p:txBody>
        </p:sp>
      </p:grpSp>
      <p:grpSp>
        <p:nvGrpSpPr>
          <p:cNvPr id="415" name="Gruppo"/>
          <p:cNvGrpSpPr/>
          <p:nvPr/>
        </p:nvGrpSpPr>
        <p:grpSpPr>
          <a:xfrm>
            <a:off x="2380872" y="1719139"/>
            <a:ext cx="2124473" cy="810582"/>
            <a:chOff x="0" y="0"/>
            <a:chExt cx="2124472" cy="810580"/>
          </a:xfrm>
        </p:grpSpPr>
        <p:sp>
          <p:nvSpPr>
            <p:cNvPr id="413"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414"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300">
                  <a:solidFill>
                    <a:schemeClr val="accent1">
                      <a:lumOff val="23725"/>
                    </a:schemeClr>
                  </a:solidFill>
                </a:defRPr>
              </a:lvl1pPr>
            </a:lstStyle>
            <a:p>
              <a:pPr/>
              <a:r>
                <a:t>DOCUMENTATION</a:t>
              </a:r>
            </a:p>
          </p:txBody>
        </p:sp>
      </p:grpSp>
      <p:grpSp>
        <p:nvGrpSpPr>
          <p:cNvPr id="418" name="Gruppo"/>
          <p:cNvGrpSpPr/>
          <p:nvPr/>
        </p:nvGrpSpPr>
        <p:grpSpPr>
          <a:xfrm>
            <a:off x="4302700" y="1719139"/>
            <a:ext cx="2026454" cy="810582"/>
            <a:chOff x="0" y="0"/>
            <a:chExt cx="2026453" cy="810580"/>
          </a:xfrm>
        </p:grpSpPr>
        <p:sp>
          <p:nvSpPr>
            <p:cNvPr id="416"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417"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001" tIns="16001" rIns="16001" bIns="16001" numCol="1" anchor="ctr">
              <a:noAutofit/>
            </a:bodyPr>
            <a:lstStyle>
              <a:lvl1pPr algn="ctr" defTabSz="533400">
                <a:lnSpc>
                  <a:spcPct val="90000"/>
                </a:lnSpc>
                <a:spcBef>
                  <a:spcPts val="500"/>
                </a:spcBef>
                <a:defRPr b="1" sz="1200">
                  <a:solidFill>
                    <a:srgbClr val="FFFFFF"/>
                  </a:solidFill>
                </a:defRPr>
              </a:lvl1pPr>
            </a:lstStyle>
            <a:p>
              <a:pPr/>
              <a:r>
                <a:t>VERIFICATION</a:t>
              </a:r>
            </a:p>
          </p:txBody>
        </p:sp>
      </p:grpSp>
      <p:sp>
        <p:nvSpPr>
          <p:cNvPr id="419" name="Title 1"/>
          <p:cNvSpPr txBox="1"/>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pPr/>
            <a:r>
              <a:t>Stages of validation</a:t>
            </a:r>
          </a:p>
        </p:txBody>
      </p:sp>
      <p:sp>
        <p:nvSpPr>
          <p:cNvPr id="420" name="depends on the institution that carries out the validation…"/>
          <p:cNvSpPr txBox="1"/>
          <p:nvPr/>
        </p:nvSpPr>
        <p:spPr>
          <a:xfrm>
            <a:off x="540411" y="3157830"/>
            <a:ext cx="5805395" cy="15562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50394" indent="-150394" algn="just">
              <a:lnSpc>
                <a:spcPct val="107916"/>
              </a:lnSpc>
              <a:spcBef>
                <a:spcPts val="800"/>
              </a:spcBef>
              <a:buSzPct val="100000"/>
              <a:buChar char="-"/>
              <a:defRPr sz="1500">
                <a:uFill>
                  <a:solidFill>
                    <a:srgbClr val="000000"/>
                  </a:solidFill>
                </a:uFill>
              </a:defRPr>
            </a:pPr>
            <a:r>
              <a:t>depends on the institution that carries out the validation</a:t>
            </a:r>
          </a:p>
          <a:p>
            <a:pPr marL="150394" indent="-150394" algn="just">
              <a:lnSpc>
                <a:spcPct val="107916"/>
              </a:lnSpc>
              <a:spcBef>
                <a:spcPts val="800"/>
              </a:spcBef>
              <a:buSzPct val="100000"/>
              <a:buChar char="-"/>
              <a:defRPr sz="1500">
                <a:uFill>
                  <a:solidFill>
                    <a:srgbClr val="000000"/>
                  </a:solidFill>
                </a:uFill>
              </a:defRPr>
            </a:pPr>
            <a:r>
              <a:t>can be done in different ways</a:t>
            </a:r>
          </a:p>
          <a:p>
            <a:pPr marL="150394" indent="-150394" algn="just">
              <a:lnSpc>
                <a:spcPct val="107916"/>
              </a:lnSpc>
              <a:spcBef>
                <a:spcPts val="800"/>
              </a:spcBef>
              <a:buSzPct val="100000"/>
              <a:buChar char="-"/>
              <a:defRPr sz="1500">
                <a:uFill>
                  <a:solidFill>
                    <a:srgbClr val="000000"/>
                  </a:solidFill>
                </a:uFill>
              </a:defRPr>
            </a:pPr>
            <a:r>
              <a:t>may take place within one day or may be phased in</a:t>
            </a:r>
          </a:p>
          <a:p>
            <a:pPr marL="150394" indent="-150394" algn="just">
              <a:lnSpc>
                <a:spcPct val="107916"/>
              </a:lnSpc>
              <a:spcBef>
                <a:spcPts val="800"/>
              </a:spcBef>
              <a:buSzPct val="100000"/>
              <a:buChar char="-"/>
              <a:defRPr sz="1500">
                <a:uFill>
                  <a:solidFill>
                    <a:srgbClr val="000000"/>
                  </a:solidFill>
                </a:uFill>
              </a:defRPr>
            </a:pPr>
            <a:r>
              <a:t>different validation methods can also be used (this can be checked in the qualification description).</a:t>
            </a:r>
          </a:p>
        </p:txBody>
      </p:sp>
      <p:sp>
        <p:nvSpPr>
          <p:cNvPr id="421" name="Linea"/>
          <p:cNvSpPr/>
          <p:nvPr/>
        </p:nvSpPr>
        <p:spPr>
          <a:xfrm>
            <a:off x="5066578" y="2539736"/>
            <a:ext cx="1" cy="39699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3"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424"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42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26"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42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28"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29"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Practical exercises</a:t>
            </a:r>
          </a:p>
        </p:txBody>
      </p:sp>
      <p:sp>
        <p:nvSpPr>
          <p:cNvPr id="430"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431"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32" name="CuadroTexto 2"/>
          <p:cNvSpPr txBox="1"/>
          <p:nvPr/>
        </p:nvSpPr>
        <p:spPr>
          <a:xfrm>
            <a:off x="575132" y="2561546"/>
            <a:ext cx="5704105" cy="20150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3200"/>
            </a:pPr>
            <a:r>
              <a:t>Exercise </a:t>
            </a:r>
            <a:r>
              <a:rPr b="0" sz="2600"/>
              <a:t>(1)</a:t>
            </a:r>
            <a:r>
              <a:t>:</a:t>
            </a:r>
            <a:r>
              <a:rPr b="0"/>
              <a:t> </a:t>
            </a:r>
            <a:endParaRPr b="0"/>
          </a:p>
          <a:p>
            <a:pPr algn="ctr">
              <a:defRPr i="1" sz="3200"/>
            </a:pPr>
          </a:p>
          <a:p>
            <a:pPr marL="228600">
              <a:lnSpc>
                <a:spcPct val="107916"/>
              </a:lnSpc>
              <a:spcBef>
                <a:spcPts val="800"/>
              </a:spcBef>
              <a:defRPr sz="3200">
                <a:uFill>
                  <a:solidFill>
                    <a:srgbClr val="000000"/>
                  </a:solidFill>
                </a:uFill>
              </a:defRPr>
            </a:pPr>
            <a:r>
              <a:rPr i="1">
                <a:solidFill>
                  <a:srgbClr val="535353"/>
                </a:solidFill>
              </a:rPr>
              <a:t>Describe yourself: which are your strengths and weaknesses?</a:t>
            </a:r>
            <a:r>
              <a:rPr i="1"/>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4"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35"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36"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37"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3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39"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40"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Practical exercises</a:t>
            </a:r>
          </a:p>
        </p:txBody>
      </p:sp>
      <p:sp>
        <p:nvSpPr>
          <p:cNvPr id="441"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42"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43" name="CuadroTexto 2"/>
          <p:cNvSpPr txBox="1"/>
          <p:nvPr/>
        </p:nvSpPr>
        <p:spPr>
          <a:xfrm>
            <a:off x="575132" y="2561546"/>
            <a:ext cx="5704105" cy="20150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3200"/>
            </a:pPr>
            <a:r>
              <a:t>Exercise </a:t>
            </a:r>
            <a:r>
              <a:rPr b="0" sz="2600"/>
              <a:t>(2)</a:t>
            </a:r>
            <a:r>
              <a:t>:</a:t>
            </a:r>
            <a:r>
              <a:rPr b="0"/>
              <a:t> </a:t>
            </a:r>
            <a:endParaRPr b="0"/>
          </a:p>
          <a:p>
            <a:pPr algn="ctr">
              <a:defRPr i="1" sz="3200"/>
            </a:pPr>
          </a:p>
          <a:p>
            <a:pPr marL="228600">
              <a:lnSpc>
                <a:spcPct val="107916"/>
              </a:lnSpc>
              <a:spcBef>
                <a:spcPts val="800"/>
              </a:spcBef>
              <a:defRPr sz="3200">
                <a:solidFill>
                  <a:srgbClr val="535353"/>
                </a:solidFill>
                <a:uFill>
                  <a:solidFill>
                    <a:srgbClr val="000000"/>
                  </a:solidFill>
                </a:uFill>
              </a:defRPr>
            </a:pPr>
            <a:r>
              <a:rPr i="1"/>
              <a:t>What did you what to be when you were a child/adolescent?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46"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47"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48"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4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50"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51"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Practical exercises</a:t>
            </a:r>
          </a:p>
        </p:txBody>
      </p:sp>
      <p:sp>
        <p:nvSpPr>
          <p:cNvPr id="452"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53"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54" name="CuadroTexto 2"/>
          <p:cNvSpPr txBox="1"/>
          <p:nvPr/>
        </p:nvSpPr>
        <p:spPr>
          <a:xfrm>
            <a:off x="457200" y="2315481"/>
            <a:ext cx="5939970" cy="30698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3200"/>
            </a:pPr>
            <a:r>
              <a:t>Exercise </a:t>
            </a:r>
            <a:r>
              <a:rPr b="0" sz="2600"/>
              <a:t>(3)</a:t>
            </a:r>
            <a:r>
              <a:t>:</a:t>
            </a:r>
            <a:r>
              <a:rPr b="0"/>
              <a:t> </a:t>
            </a:r>
            <a:endParaRPr b="0"/>
          </a:p>
          <a:p>
            <a:pPr algn="ctr">
              <a:defRPr i="1" sz="3200"/>
            </a:pPr>
          </a:p>
          <a:p>
            <a:pPr marL="228600">
              <a:lnSpc>
                <a:spcPct val="107916"/>
              </a:lnSpc>
              <a:spcBef>
                <a:spcPts val="800"/>
              </a:spcBef>
              <a:defRPr sz="3200">
                <a:solidFill>
                  <a:srgbClr val="535353"/>
                </a:solidFill>
                <a:uFill>
                  <a:solidFill>
                    <a:srgbClr val="000000"/>
                  </a:solidFill>
                </a:uFill>
              </a:defRPr>
            </a:pPr>
            <a:r>
              <a:rPr i="1"/>
              <a:t>What would make you happy and what are, according to you, the main constraints that prevent you from achieving them?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115"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116"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17"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118"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19"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20"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Training outline</a:t>
            </a:r>
          </a:p>
        </p:txBody>
      </p:sp>
      <p:graphicFrame>
        <p:nvGraphicFramePr>
          <p:cNvPr id="121" name="Tabla 6"/>
          <p:cNvGraphicFramePr/>
          <p:nvPr/>
        </p:nvGraphicFramePr>
        <p:xfrm>
          <a:off x="457200" y="2303779"/>
          <a:ext cx="5939969" cy="222504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969984"/>
                <a:gridCol w="2969984"/>
              </a:tblGrid>
              <a:tr h="370840">
                <a:tc>
                  <a:txBody>
                    <a:bodyPr/>
                    <a:lstStyle/>
                    <a:p>
                      <a:pPr algn="l">
                        <a:defRPr b="0" sz="1800">
                          <a:solidFill>
                            <a:srgbClr val="000000"/>
                          </a:solidFill>
                        </a:defRPr>
                      </a:pPr>
                      <a:r>
                        <a:rPr b="1">
                          <a:solidFill>
                            <a:srgbClr val="FFFFFF"/>
                          </a:solidFill>
                        </a:rPr>
                        <a:t>Time</a:t>
                      </a:r>
                    </a:p>
                  </a:txBody>
                  <a:tcPr marL="45720" marR="45720" marT="45720" marB="45720" anchor="t" anchorCtr="0" horzOverflow="overflow">
                    <a:solidFill>
                      <a:srgbClr val="779D53"/>
                    </a:solidFill>
                  </a:tcPr>
                </a:tc>
                <a:tc>
                  <a:txBody>
                    <a:bodyPr/>
                    <a:lstStyle/>
                    <a:p>
                      <a:pPr algn="l">
                        <a:defRPr b="0" sz="1800">
                          <a:solidFill>
                            <a:srgbClr val="000000"/>
                          </a:solidFill>
                        </a:defRPr>
                      </a:pPr>
                      <a:r>
                        <a:rPr b="1">
                          <a:solidFill>
                            <a:srgbClr val="FFFFFF"/>
                          </a:solidFill>
                        </a:rPr>
                        <a:t>Activity</a:t>
                      </a:r>
                    </a:p>
                  </a:txBody>
                  <a:tcPr marL="45720" marR="45720" marT="45720" marB="45720" anchor="t" anchorCtr="0" horzOverflow="overflow">
                    <a:solidFill>
                      <a:srgbClr val="779D53"/>
                    </a:solidFill>
                  </a:tcPr>
                </a:tc>
              </a:tr>
              <a:tr h="370840">
                <a:tc>
                  <a:txBody>
                    <a:bodyPr/>
                    <a:lstStyle/>
                    <a:p>
                      <a:pPr algn="l">
                        <a:defRPr sz="1800"/>
                      </a:pPr>
                      <a:r>
                        <a:t>20 min</a:t>
                      </a:r>
                    </a:p>
                  </a:txBody>
                  <a:tcPr marL="45720" marR="45720" marT="45720" marB="45720" anchor="t" anchorCtr="0" horzOverflow="overflow"/>
                </a:tc>
                <a:tc>
                  <a:txBody>
                    <a:bodyPr/>
                    <a:lstStyle/>
                    <a:p>
                      <a:pPr algn="l">
                        <a:defRPr sz="1800"/>
                      </a:pPr>
                      <a:r>
                        <a:t>debate and confrontation</a:t>
                      </a:r>
                    </a:p>
                  </a:txBody>
                  <a:tcPr marL="45720" marR="45720" marT="45720" marB="45720" anchor="t" anchorCtr="0" horzOverflow="overflow"/>
                </a:tc>
              </a:tr>
              <a:tr h="370840">
                <a:tc>
                  <a:txBody>
                    <a:bodyPr/>
                    <a:lstStyle/>
                    <a:p>
                      <a:pPr algn="l">
                        <a:defRPr sz="1800"/>
                      </a:pPr>
                      <a:r>
                        <a:t>15 min</a:t>
                      </a:r>
                    </a:p>
                  </a:txBody>
                  <a:tcPr marL="45720" marR="45720" marT="45720" marB="45720" anchor="t" anchorCtr="0" horzOverflow="overflow"/>
                </a:tc>
                <a:tc>
                  <a:txBody>
                    <a:bodyPr/>
                    <a:lstStyle/>
                    <a:p>
                      <a:pPr algn="l">
                        <a:defRPr sz="1800"/>
                      </a:pPr>
                      <a:r>
                        <a:t>Conclusion of the submodule</a:t>
                      </a:r>
                    </a:p>
                  </a:txBody>
                  <a:tcPr marL="45720" marR="45720" marT="45720" marB="45720" anchor="t" anchorCtr="0" horzOverflow="overflow"/>
                </a:tc>
              </a:tr>
              <a:tr h="370840">
                <a:tc>
                  <a:txBody>
                    <a:bodyPr/>
                    <a:lstStyle/>
                    <a:p>
                      <a:pPr algn="l">
                        <a:defRPr sz="1800"/>
                      </a:pPr>
                      <a:r>
                        <a:t>20 min</a:t>
                      </a:r>
                    </a:p>
                  </a:txBody>
                  <a:tcPr marL="45720" marR="45720" marT="45720" marB="45720" anchor="t" anchorCtr="0" horzOverflow="overflow"/>
                </a:tc>
                <a:tc>
                  <a:txBody>
                    <a:bodyPr/>
                    <a:lstStyle/>
                    <a:p>
                      <a:pPr algn="l">
                        <a:defRPr sz="1800"/>
                      </a:pPr>
                      <a:r>
                        <a:t>Quiz</a:t>
                      </a:r>
                    </a:p>
                  </a:txBody>
                  <a:tcPr marL="45720" marR="45720" marT="45720" marB="45720" anchor="t" anchorCtr="0" horzOverflow="overflow"/>
                </a:tc>
              </a:tr>
              <a:tr h="370840">
                <a:tc>
                  <a:txBody>
                    <a:bodyPr/>
                    <a:lstStyle/>
                    <a:p>
                      <a:pPr algn="l">
                        <a:defRPr sz="1800"/>
                      </a:pPr>
                      <a:r>
                        <a:t>15 min</a:t>
                      </a:r>
                    </a:p>
                  </a:txBody>
                  <a:tcPr marL="45720" marR="45720" marT="45720" marB="45720" anchor="t" anchorCtr="0" horzOverflow="overflow"/>
                </a:tc>
                <a:tc>
                  <a:txBody>
                    <a:bodyPr/>
                    <a:lstStyle/>
                    <a:p>
                      <a:pPr algn="l">
                        <a:defRPr sz="1800"/>
                      </a:pPr>
                      <a:r>
                        <a:t>final evaluation of competences</a:t>
                      </a:r>
                    </a:p>
                  </a:txBody>
                  <a:tcPr marL="45720" marR="45720" marT="45720" marB="45720" anchor="t" anchorCtr="0" horzOverflow="overflow"/>
                </a:tc>
              </a:tr>
              <a:tr h="370840">
                <a:tc>
                  <a:txBody>
                    <a:bodyPr/>
                    <a:lstStyle/>
                    <a:p>
                      <a:pPr algn="l">
                        <a:defRPr sz="1800"/>
                      </a:pPr>
                      <a:r>
                        <a:t>20 min</a:t>
                      </a:r>
                    </a:p>
                  </a:txBody>
                  <a:tcPr marL="45720" marR="45720" marT="45720" marB="45720" anchor="t" anchorCtr="0" horzOverflow="overflow"/>
                </a:tc>
                <a:tc>
                  <a:txBody>
                    <a:bodyPr/>
                    <a:lstStyle/>
                    <a:p>
                      <a:pPr algn="l">
                        <a:defRPr sz="1800"/>
                      </a:pPr>
                      <a:r>
                        <a:t>Final assessment</a:t>
                      </a:r>
                    </a:p>
                  </a:txBody>
                  <a:tcPr marL="45720" marR="45720" marT="45720" marB="45720" anchor="t" anchorCtr="0" horzOverflow="overflow"/>
                </a:tc>
              </a:tr>
            </a:tbl>
          </a:graphicData>
        </a:graphic>
      </p:graphicFrame>
      <p:sp>
        <p:nvSpPr>
          <p:cNvPr id="122"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123"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24" name="CuadroTexto 2"/>
          <p:cNvSpPr txBox="1"/>
          <p:nvPr/>
        </p:nvSpPr>
        <p:spPr>
          <a:xfrm>
            <a:off x="502920" y="4875345"/>
            <a:ext cx="5944959"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TOTAL = 7h</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6"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57"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58"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59"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6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61"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62"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Practical exercises</a:t>
            </a:r>
          </a:p>
        </p:txBody>
      </p:sp>
      <p:sp>
        <p:nvSpPr>
          <p:cNvPr id="463"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64"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65" name="CuadroTexto 2"/>
          <p:cNvSpPr txBox="1"/>
          <p:nvPr/>
        </p:nvSpPr>
        <p:spPr>
          <a:xfrm>
            <a:off x="457200" y="2081529"/>
            <a:ext cx="5939970" cy="30698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3200"/>
            </a:pPr>
            <a:r>
              <a:t>Exercise </a:t>
            </a:r>
            <a:r>
              <a:rPr b="0" sz="2600"/>
              <a:t>(4)</a:t>
            </a:r>
            <a:r>
              <a:t>:</a:t>
            </a:r>
            <a:r>
              <a:rPr b="0"/>
              <a:t> </a:t>
            </a:r>
            <a:endParaRPr b="0"/>
          </a:p>
          <a:p>
            <a:pPr algn="ctr">
              <a:defRPr i="1" sz="3200"/>
            </a:pPr>
          </a:p>
          <a:p>
            <a:pPr marL="228600">
              <a:lnSpc>
                <a:spcPct val="107916"/>
              </a:lnSpc>
              <a:spcBef>
                <a:spcPts val="800"/>
              </a:spcBef>
              <a:defRPr i="1" sz="3200">
                <a:solidFill>
                  <a:srgbClr val="535353"/>
                </a:solidFill>
                <a:uFill>
                  <a:solidFill>
                    <a:srgbClr val="000000"/>
                  </a:solidFill>
                </a:uFill>
              </a:defRPr>
            </a:pPr>
            <a:r>
              <a:t>describe another member of the group and speak about their strengths, weaknesses, dreams and problems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68"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69"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70"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7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72"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73" name="Title 1"/>
          <p:cNvSpPr txBox="1"/>
          <p:nvPr>
            <p:ph type="title"/>
          </p:nvPr>
        </p:nvSpPr>
        <p:spPr>
          <a:xfrm>
            <a:off x="504695" y="-30162"/>
            <a:ext cx="5939970"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   Further readings</a:t>
            </a:r>
          </a:p>
        </p:txBody>
      </p:sp>
      <p:sp>
        <p:nvSpPr>
          <p:cNvPr id="474"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75"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76" name="CuadroTexto 2"/>
          <p:cNvSpPr txBox="1"/>
          <p:nvPr/>
        </p:nvSpPr>
        <p:spPr>
          <a:xfrm>
            <a:off x="313165" y="930136"/>
            <a:ext cx="6551630" cy="51562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8" invalidUrl="" action="" tgtFrame="" tooltip="" history="1" highlightClick="0" endSnd="0"/>
              </a:rPr>
              <a:t>https://cumulus.cedefop.europa.eu/files/vetelib/2019/european_inventory_validation_2018_synthesis.pdf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9" invalidUrl="" action="" tgtFrame="" tooltip="" history="1" highlightClick="0" endSnd="0"/>
              </a:rPr>
              <a:t>https://walidacja.ibe.edu.pl/metody/en/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0" invalidUrl="" action="" tgtFrame="" tooltip="" history="1" highlightClick="0" endSnd="0"/>
              </a:rPr>
              <a:t>http://self-e.lpf.lt/youth-workers-module3.html?lang=en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1" invalidUrl="" action="" tgtFrame="" tooltip="" history="1" highlightClick="0" endSnd="0"/>
              </a:rPr>
              <a:t>https://europa.eu/europass/en/european-qualifications-framework-eqf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2" invalidUrl="" action="" tgtFrame="" tooltip="" history="1" highlightClick="0" endSnd="0"/>
              </a:rPr>
              <a:t>https://www.cedefop.europa.eu/ro/events-and-projects/projects/european-credit-system-vocational-education-and-training-ecvet</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3" invalidUrl="" action="" tgtFrame="" tooltip="" history="1" highlightClick="0" endSnd="0"/>
              </a:rPr>
              <a:t>https://europa.eu/europass/en/about-europass</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4" invalidUrl="" action="" tgtFrame="" tooltip="" history="1" highlightClick="0" endSnd="0"/>
              </a:rPr>
              <a:t>https://www.eqavet.eu/What-We-Do/European-Quality-Assurance-Reference-Framework/Overview</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5" invalidUrl="" action="" tgtFrame="" tooltip="" history="1" highlightClick="0" endSnd="0"/>
              </a:rPr>
              <a:t>https://www.cedefop.europa.eu/files/9139_en.pdf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6" invalidUrl="" action="" tgtFrame="" tooltip="" history="1" highlightClick="0" endSnd="0"/>
              </a:rPr>
              <a:t>https://kwalifikacje.edu.pl/baza-wiedzy/use-the-integrated-qualifications-system-iqs/validation/?lang=en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7" invalidUrl="" action="" tgtFrame="" tooltip="" history="1" highlightClick="0" endSnd="0"/>
              </a:rPr>
              <a:t>https://www.polnews.uk/index.php/czytelnia/454-kursy-nvq.html</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8" invalidUrl="" action="" tgtFrame="" tooltip="" history="1" highlightClick="0" endSnd="0"/>
              </a:rPr>
              <a:t>https://www.vocationaltraining.org.uk/nvq-overview</a:t>
            </a:r>
          </a:p>
          <a:p>
            <a:pPr algn="just">
              <a:lnSpc>
                <a:spcPct val="107916"/>
              </a:lnSpc>
              <a:spcBef>
                <a:spcPts val="800"/>
              </a:spcBef>
              <a:defRPr sz="1300">
                <a:uFill>
                  <a:solidFill>
                    <a:srgbClr val="000000"/>
                  </a:solidFill>
                </a:uFill>
              </a:defRPr>
            </a:pPr>
            <a:r>
              <a:t>Shih-Yeh Chen and Shiang-Yao Liu, </a:t>
            </a:r>
            <a:r>
              <a:rPr i="1"/>
              <a:t>Developing Students’ Action Competence for a Sustainable Future: A Review of Educational Research</a:t>
            </a:r>
            <a:r>
              <a:t>, 13 February 2020</a:t>
            </a:r>
          </a:p>
          <a:p>
            <a:pPr algn="just">
              <a:lnSpc>
                <a:spcPct val="107916"/>
              </a:lnSpc>
              <a:spcBef>
                <a:spcPts val="800"/>
              </a:spcBef>
              <a:defRPr sz="1300">
                <a:solidFill>
                  <a:srgbClr val="0563C1"/>
                </a:solidFill>
                <a:uFill>
                  <a:solidFill>
                    <a:srgbClr val="000000"/>
                  </a:solidFill>
                </a:uFill>
              </a:defRPr>
            </a:pPr>
            <a:r>
              <a:rPr u="sng">
                <a:uFill>
                  <a:solidFill>
                    <a:srgbClr val="0563C1"/>
                  </a:solidFill>
                </a:uFill>
                <a:hlinkClick r:id="rId19" invalidUrl="" action="" tgtFrame="" tooltip="" history="1" highlightClick="0" endSnd="0"/>
              </a:rPr>
              <a:t>https://eur-lex.europa.eu/legal-content/EN/TXT/HTML/?uri=CELEX:32018H0604(01)&amp;from=EN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8"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479"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480"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81" name="Picture 15" descr="Picture 15"/>
          <p:cNvPicPr>
            <a:picLocks noChangeAspect="1"/>
          </p:cNvPicPr>
          <p:nvPr/>
        </p:nvPicPr>
        <p:blipFill>
          <a:blip r:embed="rId5">
            <a:alphaModFix amt="55000"/>
            <a:extLst/>
          </a:blip>
          <a:srcRect l="27107" t="0" r="2930" b="0"/>
          <a:stretch>
            <a:fillRect/>
          </a:stretch>
        </p:blipFill>
        <p:spPr>
          <a:xfrm>
            <a:off x="-278105" y="-1218247"/>
            <a:ext cx="6397172" cy="6310203"/>
          </a:xfrm>
          <a:prstGeom prst="rect">
            <a:avLst/>
          </a:prstGeom>
          <a:ln w="12700">
            <a:miter lim="400000"/>
          </a:ln>
        </p:spPr>
      </p:pic>
      <p:sp>
        <p:nvSpPr>
          <p:cNvPr id="482"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83"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84"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485"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486"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atin typeface="Century Gothic"/>
                <a:ea typeface="Century Gothic"/>
                <a:cs typeface="Century Gothic"/>
                <a:sym typeface="Century Gothic"/>
              </a:defRPr>
            </a:lvl1pPr>
          </a:lstStyle>
          <a:p>
            <a:pPr/>
            <a:r>
              <a:t>Final Test</a:t>
            </a:r>
          </a:p>
        </p:txBody>
      </p:sp>
      <p:pic>
        <p:nvPicPr>
          <p:cNvPr id="487" name="Picture 18" descr="Picture 18"/>
          <p:cNvPicPr>
            <a:picLocks noChangeAspect="1"/>
          </p:cNvPicPr>
          <p:nvPr/>
        </p:nvPicPr>
        <p:blipFill>
          <a:blip r:embed="rId7">
            <a:extLst/>
          </a:blip>
          <a:stretch>
            <a:fillRect/>
          </a:stretch>
        </p:blipFill>
        <p:spPr>
          <a:xfrm>
            <a:off x="1044403" y="4874359"/>
            <a:ext cx="1360130" cy="658894"/>
          </a:xfrm>
          <a:prstGeom prst="rect">
            <a:avLst/>
          </a:prstGeom>
          <a:ln w="12700">
            <a:miter lim="400000"/>
          </a:ln>
        </p:spPr>
      </p:pic>
      <p:pic>
        <p:nvPicPr>
          <p:cNvPr id="488" name="Picture 18" descr="Picture 18"/>
          <p:cNvPicPr>
            <a:picLocks noChangeAspect="1"/>
          </p:cNvPicPr>
          <p:nvPr/>
        </p:nvPicPr>
        <p:blipFill>
          <a:blip r:embed="rId7">
            <a:extLst/>
          </a:blip>
          <a:stretch>
            <a:fillRect/>
          </a:stretch>
        </p:blipFill>
        <p:spPr>
          <a:xfrm rot="20264337">
            <a:off x="4684819" y="3667049"/>
            <a:ext cx="1360130" cy="658894"/>
          </a:xfrm>
          <a:prstGeom prst="rect">
            <a:avLst/>
          </a:prstGeom>
          <a:ln w="12700">
            <a:miter lim="400000"/>
          </a:ln>
        </p:spPr>
      </p:pic>
      <p:sp>
        <p:nvSpPr>
          <p:cNvPr id="489" name="Forma libre: forma 21"/>
          <p:cNvSpPr/>
          <p:nvPr/>
        </p:nvSpPr>
        <p:spPr>
          <a:xfrm>
            <a:off x="2033471" y="3704487"/>
            <a:ext cx="2673995" cy="954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283" y="18125"/>
                  <a:pt x="2567" y="14650"/>
                  <a:pt x="4226" y="11700"/>
                </a:cubicBezTo>
                <a:cubicBezTo>
                  <a:pt x="5885" y="8750"/>
                  <a:pt x="7967" y="5700"/>
                  <a:pt x="9955" y="3900"/>
                </a:cubicBezTo>
                <a:cubicBezTo>
                  <a:pt x="11943" y="2100"/>
                  <a:pt x="14212" y="1550"/>
                  <a:pt x="16153" y="900"/>
                </a:cubicBezTo>
                <a:cubicBezTo>
                  <a:pt x="18094" y="250"/>
                  <a:pt x="19847" y="125"/>
                  <a:pt x="21600" y="0"/>
                </a:cubicBezTo>
              </a:path>
            </a:pathLst>
          </a:custGeom>
          <a:ln w="19050">
            <a:solidFill>
              <a:srgbClr val="595959"/>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1"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492"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493"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494"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49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96"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497" name="Title 1"/>
          <p:cNvSpPr txBox="1"/>
          <p:nvPr>
            <p:ph type="title"/>
          </p:nvPr>
        </p:nvSpPr>
        <p:spPr>
          <a:xfrm>
            <a:off x="457199" y="274638"/>
            <a:ext cx="5939971" cy="1143001"/>
          </a:xfrm>
          <a:prstGeom prst="rect">
            <a:avLst/>
          </a:prstGeom>
        </p:spPr>
        <p:txBody>
          <a:bodyPr/>
          <a:lstStyle>
            <a:lvl1pPr algn="l" defTabSz="365760">
              <a:defRPr sz="3520">
                <a:solidFill>
                  <a:srgbClr val="595959"/>
                </a:solidFill>
                <a:latin typeface="Century Gothic"/>
                <a:ea typeface="Century Gothic"/>
                <a:cs typeface="Century Gothic"/>
                <a:sym typeface="Century Gothic"/>
              </a:defRPr>
            </a:lvl1pPr>
          </a:lstStyle>
          <a:p>
            <a:pPr/>
            <a:r>
              <a:t>awareness v. competence</a:t>
            </a:r>
          </a:p>
        </p:txBody>
      </p:sp>
      <p:sp>
        <p:nvSpPr>
          <p:cNvPr id="498"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499"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500"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val="1"/>
            </a:ext>
          </a:extLst>
        </p:spPr>
        <p:txBody>
          <a:bodyPr lIns="45719" rIns="45719" anchor="ctr"/>
          <a:lstStyle/>
          <a:p>
            <a:pPr/>
            <a:r>
              <a:t>what I have passed</a:t>
            </a:r>
          </a:p>
        </p:txBody>
      </p:sp>
      <p:sp>
        <p:nvSpPr>
          <p:cNvPr id="501"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val="1"/>
            </a:ext>
          </a:extLst>
        </p:spPr>
        <p:txBody>
          <a:bodyPr lIns="45719" rIns="45719" anchor="ctr"/>
          <a:lstStyle/>
          <a:p>
            <a:pPr/>
            <a:r>
              <a:t>what I learnt / gained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3"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504"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50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506"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5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508"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509"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510"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511" name="CuadroTexto 2"/>
          <p:cNvSpPr txBox="1"/>
          <p:nvPr/>
        </p:nvSpPr>
        <p:spPr>
          <a:xfrm>
            <a:off x="935465" y="2289036"/>
            <a:ext cx="5512413"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atin typeface="Century Gothic"/>
                <a:ea typeface="Century Gothic"/>
                <a:cs typeface="Century Gothic"/>
                <a:sym typeface="Century Gothic"/>
              </a:defRPr>
            </a:lvl1pPr>
          </a:lstStyle>
          <a:p>
            <a:pPr/>
            <a:r>
              <a:t>Feedback Collection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3"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514" name="Picture 5" descr="Picture 5"/>
          <p:cNvPicPr>
            <a:picLocks noChangeAspect="1"/>
          </p:cNvPicPr>
          <p:nvPr/>
        </p:nvPicPr>
        <p:blipFill>
          <a:blip r:embed="rId3">
            <a:extLst/>
          </a:blip>
          <a:srcRect l="46822" t="13155" r="37054" b="10529"/>
          <a:stretch>
            <a:fillRect/>
          </a:stretch>
        </p:blipFill>
        <p:spPr>
          <a:xfrm>
            <a:off x="7010399" y="106679"/>
            <a:ext cx="1981202" cy="6605362"/>
          </a:xfrm>
          <a:prstGeom prst="rect">
            <a:avLst/>
          </a:prstGeom>
          <a:ln w="12700">
            <a:miter lim="400000"/>
          </a:ln>
        </p:spPr>
      </p:pic>
      <p:pic>
        <p:nvPicPr>
          <p:cNvPr id="515"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sp>
        <p:nvSpPr>
          <p:cNvPr id="516"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517" name="Picture 12" descr="Picture 12"/>
          <p:cNvPicPr>
            <a:picLocks noChangeAspect="1"/>
          </p:cNvPicPr>
          <p:nvPr/>
        </p:nvPicPr>
        <p:blipFill>
          <a:blip r:embed="rId5">
            <a:extLst/>
          </a:blip>
          <a:stretch>
            <a:fillRect/>
          </a:stretch>
        </p:blipFill>
        <p:spPr>
          <a:xfrm>
            <a:off x="7079443" y="5185407"/>
            <a:ext cx="1891892" cy="1521814"/>
          </a:xfrm>
          <a:prstGeom prst="rect">
            <a:avLst/>
          </a:prstGeom>
          <a:ln w="12700">
            <a:miter lim="400000"/>
          </a:ln>
        </p:spPr>
      </p:pic>
      <p:sp>
        <p:nvSpPr>
          <p:cNvPr id="518"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519" name="Picture 13" descr="Picture 13"/>
          <p:cNvPicPr>
            <a:picLocks noChangeAspect="1"/>
          </p:cNvPicPr>
          <p:nvPr/>
        </p:nvPicPr>
        <p:blipFill>
          <a:blip r:embed="rId6">
            <a:extLst/>
          </a:blip>
          <a:stretch>
            <a:fillRect/>
          </a:stretch>
        </p:blipFill>
        <p:spPr>
          <a:xfrm rot="16200000">
            <a:off x="6142980" y="2958351"/>
            <a:ext cx="1360130" cy="658895"/>
          </a:xfrm>
          <a:prstGeom prst="rect">
            <a:avLst/>
          </a:prstGeom>
          <a:ln w="12700">
            <a:miter lim="400000"/>
          </a:ln>
        </p:spPr>
      </p:pic>
      <p:grpSp>
        <p:nvGrpSpPr>
          <p:cNvPr id="522" name="Grupo 1"/>
          <p:cNvGrpSpPr/>
          <p:nvPr/>
        </p:nvGrpSpPr>
        <p:grpSpPr>
          <a:xfrm>
            <a:off x="1636618" y="1371599"/>
            <a:ext cx="4087855" cy="1820335"/>
            <a:chOff x="0" y="0"/>
            <a:chExt cx="4087853" cy="1820334"/>
          </a:xfrm>
        </p:grpSpPr>
        <p:sp>
          <p:nvSpPr>
            <p:cNvPr id="520" name="Oval Callout 7"/>
            <p:cNvSpPr/>
            <p:nvPr/>
          </p:nvSpPr>
          <p:spPr>
            <a:xfrm>
              <a:off x="0" y="0"/>
              <a:ext cx="3251200" cy="1820335"/>
            </a:xfrm>
            <a:prstGeom prst="wedgeEllipseCallout">
              <a:avLst>
                <a:gd name="adj1" fmla="val 80194"/>
                <a:gd name="adj2" fmla="val 30407"/>
              </a:avLst>
            </a:prstGeom>
            <a:solidFill>
              <a:srgbClr val="E9AB27"/>
            </a:solidFill>
            <a:ln w="22225" cap="rnd">
              <a:solidFill>
                <a:srgbClr val="808080"/>
              </a:solidFill>
              <a:prstDash val="sysDash"/>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a:solidFill>
                    <a:srgbClr val="FFFFFF"/>
                  </a:solidFill>
                </a:defRPr>
              </a:pPr>
            </a:p>
          </p:txBody>
        </p:sp>
        <p:sp>
          <p:nvSpPr>
            <p:cNvPr id="521" name="TextBox 6"/>
            <p:cNvSpPr/>
            <p:nvPr/>
          </p:nvSpPr>
          <p:spPr>
            <a:xfrm>
              <a:off x="834962" y="277410"/>
              <a:ext cx="325289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4800">
                  <a:solidFill>
                    <a:srgbClr val="FFFFFF"/>
                  </a:solidFill>
                  <a:latin typeface="Kinfolk Pro Rough"/>
                  <a:ea typeface="Kinfolk Pro Rough"/>
                  <a:cs typeface="Kinfolk Pro Rough"/>
                  <a:sym typeface="Kinfolk Pro Rough"/>
                </a:defRPr>
              </a:pPr>
              <a:r>
                <a:t>Thank</a:t>
              </a:r>
              <a:r>
                <a:rPr sz="4200"/>
                <a:t> you</a:t>
              </a:r>
              <a:r>
                <a:rPr sz="4200"/>
                <a:t>…</a:t>
              </a:r>
            </a:p>
          </p:txBody>
        </p:sp>
      </p:grpSp>
      <p:grpSp>
        <p:nvGrpSpPr>
          <p:cNvPr id="530" name="Grupo 14"/>
          <p:cNvGrpSpPr/>
          <p:nvPr/>
        </p:nvGrpSpPr>
        <p:grpSpPr>
          <a:xfrm>
            <a:off x="384893" y="5323663"/>
            <a:ext cx="6108705" cy="788036"/>
            <a:chOff x="0" y="0"/>
            <a:chExt cx="6108704" cy="788034"/>
          </a:xfrm>
        </p:grpSpPr>
        <p:pic>
          <p:nvPicPr>
            <p:cNvPr id="523" name="Imagem 15" descr="Imagem 15"/>
            <p:cNvPicPr>
              <a:picLocks noChangeAspect="1"/>
            </p:cNvPicPr>
            <p:nvPr/>
          </p:nvPicPr>
          <p:blipFill>
            <a:blip r:embed="rId7">
              <a:extLst/>
            </a:blip>
            <a:stretch>
              <a:fillRect/>
            </a:stretch>
          </p:blipFill>
          <p:spPr>
            <a:xfrm>
              <a:off x="0" y="302867"/>
              <a:ext cx="583270" cy="397120"/>
            </a:xfrm>
            <a:prstGeom prst="rect">
              <a:avLst/>
            </a:prstGeom>
            <a:ln w="12700" cap="flat">
              <a:noFill/>
              <a:miter lim="400000"/>
            </a:ln>
            <a:effectLst/>
          </p:spPr>
        </p:pic>
        <p:pic>
          <p:nvPicPr>
            <p:cNvPr id="524" name="Imagem 16" descr="Imagem 16"/>
            <p:cNvPicPr>
              <a:picLocks noChangeAspect="1"/>
            </p:cNvPicPr>
            <p:nvPr/>
          </p:nvPicPr>
          <p:blipFill>
            <a:blip r:embed="rId8">
              <a:extLst/>
            </a:blip>
            <a:stretch>
              <a:fillRect/>
            </a:stretch>
          </p:blipFill>
          <p:spPr>
            <a:xfrm>
              <a:off x="729185" y="288967"/>
              <a:ext cx="978706" cy="390916"/>
            </a:xfrm>
            <a:prstGeom prst="rect">
              <a:avLst/>
            </a:prstGeom>
            <a:ln w="12700" cap="flat">
              <a:noFill/>
              <a:miter lim="400000"/>
            </a:ln>
            <a:effectLst/>
          </p:spPr>
        </p:pic>
        <p:pic>
          <p:nvPicPr>
            <p:cNvPr id="525" name="Imagem 18" descr="Imagem 18"/>
            <p:cNvPicPr>
              <a:picLocks noChangeAspect="1"/>
            </p:cNvPicPr>
            <p:nvPr/>
          </p:nvPicPr>
          <p:blipFill>
            <a:blip r:embed="rId9">
              <a:extLst/>
            </a:blip>
            <a:stretch>
              <a:fillRect/>
            </a:stretch>
          </p:blipFill>
          <p:spPr>
            <a:xfrm>
              <a:off x="1853806" y="0"/>
              <a:ext cx="459697" cy="788035"/>
            </a:xfrm>
            <a:prstGeom prst="rect">
              <a:avLst/>
            </a:prstGeom>
            <a:ln w="12700" cap="flat">
              <a:noFill/>
              <a:miter lim="400000"/>
            </a:ln>
            <a:effectLst/>
          </p:spPr>
        </p:pic>
        <p:pic>
          <p:nvPicPr>
            <p:cNvPr id="526" name="Imagem 19" descr="Imagem 19"/>
            <p:cNvPicPr>
              <a:picLocks noChangeAspect="1"/>
            </p:cNvPicPr>
            <p:nvPr/>
          </p:nvPicPr>
          <p:blipFill>
            <a:blip r:embed="rId10">
              <a:extLst/>
            </a:blip>
            <a:stretch>
              <a:fillRect/>
            </a:stretch>
          </p:blipFill>
          <p:spPr>
            <a:xfrm>
              <a:off x="2459418" y="237124"/>
              <a:ext cx="721672" cy="421941"/>
            </a:xfrm>
            <a:prstGeom prst="rect">
              <a:avLst/>
            </a:prstGeom>
            <a:ln w="12700" cap="flat">
              <a:noFill/>
              <a:miter lim="400000"/>
            </a:ln>
            <a:effectLst/>
          </p:spPr>
        </p:pic>
        <p:pic>
          <p:nvPicPr>
            <p:cNvPr id="527" name="Imagem 20" descr="Imagem 20"/>
            <p:cNvPicPr>
              <a:picLocks noChangeAspect="1"/>
            </p:cNvPicPr>
            <p:nvPr/>
          </p:nvPicPr>
          <p:blipFill>
            <a:blip r:embed="rId11">
              <a:extLst/>
            </a:blip>
            <a:stretch>
              <a:fillRect/>
            </a:stretch>
          </p:blipFill>
          <p:spPr>
            <a:xfrm>
              <a:off x="3327006" y="241995"/>
              <a:ext cx="756273" cy="390916"/>
            </a:xfrm>
            <a:prstGeom prst="rect">
              <a:avLst/>
            </a:prstGeom>
            <a:ln w="12700" cap="flat">
              <a:noFill/>
              <a:miter lim="400000"/>
            </a:ln>
            <a:effectLst/>
          </p:spPr>
        </p:pic>
        <p:pic>
          <p:nvPicPr>
            <p:cNvPr id="528" name="Imagem 21" descr="Imagem 21"/>
            <p:cNvPicPr>
              <a:picLocks noChangeAspect="1"/>
            </p:cNvPicPr>
            <p:nvPr/>
          </p:nvPicPr>
          <p:blipFill>
            <a:blip r:embed="rId12">
              <a:extLst/>
            </a:blip>
            <a:stretch>
              <a:fillRect/>
            </a:stretch>
          </p:blipFill>
          <p:spPr>
            <a:xfrm>
              <a:off x="4229194" y="165208"/>
              <a:ext cx="800760" cy="502606"/>
            </a:xfrm>
            <a:prstGeom prst="rect">
              <a:avLst/>
            </a:prstGeom>
            <a:ln w="12700" cap="flat">
              <a:noFill/>
              <a:miter lim="400000"/>
            </a:ln>
            <a:effectLst/>
          </p:spPr>
        </p:pic>
        <p:pic>
          <p:nvPicPr>
            <p:cNvPr id="529" name="Imagem 22" descr="Imagem 22"/>
            <p:cNvPicPr>
              <a:picLocks noChangeAspect="1"/>
            </p:cNvPicPr>
            <p:nvPr/>
          </p:nvPicPr>
          <p:blipFill>
            <a:blip r:embed="rId13">
              <a:extLst/>
            </a:blip>
            <a:srcRect l="13397" t="28081" r="13476" b="27374"/>
            <a:stretch>
              <a:fillRect/>
            </a:stretch>
          </p:blipFill>
          <p:spPr>
            <a:xfrm>
              <a:off x="5100341" y="138277"/>
              <a:ext cx="1008364" cy="53983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127"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128"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29"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130"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31"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32"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133"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34"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400">
                <a:latin typeface="Century Gothic"/>
                <a:ea typeface="Century Gothic"/>
                <a:cs typeface="Century Gothic"/>
                <a:sym typeface="Century Gothic"/>
              </a:defRPr>
            </a:lvl1pPr>
          </a:lstStyle>
          <a:p>
            <a:pPr/>
            <a:r>
              <a:t>Initial Test</a:t>
            </a:r>
          </a:p>
        </p:txBody>
      </p:sp>
      <p:pic>
        <p:nvPicPr>
          <p:cNvPr id="135" name="Picture 18" descr="Picture 18"/>
          <p:cNvPicPr>
            <a:picLocks noChangeAspect="1"/>
          </p:cNvPicPr>
          <p:nvPr/>
        </p:nvPicPr>
        <p:blipFill>
          <a:blip r:embed="rId7">
            <a:extLst/>
          </a:blip>
          <a:stretch>
            <a:fillRect/>
          </a:stretch>
        </p:blipFill>
        <p:spPr>
          <a:xfrm>
            <a:off x="1044403" y="4874359"/>
            <a:ext cx="1360130" cy="65889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138"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139"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40"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141"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42"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43" name="Title 1"/>
          <p:cNvSpPr txBox="1"/>
          <p:nvPr>
            <p:ph type="title"/>
          </p:nvPr>
        </p:nvSpPr>
        <p:spPr>
          <a:xfrm>
            <a:off x="457199" y="274638"/>
            <a:ext cx="5939971" cy="1143001"/>
          </a:xfrm>
          <a:prstGeom prst="rect">
            <a:avLst/>
          </a:prstGeom>
        </p:spPr>
        <p:txBody>
          <a:bodyPr/>
          <a:lstStyle>
            <a:lvl1pPr algn="l" defTabSz="365760">
              <a:defRPr sz="3520">
                <a:solidFill>
                  <a:srgbClr val="595959"/>
                </a:solidFill>
                <a:latin typeface="Century Gothic"/>
                <a:ea typeface="Century Gothic"/>
                <a:cs typeface="Century Gothic"/>
                <a:sym typeface="Century Gothic"/>
              </a:defRPr>
            </a:lvl1pPr>
          </a:lstStyle>
          <a:p>
            <a:pPr/>
            <a:r>
              <a:t>awareness v. competence</a:t>
            </a:r>
          </a:p>
        </p:txBody>
      </p:sp>
      <p:sp>
        <p:nvSpPr>
          <p:cNvPr id="144"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145"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46"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val="1"/>
            </a:ext>
          </a:extLst>
        </p:spPr>
        <p:txBody>
          <a:bodyPr lIns="45719" rIns="45719" anchor="ctr"/>
          <a:lstStyle/>
          <a:p>
            <a:pPr/>
            <a:r>
              <a:t>what I expect to bring</a:t>
            </a:r>
          </a:p>
        </p:txBody>
      </p:sp>
      <p:sp>
        <p:nvSpPr>
          <p:cNvPr id="147"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val="1"/>
            </a:ext>
          </a:extLst>
        </p:spPr>
        <p:txBody>
          <a:bodyPr lIns="45719" rIns="45719" anchor="ctr"/>
          <a:lstStyle/>
          <a:p>
            <a:pPr/>
            <a:r>
              <a:t>what I expect to learn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extLst/>
          </a:blip>
          <a:srcRect l="49218" t="8478" r="32595" b="5468"/>
          <a:stretch>
            <a:fillRect/>
          </a:stretch>
        </p:blipFill>
        <p:spPr>
          <a:xfrm>
            <a:off x="7010399" y="152400"/>
            <a:ext cx="1981202" cy="6527800"/>
          </a:xfrm>
          <a:prstGeom prst="rect">
            <a:avLst/>
          </a:prstGeom>
          <a:ln w="12700">
            <a:miter lim="400000"/>
          </a:ln>
        </p:spPr>
      </p:pic>
      <p:pic>
        <p:nvPicPr>
          <p:cNvPr id="150" name="Picture 5" descr="Picture 5"/>
          <p:cNvPicPr>
            <a:picLocks noChangeAspect="1"/>
          </p:cNvPicPr>
          <p:nvPr/>
        </p:nvPicPr>
        <p:blipFill>
          <a:blip r:embed="rId3">
            <a:extLst/>
          </a:blip>
          <a:srcRect l="46822" t="13155" r="37054" b="10529"/>
          <a:stretch>
            <a:fillRect/>
          </a:stretch>
        </p:blipFill>
        <p:spPr>
          <a:xfrm>
            <a:off x="7010399" y="152399"/>
            <a:ext cx="1981202" cy="6527802"/>
          </a:xfrm>
          <a:prstGeom prst="rect">
            <a:avLst/>
          </a:prstGeom>
          <a:ln w="12700">
            <a:miter lim="400000"/>
          </a:ln>
        </p:spPr>
      </p:pic>
      <p:pic>
        <p:nvPicPr>
          <p:cNvPr id="151"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52" name="Picture 15" descr="Picture 15"/>
          <p:cNvPicPr>
            <a:picLocks noChangeAspect="1"/>
          </p:cNvPicPr>
          <p:nvPr/>
        </p:nvPicPr>
        <p:blipFill>
          <a:blip r:embed="rId5">
            <a:alphaModFix amt="55000"/>
            <a:extLst/>
          </a:blip>
          <a:srcRect l="27107" t="0" r="2930" b="0"/>
          <a:stretch>
            <a:fillRect/>
          </a:stretch>
        </p:blipFill>
        <p:spPr>
          <a:xfrm>
            <a:off x="-1" y="-1435845"/>
            <a:ext cx="6397172" cy="6310204"/>
          </a:xfrm>
          <a:prstGeom prst="rect">
            <a:avLst/>
          </a:prstGeom>
          <a:ln w="12700">
            <a:miter lim="400000"/>
          </a:ln>
        </p:spPr>
      </p:pic>
      <p:sp>
        <p:nvSpPr>
          <p:cNvPr id="153"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54"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55"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Learning objectives</a:t>
            </a:r>
          </a:p>
        </p:txBody>
      </p:sp>
      <p:sp>
        <p:nvSpPr>
          <p:cNvPr id="156" name="Straight Connector 17"/>
          <p:cNvSpPr/>
          <p:nvPr/>
        </p:nvSpPr>
        <p:spPr>
          <a:xfrm>
            <a:off x="2698749" y="6310867"/>
            <a:ext cx="1" cy="369333"/>
          </a:xfrm>
          <a:prstGeom prst="line">
            <a:avLst/>
          </a:prstGeom>
          <a:ln w="3175">
            <a:solidFill>
              <a:srgbClr val="7F7F7F"/>
            </a:solidFill>
          </a:ln>
        </p:spPr>
        <p:txBody>
          <a:bodyPr lIns="45719" rIns="45719"/>
          <a:lstStyle/>
          <a:p>
            <a:pPr/>
          </a:p>
        </p:txBody>
      </p:sp>
      <p:pic>
        <p:nvPicPr>
          <p:cNvPr id="157"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58" name="- “validation of competence” : general definition, basic concepts and notions…"/>
          <p:cNvSpPr txBox="1"/>
          <p:nvPr/>
        </p:nvSpPr>
        <p:spPr>
          <a:xfrm>
            <a:off x="352520" y="2356205"/>
            <a:ext cx="6149329" cy="21365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spcBef>
                <a:spcPts val="600"/>
              </a:spcBef>
              <a:defRPr sz="2200">
                <a:uFill>
                  <a:solidFill>
                    <a:srgbClr val="000000"/>
                  </a:solidFill>
                </a:uFill>
              </a:defRPr>
            </a:pPr>
            <a:r>
              <a:t>- </a:t>
            </a:r>
            <a:r>
              <a:t>“validation of competence” : general definition, basic concepts and notions</a:t>
            </a:r>
          </a:p>
          <a:p>
            <a:pPr algn="just">
              <a:lnSpc>
                <a:spcPct val="115000"/>
              </a:lnSpc>
              <a:spcBef>
                <a:spcPts val="600"/>
              </a:spcBef>
              <a:defRPr sz="2200">
                <a:uFill>
                  <a:solidFill>
                    <a:srgbClr val="000000"/>
                  </a:solidFill>
                </a:uFill>
              </a:defRPr>
            </a:pPr>
            <a:r>
              <a:t>- what you need to take into account when building a process of “validation of competence”</a:t>
            </a:r>
          </a:p>
          <a:p>
            <a:pPr algn="just">
              <a:lnSpc>
                <a:spcPct val="115000"/>
              </a:lnSpc>
              <a:spcBef>
                <a:spcPts val="600"/>
              </a:spcBef>
              <a:defRPr sz="2200">
                <a:uFill>
                  <a:solidFill>
                    <a:srgbClr val="000000"/>
                  </a:solidFill>
                </a:uFill>
              </a:defRPr>
            </a:pPr>
            <a:r>
              <a:t>- what level of “validation of competence” works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161"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162"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63"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1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65"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66" name="Title 1"/>
          <p:cNvSpPr txBox="1"/>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competences</a:t>
            </a:r>
          </a:p>
        </p:txBody>
      </p:sp>
      <p:sp>
        <p:nvSpPr>
          <p:cNvPr id="167"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168"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69" name="planning, organizing, directing, guiding, delegating, analyzing, communicating, conducting discussions, evaluating and reporting…"/>
          <p:cNvSpPr txBox="1"/>
          <p:nvPr/>
        </p:nvSpPr>
        <p:spPr>
          <a:xfrm>
            <a:off x="250920" y="1352905"/>
            <a:ext cx="6149329" cy="48577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10289" indent="-110289" algn="just">
              <a:lnSpc>
                <a:spcPct val="107916"/>
              </a:lnSpc>
              <a:spcBef>
                <a:spcPts val="800"/>
              </a:spcBef>
              <a:buSzPct val="100000"/>
              <a:buChar char="•"/>
              <a:defRPr sz="2200">
                <a:uFill>
                  <a:solidFill>
                    <a:srgbClr val="000000"/>
                  </a:solidFill>
                </a:uFill>
              </a:defRPr>
            </a:pPr>
            <a:r>
              <a:rPr>
                <a:uFill>
                  <a:solidFill>
                    <a:srgbClr val="595959"/>
                  </a:solidFill>
                </a:uFill>
              </a:rPr>
              <a:t>p</a:t>
            </a:r>
            <a:r>
              <a:t>lanning, organizing, directing, guiding, delegating, analyzing, communicating, conducting discussions, evaluating and reporting</a:t>
            </a:r>
          </a:p>
          <a:p>
            <a:pPr marL="110289" indent="-110289" algn="just">
              <a:lnSpc>
                <a:spcPct val="107916"/>
              </a:lnSpc>
              <a:spcBef>
                <a:spcPts val="800"/>
              </a:spcBef>
              <a:buSzPct val="100000"/>
              <a:buChar char="•"/>
              <a:defRPr sz="2200">
                <a:uFill>
                  <a:solidFill>
                    <a:srgbClr val="000000"/>
                  </a:solidFill>
                </a:uFill>
              </a:defRPr>
            </a:pPr>
            <a:r>
              <a:t>ability to work both independently and in a team</a:t>
            </a:r>
          </a:p>
          <a:p>
            <a:pPr marL="110289" indent="-110289" algn="just">
              <a:lnSpc>
                <a:spcPct val="107916"/>
              </a:lnSpc>
              <a:spcBef>
                <a:spcPts val="800"/>
              </a:spcBef>
              <a:buSzPct val="100000"/>
              <a:buChar char="•"/>
              <a:defRPr sz="2200">
                <a:uFill>
                  <a:solidFill>
                    <a:srgbClr val="000000"/>
                  </a:solidFill>
                </a:uFill>
              </a:defRPr>
            </a:pPr>
            <a:r>
              <a:t>the ability to guide risk-assessment process and to identify strengths and weaknesses.</a:t>
            </a:r>
          </a:p>
          <a:p>
            <a:pPr marL="110289" indent="-110289" algn="just">
              <a:lnSpc>
                <a:spcPct val="107916"/>
              </a:lnSpc>
              <a:spcBef>
                <a:spcPts val="800"/>
              </a:spcBef>
              <a:buSzPct val="100000"/>
              <a:buChar char="•"/>
              <a:defRPr sz="2200">
                <a:uFill>
                  <a:solidFill>
                    <a:srgbClr val="000000"/>
                  </a:solidFill>
                </a:uFill>
              </a:defRPr>
            </a:pPr>
            <a:r>
              <a:t>literacy skills; multilingual competence; competence in  mathematics, science, technology and engineering; digital competence; personal and social competence; civic competence; entrepreneurship competence; cultural awareness and expression.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172"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173"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74"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17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76"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77" name="Title 1"/>
          <p:cNvSpPr txBox="1"/>
          <p:nvPr>
            <p:ph type="title"/>
          </p:nvPr>
        </p:nvSpPr>
        <p:spPr>
          <a:xfrm>
            <a:off x="457199" y="27158"/>
            <a:ext cx="5997220" cy="1763019"/>
          </a:xfrm>
          <a:prstGeom prst="rect">
            <a:avLst/>
          </a:prstGeom>
        </p:spPr>
        <p:txBody>
          <a:bodyPr/>
          <a:lstStyle/>
          <a:p>
            <a:pPr algn="l">
              <a:defRPr>
                <a:solidFill>
                  <a:srgbClr val="595959"/>
                </a:solidFill>
                <a:latin typeface="Century Gothic"/>
                <a:ea typeface="Century Gothic"/>
                <a:cs typeface="Century Gothic"/>
                <a:sym typeface="Century Gothic"/>
              </a:defRPr>
            </a:pPr>
            <a:r>
              <a:t>what competences?</a:t>
            </a:r>
          </a:p>
          <a:p>
            <a:pPr algn="l">
              <a:defRPr sz="2200">
                <a:solidFill>
                  <a:srgbClr val="595959"/>
                </a:solidFill>
                <a:latin typeface="Century Gothic"/>
                <a:ea typeface="Century Gothic"/>
                <a:cs typeface="Century Gothic"/>
                <a:sym typeface="Century Gothic"/>
              </a:defRPr>
            </a:pPr>
            <a:r>
              <a:t>combination of </a:t>
            </a:r>
          </a:p>
        </p:txBody>
      </p:sp>
      <p:sp>
        <p:nvSpPr>
          <p:cNvPr id="178"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179"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80" name="KNOWLEDGE:…"/>
          <p:cNvSpPr txBox="1"/>
          <p:nvPr/>
        </p:nvSpPr>
        <p:spPr>
          <a:xfrm>
            <a:off x="381145" y="1886305"/>
            <a:ext cx="6149328" cy="40689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sz="2200">
                <a:uFill>
                  <a:solidFill>
                    <a:srgbClr val="000000"/>
                  </a:solidFill>
                </a:uFill>
              </a:defRPr>
            </a:pPr>
            <a:r>
              <a:rPr>
                <a:uFill>
                  <a:solidFill>
                    <a:srgbClr val="595959"/>
                  </a:solidFill>
                </a:uFill>
              </a:rPr>
              <a:t>KNOWLEDGE:</a:t>
            </a:r>
            <a:endParaRPr>
              <a:uFill>
                <a:solidFill>
                  <a:srgbClr val="595959"/>
                </a:solidFill>
              </a:uFill>
            </a:endParaRPr>
          </a:p>
          <a:p>
            <a:pPr>
              <a:defRPr>
                <a:solidFill>
                  <a:srgbClr val="4D5156"/>
                </a:solidFill>
                <a:latin typeface="Arial"/>
                <a:ea typeface="Arial"/>
                <a:cs typeface="Arial"/>
                <a:sym typeface="Arial"/>
              </a:defRPr>
            </a:pPr>
            <a:r>
              <a:rPr>
                <a:uFill>
                  <a:solidFill>
                    <a:srgbClr val="595959"/>
                  </a:solidFill>
                </a:uFill>
              </a:rPr>
              <a:t>the </a:t>
            </a:r>
            <a:r>
              <a:rPr b="1">
                <a:uFill>
                  <a:solidFill>
                    <a:srgbClr val="595959"/>
                  </a:solidFill>
                </a:uFill>
              </a:rPr>
              <a:t>information</a:t>
            </a:r>
            <a:r>
              <a:rPr>
                <a:uFill>
                  <a:solidFill>
                    <a:srgbClr val="595959"/>
                  </a:solidFill>
                </a:uFill>
              </a:rPr>
              <a:t>, </a:t>
            </a:r>
            <a:r>
              <a:rPr b="1">
                <a:uFill>
                  <a:solidFill>
                    <a:srgbClr val="595959"/>
                  </a:solidFill>
                </a:uFill>
              </a:rPr>
              <a:t>understanding</a:t>
            </a:r>
            <a:r>
              <a:rPr>
                <a:uFill>
                  <a:solidFill>
                    <a:srgbClr val="595959"/>
                  </a:solidFill>
                </a:uFill>
              </a:rPr>
              <a:t> and </a:t>
            </a:r>
            <a:r>
              <a:rPr b="1">
                <a:uFill>
                  <a:solidFill>
                    <a:srgbClr val="595959"/>
                  </a:solidFill>
                </a:uFill>
              </a:rPr>
              <a:t>skills</a:t>
            </a:r>
            <a:r>
              <a:rPr>
                <a:uFill>
                  <a:solidFill>
                    <a:srgbClr val="595959"/>
                  </a:solidFill>
                </a:uFill>
              </a:rPr>
              <a:t> that you gain through education or experience</a:t>
            </a:r>
            <a:endParaRPr>
              <a:uFill>
                <a:solidFill>
                  <a:srgbClr val="595959"/>
                </a:solidFill>
              </a:uFill>
            </a:endParaRPr>
          </a:p>
          <a:p>
            <a:pPr algn="just">
              <a:lnSpc>
                <a:spcPct val="107916"/>
              </a:lnSpc>
              <a:spcBef>
                <a:spcPts val="800"/>
              </a:spcBef>
              <a:defRPr sz="2200">
                <a:uFill>
                  <a:solidFill>
                    <a:srgbClr val="000000"/>
                  </a:solidFill>
                </a:uFill>
              </a:defRPr>
            </a:pPr>
            <a:endParaRPr>
              <a:uFill>
                <a:solidFill>
                  <a:srgbClr val="595959"/>
                </a:solidFill>
              </a:uFill>
            </a:endParaRPr>
          </a:p>
          <a:p>
            <a:pPr algn="just">
              <a:lnSpc>
                <a:spcPct val="107916"/>
              </a:lnSpc>
              <a:spcBef>
                <a:spcPts val="800"/>
              </a:spcBef>
              <a:defRPr sz="2200">
                <a:uFill>
                  <a:solidFill>
                    <a:srgbClr val="000000"/>
                  </a:solidFill>
                </a:uFill>
              </a:defRPr>
            </a:pPr>
            <a:r>
              <a:rPr>
                <a:uFill>
                  <a:solidFill>
                    <a:srgbClr val="595959"/>
                  </a:solidFill>
                </a:uFill>
              </a:rPr>
              <a:t>SKILLS:</a:t>
            </a:r>
            <a:endParaRPr>
              <a:uFill>
                <a:solidFill>
                  <a:srgbClr val="595959"/>
                </a:solidFill>
              </a:uFill>
            </a:endParaRPr>
          </a:p>
          <a:p>
            <a:pPr>
              <a:defRPr>
                <a:solidFill>
                  <a:srgbClr val="4D5156"/>
                </a:solidFill>
                <a:latin typeface="Arial"/>
                <a:ea typeface="Arial"/>
                <a:cs typeface="Arial"/>
                <a:sym typeface="Arial"/>
              </a:defRPr>
            </a:pPr>
            <a:r>
              <a:t>the </a:t>
            </a:r>
            <a:r>
              <a:rPr b="1">
                <a:solidFill>
                  <a:srgbClr val="5F6368"/>
                </a:solidFill>
              </a:rPr>
              <a:t>ability</a:t>
            </a:r>
            <a:r>
              <a:t> to do something </a:t>
            </a:r>
            <a:r>
              <a:rPr>
                <a:solidFill>
                  <a:srgbClr val="535353"/>
                </a:solidFill>
              </a:rPr>
              <a:t>well</a:t>
            </a:r>
            <a:endParaRPr>
              <a:uFill>
                <a:solidFill>
                  <a:srgbClr val="595959"/>
                </a:solidFill>
              </a:uFill>
            </a:endParaRPr>
          </a:p>
          <a:p>
            <a:pPr algn="just">
              <a:lnSpc>
                <a:spcPct val="107916"/>
              </a:lnSpc>
              <a:spcBef>
                <a:spcPts val="800"/>
              </a:spcBef>
              <a:defRPr sz="2200">
                <a:uFill>
                  <a:solidFill>
                    <a:srgbClr val="000000"/>
                  </a:solidFill>
                </a:uFill>
              </a:defRPr>
            </a:pPr>
            <a:endParaRPr>
              <a:uFill>
                <a:solidFill>
                  <a:srgbClr val="595959"/>
                </a:solidFill>
              </a:uFill>
            </a:endParaRPr>
          </a:p>
          <a:p>
            <a:pPr algn="just">
              <a:lnSpc>
                <a:spcPct val="107916"/>
              </a:lnSpc>
              <a:spcBef>
                <a:spcPts val="800"/>
              </a:spcBef>
              <a:defRPr sz="2200">
                <a:uFill>
                  <a:solidFill>
                    <a:srgbClr val="000000"/>
                  </a:solidFill>
                </a:uFill>
              </a:defRPr>
            </a:pPr>
            <a:r>
              <a:rPr>
                <a:uFill>
                  <a:solidFill>
                    <a:srgbClr val="595959"/>
                  </a:solidFill>
                </a:uFill>
              </a:rPr>
              <a:t>ATTITUDE:</a:t>
            </a:r>
            <a:endParaRPr>
              <a:uFill>
                <a:solidFill>
                  <a:srgbClr val="595959"/>
                </a:solidFill>
              </a:uFill>
            </a:endParaRPr>
          </a:p>
          <a:p>
            <a:pPr>
              <a:defRPr>
                <a:solidFill>
                  <a:srgbClr val="535353"/>
                </a:solidFill>
                <a:latin typeface="Arial"/>
                <a:ea typeface="Arial"/>
                <a:cs typeface="Arial"/>
                <a:sym typeface="Arial"/>
              </a:defRPr>
            </a:pPr>
            <a:r>
              <a:rPr>
                <a:uFill>
                  <a:solidFill>
                    <a:srgbClr val="595959"/>
                  </a:solidFill>
                </a:uFill>
              </a:rPr>
              <a:t>the way that you think and feel about someone or something</a:t>
            </a:r>
            <a:endParaRPr>
              <a:uFill>
                <a:solidFill>
                  <a:srgbClr val="595959"/>
                </a:solidFill>
              </a:uFill>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Picture 4" descr="Picture 4"/>
          <p:cNvPicPr>
            <a:picLocks noChangeAspect="1"/>
          </p:cNvPicPr>
          <p:nvPr/>
        </p:nvPicPr>
        <p:blipFill>
          <a:blip r:embed="rId2">
            <a:extLst/>
          </a:blip>
          <a:srcRect l="49218" t="8478" r="32595" b="5468"/>
          <a:stretch>
            <a:fillRect/>
          </a:stretch>
        </p:blipFill>
        <p:spPr>
          <a:xfrm>
            <a:off x="7010399" y="152400"/>
            <a:ext cx="1981201" cy="6527801"/>
          </a:xfrm>
          <a:prstGeom prst="rect">
            <a:avLst/>
          </a:prstGeom>
          <a:ln w="12700">
            <a:miter lim="400000"/>
          </a:ln>
        </p:spPr>
      </p:pic>
      <p:pic>
        <p:nvPicPr>
          <p:cNvPr id="183" name="Picture 5" descr="Picture 5"/>
          <p:cNvPicPr>
            <a:picLocks noChangeAspect="1"/>
          </p:cNvPicPr>
          <p:nvPr/>
        </p:nvPicPr>
        <p:blipFill>
          <a:blip r:embed="rId3">
            <a:extLst/>
          </a:blip>
          <a:srcRect l="46822" t="13155" r="37054" b="10530"/>
          <a:stretch>
            <a:fillRect/>
          </a:stretch>
        </p:blipFill>
        <p:spPr>
          <a:xfrm>
            <a:off x="7010399" y="152399"/>
            <a:ext cx="1981202" cy="6527801"/>
          </a:xfrm>
          <a:prstGeom prst="rect">
            <a:avLst/>
          </a:prstGeom>
          <a:ln w="12700">
            <a:miter lim="400000"/>
          </a:ln>
        </p:spPr>
      </p:pic>
      <p:pic>
        <p:nvPicPr>
          <p:cNvPr id="184" name="Picture 10" descr="Picture 10"/>
          <p:cNvPicPr>
            <a:picLocks noChangeAspect="1"/>
          </p:cNvPicPr>
          <p:nvPr/>
        </p:nvPicPr>
        <p:blipFill>
          <a:blip r:embed="rId4">
            <a:extLst/>
          </a:blip>
          <a:stretch>
            <a:fillRect/>
          </a:stretch>
        </p:blipFill>
        <p:spPr>
          <a:xfrm>
            <a:off x="457200" y="6283202"/>
            <a:ext cx="1947334" cy="396998"/>
          </a:xfrm>
          <a:prstGeom prst="rect">
            <a:avLst/>
          </a:prstGeom>
          <a:ln w="12700">
            <a:miter lim="400000"/>
          </a:ln>
        </p:spPr>
      </p:pic>
      <p:pic>
        <p:nvPicPr>
          <p:cNvPr id="185" name="Picture 15" descr="Picture 15"/>
          <p:cNvPicPr>
            <a:picLocks noChangeAspect="1"/>
          </p:cNvPicPr>
          <p:nvPr/>
        </p:nvPicPr>
        <p:blipFill>
          <a:blip r:embed="rId5">
            <a:alphaModFix amt="55000"/>
            <a:extLst/>
          </a:blip>
          <a:srcRect l="27107" t="0" r="2930" b="0"/>
          <a:stretch>
            <a:fillRect/>
          </a:stretch>
        </p:blipFill>
        <p:spPr>
          <a:xfrm>
            <a:off x="0" y="-1435845"/>
            <a:ext cx="6397170" cy="6310204"/>
          </a:xfrm>
          <a:prstGeom prst="rect">
            <a:avLst/>
          </a:prstGeom>
          <a:ln w="12700">
            <a:miter lim="400000"/>
          </a:ln>
        </p:spPr>
      </p:pic>
      <p:sp>
        <p:nvSpPr>
          <p:cNvPr id="18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600">
                <a:solidFill>
                  <a:srgbClr val="808080"/>
                </a:solidFill>
              </a:defRPr>
            </a:lvl1pPr>
          </a:lstStyle>
          <a:p>
            <a:pPr/>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87" name="Picture 12" descr="Picture 12"/>
          <p:cNvPicPr>
            <a:picLocks noChangeAspect="1"/>
          </p:cNvPicPr>
          <p:nvPr/>
        </p:nvPicPr>
        <p:blipFill>
          <a:blip r:embed="rId6">
            <a:extLst/>
          </a:blip>
          <a:stretch>
            <a:fillRect/>
          </a:stretch>
        </p:blipFill>
        <p:spPr>
          <a:xfrm>
            <a:off x="7079443" y="5185407"/>
            <a:ext cx="1891892" cy="1521814"/>
          </a:xfrm>
          <a:prstGeom prst="rect">
            <a:avLst/>
          </a:prstGeom>
          <a:ln w="12700">
            <a:miter lim="400000"/>
          </a:ln>
        </p:spPr>
      </p:pic>
      <p:sp>
        <p:nvSpPr>
          <p:cNvPr id="188" name="Title 1"/>
          <p:cNvSpPr txBox="1"/>
          <p:nvPr>
            <p:ph type="title"/>
          </p:nvPr>
        </p:nvSpPr>
        <p:spPr>
          <a:xfrm>
            <a:off x="457199" y="27158"/>
            <a:ext cx="5997220" cy="1763019"/>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pPr/>
            <a:r>
              <a:t>8 key competences</a:t>
            </a:r>
          </a:p>
        </p:txBody>
      </p:sp>
      <p:sp>
        <p:nvSpPr>
          <p:cNvPr id="189" name="Straight Connector 17"/>
          <p:cNvSpPr/>
          <p:nvPr/>
        </p:nvSpPr>
        <p:spPr>
          <a:xfrm>
            <a:off x="2698748" y="6310867"/>
            <a:ext cx="1" cy="369333"/>
          </a:xfrm>
          <a:prstGeom prst="line">
            <a:avLst/>
          </a:prstGeom>
          <a:ln w="3175">
            <a:solidFill>
              <a:srgbClr val="7F7F7F"/>
            </a:solidFill>
          </a:ln>
        </p:spPr>
        <p:txBody>
          <a:bodyPr lIns="45719" rIns="45719"/>
          <a:lstStyle/>
          <a:p>
            <a:pPr/>
          </a:p>
        </p:txBody>
      </p:sp>
      <p:pic>
        <p:nvPicPr>
          <p:cNvPr id="190" name="Picture 18" descr="Picture 18"/>
          <p:cNvPicPr>
            <a:picLocks noChangeAspect="1"/>
          </p:cNvPicPr>
          <p:nvPr/>
        </p:nvPicPr>
        <p:blipFill>
          <a:blip r:embed="rId7">
            <a:extLst/>
          </a:blip>
          <a:stretch>
            <a:fillRect/>
          </a:stretch>
        </p:blipFill>
        <p:spPr>
          <a:xfrm rot="16200000">
            <a:off x="6142980" y="579220"/>
            <a:ext cx="1360130" cy="658895"/>
          </a:xfrm>
          <a:prstGeom prst="rect">
            <a:avLst/>
          </a:prstGeom>
          <a:ln w="12700">
            <a:miter lim="400000"/>
          </a:ln>
        </p:spPr>
      </p:pic>
      <p:sp>
        <p:nvSpPr>
          <p:cNvPr id="191" name="Literacy skills;…"/>
          <p:cNvSpPr txBox="1"/>
          <p:nvPr/>
        </p:nvSpPr>
        <p:spPr>
          <a:xfrm>
            <a:off x="381145" y="1886305"/>
            <a:ext cx="6149328" cy="41275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07916"/>
              </a:lnSpc>
              <a:spcBef>
                <a:spcPts val="800"/>
              </a:spcBef>
              <a:defRPr sz="2200">
                <a:solidFill>
                  <a:srgbClr val="535353"/>
                </a:solidFill>
                <a:uFill>
                  <a:solidFill>
                    <a:srgbClr val="000000"/>
                  </a:solidFill>
                </a:uFill>
              </a:defRPr>
            </a:pPr>
            <a:r>
              <a:t>Literacy skills; </a:t>
            </a:r>
          </a:p>
          <a:p>
            <a:pPr algn="just">
              <a:lnSpc>
                <a:spcPct val="107916"/>
              </a:lnSpc>
              <a:spcBef>
                <a:spcPts val="800"/>
              </a:spcBef>
              <a:defRPr sz="2200">
                <a:solidFill>
                  <a:srgbClr val="535353"/>
                </a:solidFill>
                <a:uFill>
                  <a:solidFill>
                    <a:srgbClr val="000000"/>
                  </a:solidFill>
                </a:uFill>
              </a:defRPr>
            </a:pPr>
            <a:r>
              <a:t>Multilingual competence; </a:t>
            </a:r>
          </a:p>
          <a:p>
            <a:pPr algn="just">
              <a:lnSpc>
                <a:spcPct val="107916"/>
              </a:lnSpc>
              <a:spcBef>
                <a:spcPts val="800"/>
              </a:spcBef>
              <a:defRPr sz="2200">
                <a:solidFill>
                  <a:srgbClr val="535353"/>
                </a:solidFill>
                <a:uFill>
                  <a:solidFill>
                    <a:srgbClr val="000000"/>
                  </a:solidFill>
                </a:uFill>
              </a:defRPr>
            </a:pPr>
            <a:r>
              <a:t>Mathematical competence and competence in science, technology and engineering; </a:t>
            </a:r>
          </a:p>
          <a:p>
            <a:pPr algn="just">
              <a:lnSpc>
                <a:spcPct val="107916"/>
              </a:lnSpc>
              <a:spcBef>
                <a:spcPts val="800"/>
              </a:spcBef>
              <a:defRPr sz="2200">
                <a:solidFill>
                  <a:srgbClr val="535353"/>
                </a:solidFill>
                <a:uFill>
                  <a:solidFill>
                    <a:srgbClr val="000000"/>
                  </a:solidFill>
                </a:uFill>
              </a:defRPr>
            </a:pPr>
            <a:r>
              <a:t>Digital competence; </a:t>
            </a:r>
          </a:p>
          <a:p>
            <a:pPr algn="just">
              <a:lnSpc>
                <a:spcPct val="107916"/>
              </a:lnSpc>
              <a:spcBef>
                <a:spcPts val="800"/>
              </a:spcBef>
              <a:defRPr sz="2200">
                <a:solidFill>
                  <a:srgbClr val="535353"/>
                </a:solidFill>
                <a:uFill>
                  <a:solidFill>
                    <a:srgbClr val="000000"/>
                  </a:solidFill>
                </a:uFill>
              </a:defRPr>
            </a:pPr>
            <a:r>
              <a:t>Personal and social competence; </a:t>
            </a:r>
          </a:p>
          <a:p>
            <a:pPr algn="just">
              <a:lnSpc>
                <a:spcPct val="107916"/>
              </a:lnSpc>
              <a:spcBef>
                <a:spcPts val="800"/>
              </a:spcBef>
              <a:defRPr sz="2200">
                <a:solidFill>
                  <a:srgbClr val="535353"/>
                </a:solidFill>
                <a:uFill>
                  <a:solidFill>
                    <a:srgbClr val="000000"/>
                  </a:solidFill>
                </a:uFill>
              </a:defRPr>
            </a:pPr>
            <a:r>
              <a:t>Civic competence; </a:t>
            </a:r>
          </a:p>
          <a:p>
            <a:pPr algn="just">
              <a:lnSpc>
                <a:spcPct val="107916"/>
              </a:lnSpc>
              <a:spcBef>
                <a:spcPts val="800"/>
              </a:spcBef>
              <a:defRPr sz="2200">
                <a:solidFill>
                  <a:srgbClr val="535353"/>
                </a:solidFill>
                <a:uFill>
                  <a:solidFill>
                    <a:srgbClr val="000000"/>
                  </a:solidFill>
                </a:uFill>
              </a:defRPr>
            </a:pPr>
            <a:r>
              <a:t>Entrepreneurship competence; </a:t>
            </a:r>
          </a:p>
          <a:p>
            <a:pPr algn="just">
              <a:lnSpc>
                <a:spcPct val="107916"/>
              </a:lnSpc>
              <a:spcBef>
                <a:spcPts val="800"/>
              </a:spcBef>
              <a:defRPr sz="2200">
                <a:solidFill>
                  <a:srgbClr val="535353"/>
                </a:solidFill>
                <a:uFill>
                  <a:solidFill>
                    <a:srgbClr val="000000"/>
                  </a:solidFill>
                </a:uFill>
              </a:defRPr>
            </a:pPr>
            <a:r>
              <a:t>Cultural awareness and expression.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