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308" r:id="rId4"/>
    <p:sldId id="297" r:id="rId5"/>
    <p:sldId id="309" r:id="rId6"/>
    <p:sldId id="271" r:id="rId7"/>
    <p:sldId id="296" r:id="rId8"/>
    <p:sldId id="299" r:id="rId9"/>
    <p:sldId id="306" r:id="rId10"/>
    <p:sldId id="300" r:id="rId11"/>
    <p:sldId id="298" r:id="rId12"/>
    <p:sldId id="301" r:id="rId13"/>
    <p:sldId id="292" r:id="rId14"/>
    <p:sldId id="302" r:id="rId15"/>
    <p:sldId id="303" r:id="rId16"/>
    <p:sldId id="293" r:id="rId17"/>
    <p:sldId id="305" r:id="rId18"/>
    <p:sldId id="304" r:id="rId19"/>
    <p:sldId id="269" r:id="rId20"/>
    <p:sldId id="295" r:id="rId21"/>
    <p:sldId id="294" r:id="rId22"/>
    <p:sldId id="270" r:id="rId23"/>
    <p:sldId id="258"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9D53"/>
    <a:srgbClr val="E9AB27"/>
    <a:srgbClr val="F4B62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2" autoAdjust="0"/>
  </p:normalViewPr>
  <p:slideViewPr>
    <p:cSldViewPr snapToGrid="0" snapToObjects="1">
      <p:cViewPr varScale="1">
        <p:scale>
          <a:sx n="72" d="100"/>
          <a:sy n="72" d="100"/>
        </p:scale>
        <p:origin x="135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05D2C5-7FCD-4AF4-98BB-0D9EE0101638}" type="doc">
      <dgm:prSet loTypeId="urn:microsoft.com/office/officeart/2009/3/layout/StepUpProcess" loCatId="process" qsTypeId="urn:microsoft.com/office/officeart/2005/8/quickstyle/simple1" qsCatId="simple" csTypeId="urn:microsoft.com/office/officeart/2005/8/colors/accent6_2" csCatId="accent6" phldr="1"/>
      <dgm:spPr/>
      <dgm:t>
        <a:bodyPr/>
        <a:lstStyle/>
        <a:p>
          <a:endParaRPr lang="el-GR"/>
        </a:p>
      </dgm:t>
    </dgm:pt>
    <dgm:pt modelId="{02C985F2-29B1-4E11-8AE7-7BBA0185A3CD}">
      <dgm:prSet phldrT="[Κείμενο]" custT="1"/>
      <dgm:spPr/>
      <dgm:t>
        <a:bodyPr/>
        <a:lstStyle/>
        <a:p>
          <a:r>
            <a:rPr lang="en-US" sz="1200" b="1" i="0">
              <a:latin typeface="Century Gothic" panose="020B0502020202020204" pitchFamily="34" charset="0"/>
            </a:rPr>
            <a:t>1: Identify the decision</a:t>
          </a:r>
          <a:endParaRPr lang="el-GR" sz="1200" b="1">
            <a:latin typeface="Century Gothic" panose="020B0502020202020204" pitchFamily="34" charset="0"/>
          </a:endParaRPr>
        </a:p>
      </dgm:t>
    </dgm:pt>
    <dgm:pt modelId="{2ABE5789-7D49-4956-9132-06D37331378C}" type="parTrans" cxnId="{F0055296-E4C2-4500-AF81-20747B550344}">
      <dgm:prSet/>
      <dgm:spPr/>
      <dgm:t>
        <a:bodyPr/>
        <a:lstStyle/>
        <a:p>
          <a:endParaRPr lang="el-GR" sz="1200" b="1">
            <a:latin typeface="Century Gothic" panose="020B0502020202020204" pitchFamily="34" charset="0"/>
          </a:endParaRPr>
        </a:p>
      </dgm:t>
    </dgm:pt>
    <dgm:pt modelId="{A25FF2A2-14A0-4E95-81D7-DFC4BA3AB99C}" type="sibTrans" cxnId="{F0055296-E4C2-4500-AF81-20747B550344}">
      <dgm:prSet/>
      <dgm:spPr/>
      <dgm:t>
        <a:bodyPr/>
        <a:lstStyle/>
        <a:p>
          <a:endParaRPr lang="el-GR" sz="1200" b="1">
            <a:latin typeface="Century Gothic" panose="020B0502020202020204" pitchFamily="34" charset="0"/>
          </a:endParaRPr>
        </a:p>
      </dgm:t>
    </dgm:pt>
    <dgm:pt modelId="{66EFC0B7-F218-4FD6-A384-DA2D1F09F820}">
      <dgm:prSet phldrT="[Κείμενο]" custT="1"/>
      <dgm:spPr/>
      <dgm:t>
        <a:bodyPr/>
        <a:lstStyle/>
        <a:p>
          <a:r>
            <a:rPr lang="en-US" sz="1200" b="1" i="0">
              <a:latin typeface="Century Gothic" panose="020B0502020202020204" pitchFamily="34" charset="0"/>
            </a:rPr>
            <a:t>2: Gather relevant information</a:t>
          </a:r>
          <a:endParaRPr lang="el-GR" sz="1200" b="1">
            <a:latin typeface="Century Gothic" panose="020B0502020202020204" pitchFamily="34" charset="0"/>
          </a:endParaRPr>
        </a:p>
      </dgm:t>
    </dgm:pt>
    <dgm:pt modelId="{1243CDD3-5EFF-4BD7-B394-B07E9263601F}" type="parTrans" cxnId="{F4AEF929-F4AD-4D9F-8E45-6090D3CC597C}">
      <dgm:prSet/>
      <dgm:spPr/>
      <dgm:t>
        <a:bodyPr/>
        <a:lstStyle/>
        <a:p>
          <a:endParaRPr lang="el-GR" sz="1200" b="1">
            <a:latin typeface="Century Gothic" panose="020B0502020202020204" pitchFamily="34" charset="0"/>
          </a:endParaRPr>
        </a:p>
      </dgm:t>
    </dgm:pt>
    <dgm:pt modelId="{5DB5CAA3-0A9E-4088-B5F1-4D0323898A2D}" type="sibTrans" cxnId="{F4AEF929-F4AD-4D9F-8E45-6090D3CC597C}">
      <dgm:prSet/>
      <dgm:spPr/>
      <dgm:t>
        <a:bodyPr/>
        <a:lstStyle/>
        <a:p>
          <a:endParaRPr lang="el-GR" sz="1200" b="1">
            <a:latin typeface="Century Gothic" panose="020B0502020202020204" pitchFamily="34" charset="0"/>
          </a:endParaRPr>
        </a:p>
      </dgm:t>
    </dgm:pt>
    <dgm:pt modelId="{AC4CAFEF-CE96-4069-8AA6-BF08182040AB}">
      <dgm:prSet phldrT="[Κείμενο]" custT="1"/>
      <dgm:spPr/>
      <dgm:t>
        <a:bodyPr/>
        <a:lstStyle/>
        <a:p>
          <a:r>
            <a:rPr lang="en-US" sz="1200" b="1" i="0" dirty="0">
              <a:latin typeface="Century Gothic" panose="020B0502020202020204" pitchFamily="34" charset="0"/>
            </a:rPr>
            <a:t>3: Identify the alternatives</a:t>
          </a:r>
          <a:endParaRPr lang="el-GR" sz="1200" b="1" dirty="0">
            <a:latin typeface="Century Gothic" panose="020B0502020202020204" pitchFamily="34" charset="0"/>
          </a:endParaRPr>
        </a:p>
      </dgm:t>
    </dgm:pt>
    <dgm:pt modelId="{4DCE088F-0C0D-42E6-BD06-EFF492746D28}" type="parTrans" cxnId="{7BEC56D6-B5C5-45A7-9969-95F75DFE7D9B}">
      <dgm:prSet/>
      <dgm:spPr/>
      <dgm:t>
        <a:bodyPr/>
        <a:lstStyle/>
        <a:p>
          <a:endParaRPr lang="el-GR" sz="1200" b="1">
            <a:latin typeface="Century Gothic" panose="020B0502020202020204" pitchFamily="34" charset="0"/>
          </a:endParaRPr>
        </a:p>
      </dgm:t>
    </dgm:pt>
    <dgm:pt modelId="{2663813C-04F5-477A-ACCF-348A09EF3EF5}" type="sibTrans" cxnId="{7BEC56D6-B5C5-45A7-9969-95F75DFE7D9B}">
      <dgm:prSet/>
      <dgm:spPr/>
      <dgm:t>
        <a:bodyPr/>
        <a:lstStyle/>
        <a:p>
          <a:endParaRPr lang="el-GR" sz="1200" b="1">
            <a:latin typeface="Century Gothic" panose="020B0502020202020204" pitchFamily="34" charset="0"/>
          </a:endParaRPr>
        </a:p>
      </dgm:t>
    </dgm:pt>
    <dgm:pt modelId="{F677B1B1-E0FF-4C6E-9F78-F14C8AB64A7F}">
      <dgm:prSet custT="1"/>
      <dgm:spPr/>
      <dgm:t>
        <a:bodyPr/>
        <a:lstStyle/>
        <a:p>
          <a:r>
            <a:rPr lang="en-US" sz="1200" b="1" i="0">
              <a:latin typeface="Century Gothic" panose="020B0502020202020204" pitchFamily="34" charset="0"/>
            </a:rPr>
            <a:t>4: Weigh the evidence</a:t>
          </a:r>
          <a:endParaRPr lang="el-GR" sz="1200" b="1">
            <a:latin typeface="Century Gothic" panose="020B0502020202020204" pitchFamily="34" charset="0"/>
          </a:endParaRPr>
        </a:p>
      </dgm:t>
    </dgm:pt>
    <dgm:pt modelId="{612799BA-AAB7-4665-A2DF-8FD91A08A4E8}" type="parTrans" cxnId="{9799BCA0-FD44-4EBE-ABD3-EC47313E94F2}">
      <dgm:prSet/>
      <dgm:spPr/>
      <dgm:t>
        <a:bodyPr/>
        <a:lstStyle/>
        <a:p>
          <a:endParaRPr lang="el-GR" sz="1200" b="1">
            <a:latin typeface="Century Gothic" panose="020B0502020202020204" pitchFamily="34" charset="0"/>
          </a:endParaRPr>
        </a:p>
      </dgm:t>
    </dgm:pt>
    <dgm:pt modelId="{573434D4-4496-435E-A17F-04B9390E929C}" type="sibTrans" cxnId="{9799BCA0-FD44-4EBE-ABD3-EC47313E94F2}">
      <dgm:prSet/>
      <dgm:spPr/>
      <dgm:t>
        <a:bodyPr/>
        <a:lstStyle/>
        <a:p>
          <a:endParaRPr lang="el-GR" sz="1200" b="1">
            <a:latin typeface="Century Gothic" panose="020B0502020202020204" pitchFamily="34" charset="0"/>
          </a:endParaRPr>
        </a:p>
      </dgm:t>
    </dgm:pt>
    <dgm:pt modelId="{1C07CD8B-2C69-4673-BA3B-E78CEB1E9AAC}">
      <dgm:prSet custT="1"/>
      <dgm:spPr/>
      <dgm:t>
        <a:bodyPr/>
        <a:lstStyle/>
        <a:p>
          <a:r>
            <a:rPr lang="en-US" sz="1200" b="1" i="0" dirty="0">
              <a:latin typeface="Century Gothic" panose="020B0502020202020204" pitchFamily="34" charset="0"/>
            </a:rPr>
            <a:t>5: Choose among alternatives</a:t>
          </a:r>
          <a:endParaRPr lang="el-GR" sz="1200" b="1" dirty="0">
            <a:latin typeface="Century Gothic" panose="020B0502020202020204" pitchFamily="34" charset="0"/>
          </a:endParaRPr>
        </a:p>
      </dgm:t>
    </dgm:pt>
    <dgm:pt modelId="{A05753F6-7E9E-4806-ABFE-4AAEB2EB07F5}" type="parTrans" cxnId="{EFDD28C0-DD99-43B2-949A-248D9AC5F7C6}">
      <dgm:prSet/>
      <dgm:spPr/>
      <dgm:t>
        <a:bodyPr/>
        <a:lstStyle/>
        <a:p>
          <a:endParaRPr lang="el-GR" sz="1200" b="1">
            <a:latin typeface="Century Gothic" panose="020B0502020202020204" pitchFamily="34" charset="0"/>
          </a:endParaRPr>
        </a:p>
      </dgm:t>
    </dgm:pt>
    <dgm:pt modelId="{5C14DD68-1D33-4D46-B95C-114F63A20D33}" type="sibTrans" cxnId="{EFDD28C0-DD99-43B2-949A-248D9AC5F7C6}">
      <dgm:prSet/>
      <dgm:spPr/>
      <dgm:t>
        <a:bodyPr/>
        <a:lstStyle/>
        <a:p>
          <a:endParaRPr lang="el-GR" sz="1200" b="1">
            <a:latin typeface="Century Gothic" panose="020B0502020202020204" pitchFamily="34" charset="0"/>
          </a:endParaRPr>
        </a:p>
      </dgm:t>
    </dgm:pt>
    <dgm:pt modelId="{D47E2C1F-E73E-44AF-9E01-8A6C97469F65}">
      <dgm:prSet custT="1"/>
      <dgm:spPr/>
      <dgm:t>
        <a:bodyPr/>
        <a:lstStyle/>
        <a:p>
          <a:r>
            <a:rPr lang="en-US" sz="1200" b="1" i="0">
              <a:latin typeface="Century Gothic" panose="020B0502020202020204" pitchFamily="34" charset="0"/>
            </a:rPr>
            <a:t>6: Take action</a:t>
          </a:r>
          <a:endParaRPr lang="el-GR" sz="1200" b="1">
            <a:latin typeface="Century Gothic" panose="020B0502020202020204" pitchFamily="34" charset="0"/>
          </a:endParaRPr>
        </a:p>
      </dgm:t>
    </dgm:pt>
    <dgm:pt modelId="{B99C3CDB-B6F4-4553-8E16-F7E23AB3F3EA}" type="parTrans" cxnId="{E1C948BD-C6E6-4949-8977-2AF81E7CBBE9}">
      <dgm:prSet/>
      <dgm:spPr/>
      <dgm:t>
        <a:bodyPr/>
        <a:lstStyle/>
        <a:p>
          <a:endParaRPr lang="el-GR" sz="1200" b="1">
            <a:latin typeface="Century Gothic" panose="020B0502020202020204" pitchFamily="34" charset="0"/>
          </a:endParaRPr>
        </a:p>
      </dgm:t>
    </dgm:pt>
    <dgm:pt modelId="{AE4F90D7-9F21-4EFE-94B3-228465AA0A05}" type="sibTrans" cxnId="{E1C948BD-C6E6-4949-8977-2AF81E7CBBE9}">
      <dgm:prSet/>
      <dgm:spPr/>
      <dgm:t>
        <a:bodyPr/>
        <a:lstStyle/>
        <a:p>
          <a:endParaRPr lang="el-GR" sz="1200" b="1">
            <a:latin typeface="Century Gothic" panose="020B0502020202020204" pitchFamily="34" charset="0"/>
          </a:endParaRPr>
        </a:p>
      </dgm:t>
    </dgm:pt>
    <dgm:pt modelId="{CD3B4ABB-4992-4684-A012-70248B0B85EC}">
      <dgm:prSet custT="1"/>
      <dgm:spPr/>
      <dgm:t>
        <a:bodyPr/>
        <a:lstStyle/>
        <a:p>
          <a:r>
            <a:rPr lang="en-US" sz="1200" b="1" i="0">
              <a:latin typeface="Century Gothic" panose="020B0502020202020204" pitchFamily="34" charset="0"/>
            </a:rPr>
            <a:t>7: Review decision</a:t>
          </a:r>
          <a:endParaRPr lang="el-GR" sz="1200" b="1">
            <a:latin typeface="Century Gothic" panose="020B0502020202020204" pitchFamily="34" charset="0"/>
          </a:endParaRPr>
        </a:p>
      </dgm:t>
    </dgm:pt>
    <dgm:pt modelId="{3B69D965-8966-452E-88AE-2110E995BB56}" type="parTrans" cxnId="{04522A14-8205-4246-ABE2-43D6F15B9E00}">
      <dgm:prSet/>
      <dgm:spPr/>
      <dgm:t>
        <a:bodyPr/>
        <a:lstStyle/>
        <a:p>
          <a:endParaRPr lang="el-GR" sz="1200" b="1">
            <a:latin typeface="Century Gothic" panose="020B0502020202020204" pitchFamily="34" charset="0"/>
          </a:endParaRPr>
        </a:p>
      </dgm:t>
    </dgm:pt>
    <dgm:pt modelId="{FDC432D9-8C72-48F2-8F30-863CC38492B2}" type="sibTrans" cxnId="{04522A14-8205-4246-ABE2-43D6F15B9E00}">
      <dgm:prSet/>
      <dgm:spPr/>
      <dgm:t>
        <a:bodyPr/>
        <a:lstStyle/>
        <a:p>
          <a:endParaRPr lang="el-GR" sz="1200" b="1">
            <a:latin typeface="Century Gothic" panose="020B0502020202020204" pitchFamily="34" charset="0"/>
          </a:endParaRPr>
        </a:p>
      </dgm:t>
    </dgm:pt>
    <dgm:pt modelId="{3F981533-9990-4693-A4AA-A54E3A4BCB77}" type="pres">
      <dgm:prSet presAssocID="{3D05D2C5-7FCD-4AF4-98BB-0D9EE0101638}" presName="rootnode" presStyleCnt="0">
        <dgm:presLayoutVars>
          <dgm:chMax/>
          <dgm:chPref/>
          <dgm:dir/>
          <dgm:animLvl val="lvl"/>
        </dgm:presLayoutVars>
      </dgm:prSet>
      <dgm:spPr/>
    </dgm:pt>
    <dgm:pt modelId="{26ABBF46-2E26-4B76-B81B-403000A28E29}" type="pres">
      <dgm:prSet presAssocID="{02C985F2-29B1-4E11-8AE7-7BBA0185A3CD}" presName="composite" presStyleCnt="0"/>
      <dgm:spPr/>
    </dgm:pt>
    <dgm:pt modelId="{04CE4B89-2CA7-4688-A69F-B3FD26597687}" type="pres">
      <dgm:prSet presAssocID="{02C985F2-29B1-4E11-8AE7-7BBA0185A3CD}" presName="LShape" presStyleLbl="alignNode1" presStyleIdx="0" presStyleCnt="13"/>
      <dgm:spPr/>
    </dgm:pt>
    <dgm:pt modelId="{99919C91-9F33-40E5-857E-47EDA943F57D}" type="pres">
      <dgm:prSet presAssocID="{02C985F2-29B1-4E11-8AE7-7BBA0185A3CD}" presName="ParentText" presStyleLbl="revTx" presStyleIdx="0" presStyleCnt="7">
        <dgm:presLayoutVars>
          <dgm:chMax val="0"/>
          <dgm:chPref val="0"/>
          <dgm:bulletEnabled val="1"/>
        </dgm:presLayoutVars>
      </dgm:prSet>
      <dgm:spPr/>
    </dgm:pt>
    <dgm:pt modelId="{FDDAEA58-33C3-4DA5-9E2D-485AE4705F71}" type="pres">
      <dgm:prSet presAssocID="{02C985F2-29B1-4E11-8AE7-7BBA0185A3CD}" presName="Triangle" presStyleLbl="alignNode1" presStyleIdx="1" presStyleCnt="13"/>
      <dgm:spPr/>
    </dgm:pt>
    <dgm:pt modelId="{6128A1F7-6719-4E3F-B987-CF9DAA85AD18}" type="pres">
      <dgm:prSet presAssocID="{A25FF2A2-14A0-4E95-81D7-DFC4BA3AB99C}" presName="sibTrans" presStyleCnt="0"/>
      <dgm:spPr/>
    </dgm:pt>
    <dgm:pt modelId="{C5E95920-889D-4AE3-8F3B-BFCCC6AFC774}" type="pres">
      <dgm:prSet presAssocID="{A25FF2A2-14A0-4E95-81D7-DFC4BA3AB99C}" presName="space" presStyleCnt="0"/>
      <dgm:spPr/>
    </dgm:pt>
    <dgm:pt modelId="{34873B4F-934F-4422-8178-92DCE2CEABA1}" type="pres">
      <dgm:prSet presAssocID="{66EFC0B7-F218-4FD6-A384-DA2D1F09F820}" presName="composite" presStyleCnt="0"/>
      <dgm:spPr/>
    </dgm:pt>
    <dgm:pt modelId="{D0515F34-366B-41CF-AAAB-4E03030DC4A6}" type="pres">
      <dgm:prSet presAssocID="{66EFC0B7-F218-4FD6-A384-DA2D1F09F820}" presName="LShape" presStyleLbl="alignNode1" presStyleIdx="2" presStyleCnt="13"/>
      <dgm:spPr/>
    </dgm:pt>
    <dgm:pt modelId="{2B4E496A-C975-4B6E-BCFA-E78820C30BC2}" type="pres">
      <dgm:prSet presAssocID="{66EFC0B7-F218-4FD6-A384-DA2D1F09F820}" presName="ParentText" presStyleLbl="revTx" presStyleIdx="1" presStyleCnt="7">
        <dgm:presLayoutVars>
          <dgm:chMax val="0"/>
          <dgm:chPref val="0"/>
          <dgm:bulletEnabled val="1"/>
        </dgm:presLayoutVars>
      </dgm:prSet>
      <dgm:spPr/>
    </dgm:pt>
    <dgm:pt modelId="{DF82EBC6-06FA-4601-B98A-AC7D22635942}" type="pres">
      <dgm:prSet presAssocID="{66EFC0B7-F218-4FD6-A384-DA2D1F09F820}" presName="Triangle" presStyleLbl="alignNode1" presStyleIdx="3" presStyleCnt="13"/>
      <dgm:spPr/>
    </dgm:pt>
    <dgm:pt modelId="{FE74AC04-5AC6-4060-88E3-FE40800FFDC0}" type="pres">
      <dgm:prSet presAssocID="{5DB5CAA3-0A9E-4088-B5F1-4D0323898A2D}" presName="sibTrans" presStyleCnt="0"/>
      <dgm:spPr/>
    </dgm:pt>
    <dgm:pt modelId="{85E415B6-D97F-4495-A486-7D563F2AD54D}" type="pres">
      <dgm:prSet presAssocID="{5DB5CAA3-0A9E-4088-B5F1-4D0323898A2D}" presName="space" presStyleCnt="0"/>
      <dgm:spPr/>
    </dgm:pt>
    <dgm:pt modelId="{4727D74B-7764-47E3-9901-B9BB220E3B27}" type="pres">
      <dgm:prSet presAssocID="{AC4CAFEF-CE96-4069-8AA6-BF08182040AB}" presName="composite" presStyleCnt="0"/>
      <dgm:spPr/>
    </dgm:pt>
    <dgm:pt modelId="{2631C0D8-C530-4910-84F7-806659DA26D2}" type="pres">
      <dgm:prSet presAssocID="{AC4CAFEF-CE96-4069-8AA6-BF08182040AB}" presName="LShape" presStyleLbl="alignNode1" presStyleIdx="4" presStyleCnt="13"/>
      <dgm:spPr/>
    </dgm:pt>
    <dgm:pt modelId="{DA4E4483-0E9D-48AB-9C9D-1F550696B478}" type="pres">
      <dgm:prSet presAssocID="{AC4CAFEF-CE96-4069-8AA6-BF08182040AB}" presName="ParentText" presStyleLbl="revTx" presStyleIdx="2" presStyleCnt="7" custLinFactNeighborX="0" custLinFactNeighborY="0">
        <dgm:presLayoutVars>
          <dgm:chMax val="0"/>
          <dgm:chPref val="0"/>
          <dgm:bulletEnabled val="1"/>
        </dgm:presLayoutVars>
      </dgm:prSet>
      <dgm:spPr/>
    </dgm:pt>
    <dgm:pt modelId="{38C31C65-F0F5-442B-948F-0919CEAB9619}" type="pres">
      <dgm:prSet presAssocID="{AC4CAFEF-CE96-4069-8AA6-BF08182040AB}" presName="Triangle" presStyleLbl="alignNode1" presStyleIdx="5" presStyleCnt="13"/>
      <dgm:spPr/>
    </dgm:pt>
    <dgm:pt modelId="{E2B6308A-705D-49ED-8F65-4EB76EFA47B4}" type="pres">
      <dgm:prSet presAssocID="{2663813C-04F5-477A-ACCF-348A09EF3EF5}" presName="sibTrans" presStyleCnt="0"/>
      <dgm:spPr/>
    </dgm:pt>
    <dgm:pt modelId="{354D9E5A-D56D-4103-9AA7-6F26467B8363}" type="pres">
      <dgm:prSet presAssocID="{2663813C-04F5-477A-ACCF-348A09EF3EF5}" presName="space" presStyleCnt="0"/>
      <dgm:spPr/>
    </dgm:pt>
    <dgm:pt modelId="{251BC18E-7951-424C-B943-11CD39FBD323}" type="pres">
      <dgm:prSet presAssocID="{F677B1B1-E0FF-4C6E-9F78-F14C8AB64A7F}" presName="composite" presStyleCnt="0"/>
      <dgm:spPr/>
    </dgm:pt>
    <dgm:pt modelId="{32D6158E-3446-4FE6-B5BD-84624561ABCF}" type="pres">
      <dgm:prSet presAssocID="{F677B1B1-E0FF-4C6E-9F78-F14C8AB64A7F}" presName="LShape" presStyleLbl="alignNode1" presStyleIdx="6" presStyleCnt="13"/>
      <dgm:spPr/>
    </dgm:pt>
    <dgm:pt modelId="{3D2A0138-6464-46D6-9850-AC1434B9F950}" type="pres">
      <dgm:prSet presAssocID="{F677B1B1-E0FF-4C6E-9F78-F14C8AB64A7F}" presName="ParentText" presStyleLbl="revTx" presStyleIdx="3" presStyleCnt="7">
        <dgm:presLayoutVars>
          <dgm:chMax val="0"/>
          <dgm:chPref val="0"/>
          <dgm:bulletEnabled val="1"/>
        </dgm:presLayoutVars>
      </dgm:prSet>
      <dgm:spPr/>
    </dgm:pt>
    <dgm:pt modelId="{20EC777F-6D21-43EA-9139-C3FA751A13D7}" type="pres">
      <dgm:prSet presAssocID="{F677B1B1-E0FF-4C6E-9F78-F14C8AB64A7F}" presName="Triangle" presStyleLbl="alignNode1" presStyleIdx="7" presStyleCnt="13"/>
      <dgm:spPr/>
    </dgm:pt>
    <dgm:pt modelId="{8FE7F1C5-5C92-47F7-A8C2-C74E9E021C8A}" type="pres">
      <dgm:prSet presAssocID="{573434D4-4496-435E-A17F-04B9390E929C}" presName="sibTrans" presStyleCnt="0"/>
      <dgm:spPr/>
    </dgm:pt>
    <dgm:pt modelId="{BC6F9503-BA82-4336-84FA-897360C4C9D6}" type="pres">
      <dgm:prSet presAssocID="{573434D4-4496-435E-A17F-04B9390E929C}" presName="space" presStyleCnt="0"/>
      <dgm:spPr/>
    </dgm:pt>
    <dgm:pt modelId="{26AAF3E9-D8AE-4E45-BF31-556A7CD40BCB}" type="pres">
      <dgm:prSet presAssocID="{1C07CD8B-2C69-4673-BA3B-E78CEB1E9AAC}" presName="composite" presStyleCnt="0"/>
      <dgm:spPr/>
    </dgm:pt>
    <dgm:pt modelId="{8228574C-A28D-4B01-9062-D5F647907A25}" type="pres">
      <dgm:prSet presAssocID="{1C07CD8B-2C69-4673-BA3B-E78CEB1E9AAC}" presName="LShape" presStyleLbl="alignNode1" presStyleIdx="8" presStyleCnt="13"/>
      <dgm:spPr/>
    </dgm:pt>
    <dgm:pt modelId="{B5AB71B6-880F-4E52-B509-39B295A569E7}" type="pres">
      <dgm:prSet presAssocID="{1C07CD8B-2C69-4673-BA3B-E78CEB1E9AAC}" presName="ParentText" presStyleLbl="revTx" presStyleIdx="4" presStyleCnt="7">
        <dgm:presLayoutVars>
          <dgm:chMax val="0"/>
          <dgm:chPref val="0"/>
          <dgm:bulletEnabled val="1"/>
        </dgm:presLayoutVars>
      </dgm:prSet>
      <dgm:spPr/>
    </dgm:pt>
    <dgm:pt modelId="{050FCF0B-541F-41F4-9C15-B16FD438BA1D}" type="pres">
      <dgm:prSet presAssocID="{1C07CD8B-2C69-4673-BA3B-E78CEB1E9AAC}" presName="Triangle" presStyleLbl="alignNode1" presStyleIdx="9" presStyleCnt="13"/>
      <dgm:spPr/>
    </dgm:pt>
    <dgm:pt modelId="{09DEB019-19F6-4C18-B6C3-ECB865A8190D}" type="pres">
      <dgm:prSet presAssocID="{5C14DD68-1D33-4D46-B95C-114F63A20D33}" presName="sibTrans" presStyleCnt="0"/>
      <dgm:spPr/>
    </dgm:pt>
    <dgm:pt modelId="{B340E20A-2F77-4DC0-B172-3AFFB897653D}" type="pres">
      <dgm:prSet presAssocID="{5C14DD68-1D33-4D46-B95C-114F63A20D33}" presName="space" presStyleCnt="0"/>
      <dgm:spPr/>
    </dgm:pt>
    <dgm:pt modelId="{52522949-DC50-4D86-B782-9D8F99354912}" type="pres">
      <dgm:prSet presAssocID="{D47E2C1F-E73E-44AF-9E01-8A6C97469F65}" presName="composite" presStyleCnt="0"/>
      <dgm:spPr/>
    </dgm:pt>
    <dgm:pt modelId="{53A25675-A7AD-4751-A5AA-6661BF5E819D}" type="pres">
      <dgm:prSet presAssocID="{D47E2C1F-E73E-44AF-9E01-8A6C97469F65}" presName="LShape" presStyleLbl="alignNode1" presStyleIdx="10" presStyleCnt="13"/>
      <dgm:spPr/>
    </dgm:pt>
    <dgm:pt modelId="{BA5DB55C-7DDD-42C8-922C-8FF1AF56789C}" type="pres">
      <dgm:prSet presAssocID="{D47E2C1F-E73E-44AF-9E01-8A6C97469F65}" presName="ParentText" presStyleLbl="revTx" presStyleIdx="5" presStyleCnt="7">
        <dgm:presLayoutVars>
          <dgm:chMax val="0"/>
          <dgm:chPref val="0"/>
          <dgm:bulletEnabled val="1"/>
        </dgm:presLayoutVars>
      </dgm:prSet>
      <dgm:spPr/>
    </dgm:pt>
    <dgm:pt modelId="{B9B935C7-7941-46D5-95BB-1FE1E23734EA}" type="pres">
      <dgm:prSet presAssocID="{D47E2C1F-E73E-44AF-9E01-8A6C97469F65}" presName="Triangle" presStyleLbl="alignNode1" presStyleIdx="11" presStyleCnt="13"/>
      <dgm:spPr/>
    </dgm:pt>
    <dgm:pt modelId="{021BA13E-8B2E-4A32-A281-BF56F16AADA3}" type="pres">
      <dgm:prSet presAssocID="{AE4F90D7-9F21-4EFE-94B3-228465AA0A05}" presName="sibTrans" presStyleCnt="0"/>
      <dgm:spPr/>
    </dgm:pt>
    <dgm:pt modelId="{F90FB080-1658-4CA3-9F08-54F561AFE056}" type="pres">
      <dgm:prSet presAssocID="{AE4F90D7-9F21-4EFE-94B3-228465AA0A05}" presName="space" presStyleCnt="0"/>
      <dgm:spPr/>
    </dgm:pt>
    <dgm:pt modelId="{C48DC493-D526-405F-8C65-A25F02E753A3}" type="pres">
      <dgm:prSet presAssocID="{CD3B4ABB-4992-4684-A012-70248B0B85EC}" presName="composite" presStyleCnt="0"/>
      <dgm:spPr/>
    </dgm:pt>
    <dgm:pt modelId="{E40BAD7B-8257-46B8-8CE9-B89EF2F31BB1}" type="pres">
      <dgm:prSet presAssocID="{CD3B4ABB-4992-4684-A012-70248B0B85EC}" presName="LShape" presStyleLbl="alignNode1" presStyleIdx="12" presStyleCnt="13"/>
      <dgm:spPr/>
    </dgm:pt>
    <dgm:pt modelId="{1DB0FDB0-4A2A-457D-9F77-C7134879469F}" type="pres">
      <dgm:prSet presAssocID="{CD3B4ABB-4992-4684-A012-70248B0B85EC}" presName="ParentText" presStyleLbl="revTx" presStyleIdx="6" presStyleCnt="7">
        <dgm:presLayoutVars>
          <dgm:chMax val="0"/>
          <dgm:chPref val="0"/>
          <dgm:bulletEnabled val="1"/>
        </dgm:presLayoutVars>
      </dgm:prSet>
      <dgm:spPr/>
    </dgm:pt>
  </dgm:ptLst>
  <dgm:cxnLst>
    <dgm:cxn modelId="{B37D5605-9229-4253-AA89-41FE0CB94954}" type="presOf" srcId="{02C985F2-29B1-4E11-8AE7-7BBA0185A3CD}" destId="{99919C91-9F33-40E5-857E-47EDA943F57D}" srcOrd="0" destOrd="0" presId="urn:microsoft.com/office/officeart/2009/3/layout/StepUpProcess"/>
    <dgm:cxn modelId="{04522A14-8205-4246-ABE2-43D6F15B9E00}" srcId="{3D05D2C5-7FCD-4AF4-98BB-0D9EE0101638}" destId="{CD3B4ABB-4992-4684-A012-70248B0B85EC}" srcOrd="6" destOrd="0" parTransId="{3B69D965-8966-452E-88AE-2110E995BB56}" sibTransId="{FDC432D9-8C72-48F2-8F30-863CC38492B2}"/>
    <dgm:cxn modelId="{8EEAB91A-3B37-477F-8195-2BBB6FE7EC08}" type="presOf" srcId="{D47E2C1F-E73E-44AF-9E01-8A6C97469F65}" destId="{BA5DB55C-7DDD-42C8-922C-8FF1AF56789C}" srcOrd="0" destOrd="0" presId="urn:microsoft.com/office/officeart/2009/3/layout/StepUpProcess"/>
    <dgm:cxn modelId="{F4AEF929-F4AD-4D9F-8E45-6090D3CC597C}" srcId="{3D05D2C5-7FCD-4AF4-98BB-0D9EE0101638}" destId="{66EFC0B7-F218-4FD6-A384-DA2D1F09F820}" srcOrd="1" destOrd="0" parTransId="{1243CDD3-5EFF-4BD7-B394-B07E9263601F}" sibTransId="{5DB5CAA3-0A9E-4088-B5F1-4D0323898A2D}"/>
    <dgm:cxn modelId="{CFB57743-B1F2-4AE7-B97F-5C18794AA77E}" type="presOf" srcId="{AC4CAFEF-CE96-4069-8AA6-BF08182040AB}" destId="{DA4E4483-0E9D-48AB-9C9D-1F550696B478}" srcOrd="0" destOrd="0" presId="urn:microsoft.com/office/officeart/2009/3/layout/StepUpProcess"/>
    <dgm:cxn modelId="{25C9E64B-5493-4044-B9FE-1C9929E00A21}" type="presOf" srcId="{1C07CD8B-2C69-4673-BA3B-E78CEB1E9AAC}" destId="{B5AB71B6-880F-4E52-B509-39B295A569E7}" srcOrd="0" destOrd="0" presId="urn:microsoft.com/office/officeart/2009/3/layout/StepUpProcess"/>
    <dgm:cxn modelId="{940CBF93-AFCF-4A68-A4FC-075E5709DB4D}" type="presOf" srcId="{3D05D2C5-7FCD-4AF4-98BB-0D9EE0101638}" destId="{3F981533-9990-4693-A4AA-A54E3A4BCB77}" srcOrd="0" destOrd="0" presId="urn:microsoft.com/office/officeart/2009/3/layout/StepUpProcess"/>
    <dgm:cxn modelId="{F0055296-E4C2-4500-AF81-20747B550344}" srcId="{3D05D2C5-7FCD-4AF4-98BB-0D9EE0101638}" destId="{02C985F2-29B1-4E11-8AE7-7BBA0185A3CD}" srcOrd="0" destOrd="0" parTransId="{2ABE5789-7D49-4956-9132-06D37331378C}" sibTransId="{A25FF2A2-14A0-4E95-81D7-DFC4BA3AB99C}"/>
    <dgm:cxn modelId="{D50A539B-B532-4DA5-998D-5E8901CD200C}" type="presOf" srcId="{F677B1B1-E0FF-4C6E-9F78-F14C8AB64A7F}" destId="{3D2A0138-6464-46D6-9850-AC1434B9F950}" srcOrd="0" destOrd="0" presId="urn:microsoft.com/office/officeart/2009/3/layout/StepUpProcess"/>
    <dgm:cxn modelId="{9799BCA0-FD44-4EBE-ABD3-EC47313E94F2}" srcId="{3D05D2C5-7FCD-4AF4-98BB-0D9EE0101638}" destId="{F677B1B1-E0FF-4C6E-9F78-F14C8AB64A7F}" srcOrd="3" destOrd="0" parTransId="{612799BA-AAB7-4665-A2DF-8FD91A08A4E8}" sibTransId="{573434D4-4496-435E-A17F-04B9390E929C}"/>
    <dgm:cxn modelId="{E1C948BD-C6E6-4949-8977-2AF81E7CBBE9}" srcId="{3D05D2C5-7FCD-4AF4-98BB-0D9EE0101638}" destId="{D47E2C1F-E73E-44AF-9E01-8A6C97469F65}" srcOrd="5" destOrd="0" parTransId="{B99C3CDB-B6F4-4553-8E16-F7E23AB3F3EA}" sibTransId="{AE4F90D7-9F21-4EFE-94B3-228465AA0A05}"/>
    <dgm:cxn modelId="{EFDD28C0-DD99-43B2-949A-248D9AC5F7C6}" srcId="{3D05D2C5-7FCD-4AF4-98BB-0D9EE0101638}" destId="{1C07CD8B-2C69-4673-BA3B-E78CEB1E9AAC}" srcOrd="4" destOrd="0" parTransId="{A05753F6-7E9E-4806-ABFE-4AAEB2EB07F5}" sibTransId="{5C14DD68-1D33-4D46-B95C-114F63A20D33}"/>
    <dgm:cxn modelId="{4457B4C8-D765-4565-B8EC-FDA0CC5254DD}" type="presOf" srcId="{CD3B4ABB-4992-4684-A012-70248B0B85EC}" destId="{1DB0FDB0-4A2A-457D-9F77-C7134879469F}" srcOrd="0" destOrd="0" presId="urn:microsoft.com/office/officeart/2009/3/layout/StepUpProcess"/>
    <dgm:cxn modelId="{7BEC56D6-B5C5-45A7-9969-95F75DFE7D9B}" srcId="{3D05D2C5-7FCD-4AF4-98BB-0D9EE0101638}" destId="{AC4CAFEF-CE96-4069-8AA6-BF08182040AB}" srcOrd="2" destOrd="0" parTransId="{4DCE088F-0C0D-42E6-BD06-EFF492746D28}" sibTransId="{2663813C-04F5-477A-ACCF-348A09EF3EF5}"/>
    <dgm:cxn modelId="{006FF9FF-755E-4ACE-AB2D-DC7965909D15}" type="presOf" srcId="{66EFC0B7-F218-4FD6-A384-DA2D1F09F820}" destId="{2B4E496A-C975-4B6E-BCFA-E78820C30BC2}" srcOrd="0" destOrd="0" presId="urn:microsoft.com/office/officeart/2009/3/layout/StepUpProcess"/>
    <dgm:cxn modelId="{188320DC-660D-429F-852F-D1BC0A48BE4D}" type="presParOf" srcId="{3F981533-9990-4693-A4AA-A54E3A4BCB77}" destId="{26ABBF46-2E26-4B76-B81B-403000A28E29}" srcOrd="0" destOrd="0" presId="urn:microsoft.com/office/officeart/2009/3/layout/StepUpProcess"/>
    <dgm:cxn modelId="{78424237-B842-46AB-B046-531DFDA4EFD8}" type="presParOf" srcId="{26ABBF46-2E26-4B76-B81B-403000A28E29}" destId="{04CE4B89-2CA7-4688-A69F-B3FD26597687}" srcOrd="0" destOrd="0" presId="urn:microsoft.com/office/officeart/2009/3/layout/StepUpProcess"/>
    <dgm:cxn modelId="{07FDE040-99BB-4059-93F8-D138342D44BC}" type="presParOf" srcId="{26ABBF46-2E26-4B76-B81B-403000A28E29}" destId="{99919C91-9F33-40E5-857E-47EDA943F57D}" srcOrd="1" destOrd="0" presId="urn:microsoft.com/office/officeart/2009/3/layout/StepUpProcess"/>
    <dgm:cxn modelId="{2FBD027B-79A2-4B56-9F82-65994CE69A29}" type="presParOf" srcId="{26ABBF46-2E26-4B76-B81B-403000A28E29}" destId="{FDDAEA58-33C3-4DA5-9E2D-485AE4705F71}" srcOrd="2" destOrd="0" presId="urn:microsoft.com/office/officeart/2009/3/layout/StepUpProcess"/>
    <dgm:cxn modelId="{47B362A3-1AC7-42FD-8108-EECFE0254402}" type="presParOf" srcId="{3F981533-9990-4693-A4AA-A54E3A4BCB77}" destId="{6128A1F7-6719-4E3F-B987-CF9DAA85AD18}" srcOrd="1" destOrd="0" presId="urn:microsoft.com/office/officeart/2009/3/layout/StepUpProcess"/>
    <dgm:cxn modelId="{2E3BB4E0-D185-488E-931D-798D5731FAE4}" type="presParOf" srcId="{6128A1F7-6719-4E3F-B987-CF9DAA85AD18}" destId="{C5E95920-889D-4AE3-8F3B-BFCCC6AFC774}" srcOrd="0" destOrd="0" presId="urn:microsoft.com/office/officeart/2009/3/layout/StepUpProcess"/>
    <dgm:cxn modelId="{255F39E3-5128-4CDC-B390-032D8D65D086}" type="presParOf" srcId="{3F981533-9990-4693-A4AA-A54E3A4BCB77}" destId="{34873B4F-934F-4422-8178-92DCE2CEABA1}" srcOrd="2" destOrd="0" presId="urn:microsoft.com/office/officeart/2009/3/layout/StepUpProcess"/>
    <dgm:cxn modelId="{D4CE9568-B7EB-4D85-90CD-329F890813E6}" type="presParOf" srcId="{34873B4F-934F-4422-8178-92DCE2CEABA1}" destId="{D0515F34-366B-41CF-AAAB-4E03030DC4A6}" srcOrd="0" destOrd="0" presId="urn:microsoft.com/office/officeart/2009/3/layout/StepUpProcess"/>
    <dgm:cxn modelId="{EDAB719E-9539-4EDB-974F-3DA26EEF8D3A}" type="presParOf" srcId="{34873B4F-934F-4422-8178-92DCE2CEABA1}" destId="{2B4E496A-C975-4B6E-BCFA-E78820C30BC2}" srcOrd="1" destOrd="0" presId="urn:microsoft.com/office/officeart/2009/3/layout/StepUpProcess"/>
    <dgm:cxn modelId="{693AE0DB-E0C4-402B-AB36-2F9637FBBA9D}" type="presParOf" srcId="{34873B4F-934F-4422-8178-92DCE2CEABA1}" destId="{DF82EBC6-06FA-4601-B98A-AC7D22635942}" srcOrd="2" destOrd="0" presId="urn:microsoft.com/office/officeart/2009/3/layout/StepUpProcess"/>
    <dgm:cxn modelId="{95EEB22F-D82F-4B54-9BE4-EC05A055F713}" type="presParOf" srcId="{3F981533-9990-4693-A4AA-A54E3A4BCB77}" destId="{FE74AC04-5AC6-4060-88E3-FE40800FFDC0}" srcOrd="3" destOrd="0" presId="urn:microsoft.com/office/officeart/2009/3/layout/StepUpProcess"/>
    <dgm:cxn modelId="{81A5AF8D-6424-4CBA-AE3C-32C1A40ED35E}" type="presParOf" srcId="{FE74AC04-5AC6-4060-88E3-FE40800FFDC0}" destId="{85E415B6-D97F-4495-A486-7D563F2AD54D}" srcOrd="0" destOrd="0" presId="urn:microsoft.com/office/officeart/2009/3/layout/StepUpProcess"/>
    <dgm:cxn modelId="{C7E7DFC0-6D50-40D3-B54F-05BA15072563}" type="presParOf" srcId="{3F981533-9990-4693-A4AA-A54E3A4BCB77}" destId="{4727D74B-7764-47E3-9901-B9BB220E3B27}" srcOrd="4" destOrd="0" presId="urn:microsoft.com/office/officeart/2009/3/layout/StepUpProcess"/>
    <dgm:cxn modelId="{307D2681-54A9-4DF4-8268-2B713B90CD02}" type="presParOf" srcId="{4727D74B-7764-47E3-9901-B9BB220E3B27}" destId="{2631C0D8-C530-4910-84F7-806659DA26D2}" srcOrd="0" destOrd="0" presId="urn:microsoft.com/office/officeart/2009/3/layout/StepUpProcess"/>
    <dgm:cxn modelId="{C46AB40A-C32C-45F3-9830-3B0B6DCA61C5}" type="presParOf" srcId="{4727D74B-7764-47E3-9901-B9BB220E3B27}" destId="{DA4E4483-0E9D-48AB-9C9D-1F550696B478}" srcOrd="1" destOrd="0" presId="urn:microsoft.com/office/officeart/2009/3/layout/StepUpProcess"/>
    <dgm:cxn modelId="{97B2B104-E22D-4625-9695-CAB5DC094857}" type="presParOf" srcId="{4727D74B-7764-47E3-9901-B9BB220E3B27}" destId="{38C31C65-F0F5-442B-948F-0919CEAB9619}" srcOrd="2" destOrd="0" presId="urn:microsoft.com/office/officeart/2009/3/layout/StepUpProcess"/>
    <dgm:cxn modelId="{C5E461FC-A2A0-4AB7-A6A7-F3E33BD87184}" type="presParOf" srcId="{3F981533-9990-4693-A4AA-A54E3A4BCB77}" destId="{E2B6308A-705D-49ED-8F65-4EB76EFA47B4}" srcOrd="5" destOrd="0" presId="urn:microsoft.com/office/officeart/2009/3/layout/StepUpProcess"/>
    <dgm:cxn modelId="{AD42C6A7-5D22-460B-A813-B31D46BC73B9}" type="presParOf" srcId="{E2B6308A-705D-49ED-8F65-4EB76EFA47B4}" destId="{354D9E5A-D56D-4103-9AA7-6F26467B8363}" srcOrd="0" destOrd="0" presId="urn:microsoft.com/office/officeart/2009/3/layout/StepUpProcess"/>
    <dgm:cxn modelId="{AC9D5090-6F9A-4202-B50F-9178CD1871A2}" type="presParOf" srcId="{3F981533-9990-4693-A4AA-A54E3A4BCB77}" destId="{251BC18E-7951-424C-B943-11CD39FBD323}" srcOrd="6" destOrd="0" presId="urn:microsoft.com/office/officeart/2009/3/layout/StepUpProcess"/>
    <dgm:cxn modelId="{3A08D3F3-6DD0-4C0C-822B-A52BE838EF6E}" type="presParOf" srcId="{251BC18E-7951-424C-B943-11CD39FBD323}" destId="{32D6158E-3446-4FE6-B5BD-84624561ABCF}" srcOrd="0" destOrd="0" presId="urn:microsoft.com/office/officeart/2009/3/layout/StepUpProcess"/>
    <dgm:cxn modelId="{3A5046AF-BEFA-4590-B67E-8352D4EDBE92}" type="presParOf" srcId="{251BC18E-7951-424C-B943-11CD39FBD323}" destId="{3D2A0138-6464-46D6-9850-AC1434B9F950}" srcOrd="1" destOrd="0" presId="urn:microsoft.com/office/officeart/2009/3/layout/StepUpProcess"/>
    <dgm:cxn modelId="{696458D5-CD06-4F37-B1F3-B750DE0037A2}" type="presParOf" srcId="{251BC18E-7951-424C-B943-11CD39FBD323}" destId="{20EC777F-6D21-43EA-9139-C3FA751A13D7}" srcOrd="2" destOrd="0" presId="urn:microsoft.com/office/officeart/2009/3/layout/StepUpProcess"/>
    <dgm:cxn modelId="{9A71D978-DDBE-46CE-8251-E7ABF24BF708}" type="presParOf" srcId="{3F981533-9990-4693-A4AA-A54E3A4BCB77}" destId="{8FE7F1C5-5C92-47F7-A8C2-C74E9E021C8A}" srcOrd="7" destOrd="0" presId="urn:microsoft.com/office/officeart/2009/3/layout/StepUpProcess"/>
    <dgm:cxn modelId="{F0B10560-6EB3-4035-92C5-B3AC35C8A517}" type="presParOf" srcId="{8FE7F1C5-5C92-47F7-A8C2-C74E9E021C8A}" destId="{BC6F9503-BA82-4336-84FA-897360C4C9D6}" srcOrd="0" destOrd="0" presId="urn:microsoft.com/office/officeart/2009/3/layout/StepUpProcess"/>
    <dgm:cxn modelId="{B39A5EB5-4EC9-48F5-A606-E283D74B1207}" type="presParOf" srcId="{3F981533-9990-4693-A4AA-A54E3A4BCB77}" destId="{26AAF3E9-D8AE-4E45-BF31-556A7CD40BCB}" srcOrd="8" destOrd="0" presId="urn:microsoft.com/office/officeart/2009/3/layout/StepUpProcess"/>
    <dgm:cxn modelId="{D821D127-F800-4AA0-9839-34F2DFBA1750}" type="presParOf" srcId="{26AAF3E9-D8AE-4E45-BF31-556A7CD40BCB}" destId="{8228574C-A28D-4B01-9062-D5F647907A25}" srcOrd="0" destOrd="0" presId="urn:microsoft.com/office/officeart/2009/3/layout/StepUpProcess"/>
    <dgm:cxn modelId="{17BF7C54-6249-44DE-9195-5649E6D8AD9F}" type="presParOf" srcId="{26AAF3E9-D8AE-4E45-BF31-556A7CD40BCB}" destId="{B5AB71B6-880F-4E52-B509-39B295A569E7}" srcOrd="1" destOrd="0" presId="urn:microsoft.com/office/officeart/2009/3/layout/StepUpProcess"/>
    <dgm:cxn modelId="{1A724E60-C0E3-4062-8731-C3A1A964E4AD}" type="presParOf" srcId="{26AAF3E9-D8AE-4E45-BF31-556A7CD40BCB}" destId="{050FCF0B-541F-41F4-9C15-B16FD438BA1D}" srcOrd="2" destOrd="0" presId="urn:microsoft.com/office/officeart/2009/3/layout/StepUpProcess"/>
    <dgm:cxn modelId="{403E1B43-BA02-4E16-90BD-EF588F761673}" type="presParOf" srcId="{3F981533-9990-4693-A4AA-A54E3A4BCB77}" destId="{09DEB019-19F6-4C18-B6C3-ECB865A8190D}" srcOrd="9" destOrd="0" presId="urn:microsoft.com/office/officeart/2009/3/layout/StepUpProcess"/>
    <dgm:cxn modelId="{D68ABDE1-FD21-4166-B392-F9824B1C729D}" type="presParOf" srcId="{09DEB019-19F6-4C18-B6C3-ECB865A8190D}" destId="{B340E20A-2F77-4DC0-B172-3AFFB897653D}" srcOrd="0" destOrd="0" presId="urn:microsoft.com/office/officeart/2009/3/layout/StepUpProcess"/>
    <dgm:cxn modelId="{306375BB-F324-4801-BB43-19BB7107132D}" type="presParOf" srcId="{3F981533-9990-4693-A4AA-A54E3A4BCB77}" destId="{52522949-DC50-4D86-B782-9D8F99354912}" srcOrd="10" destOrd="0" presId="urn:microsoft.com/office/officeart/2009/3/layout/StepUpProcess"/>
    <dgm:cxn modelId="{E53BD04E-99ED-471F-83F1-AC214D672744}" type="presParOf" srcId="{52522949-DC50-4D86-B782-9D8F99354912}" destId="{53A25675-A7AD-4751-A5AA-6661BF5E819D}" srcOrd="0" destOrd="0" presId="urn:microsoft.com/office/officeart/2009/3/layout/StepUpProcess"/>
    <dgm:cxn modelId="{7AD68E01-CDE8-4311-8FE2-DD7A1547D080}" type="presParOf" srcId="{52522949-DC50-4D86-B782-9D8F99354912}" destId="{BA5DB55C-7DDD-42C8-922C-8FF1AF56789C}" srcOrd="1" destOrd="0" presId="urn:microsoft.com/office/officeart/2009/3/layout/StepUpProcess"/>
    <dgm:cxn modelId="{F3619A74-F33D-4B84-9E10-F307C4C6957B}" type="presParOf" srcId="{52522949-DC50-4D86-B782-9D8F99354912}" destId="{B9B935C7-7941-46D5-95BB-1FE1E23734EA}" srcOrd="2" destOrd="0" presId="urn:microsoft.com/office/officeart/2009/3/layout/StepUpProcess"/>
    <dgm:cxn modelId="{2EB2097E-6E35-4575-ADA1-C2991E1B8B22}" type="presParOf" srcId="{3F981533-9990-4693-A4AA-A54E3A4BCB77}" destId="{021BA13E-8B2E-4A32-A281-BF56F16AADA3}" srcOrd="11" destOrd="0" presId="urn:microsoft.com/office/officeart/2009/3/layout/StepUpProcess"/>
    <dgm:cxn modelId="{24F07BBA-DE33-4D34-9C09-2EA73D3849AD}" type="presParOf" srcId="{021BA13E-8B2E-4A32-A281-BF56F16AADA3}" destId="{F90FB080-1658-4CA3-9F08-54F561AFE056}" srcOrd="0" destOrd="0" presId="urn:microsoft.com/office/officeart/2009/3/layout/StepUpProcess"/>
    <dgm:cxn modelId="{656B484F-00EC-409D-8695-7439189D8297}" type="presParOf" srcId="{3F981533-9990-4693-A4AA-A54E3A4BCB77}" destId="{C48DC493-D526-405F-8C65-A25F02E753A3}" srcOrd="12" destOrd="0" presId="urn:microsoft.com/office/officeart/2009/3/layout/StepUpProcess"/>
    <dgm:cxn modelId="{E4769688-2883-48EE-ACB6-AA6960CF37B5}" type="presParOf" srcId="{C48DC493-D526-405F-8C65-A25F02E753A3}" destId="{E40BAD7B-8257-46B8-8CE9-B89EF2F31BB1}" srcOrd="0" destOrd="0" presId="urn:microsoft.com/office/officeart/2009/3/layout/StepUpProcess"/>
    <dgm:cxn modelId="{3232D3AF-823C-49B6-A38F-EAC1565B6EA1}" type="presParOf" srcId="{C48DC493-D526-405F-8C65-A25F02E753A3}" destId="{1DB0FDB0-4A2A-457D-9F77-C7134879469F}" srcOrd="1" destOrd="0" presId="urn:microsoft.com/office/officeart/2009/3/layout/StepUp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1C7BA0-6E82-4C1D-A692-72307867210E}" type="doc">
      <dgm:prSet loTypeId="urn:microsoft.com/office/officeart/2005/8/layout/radial1" loCatId="cycle" qsTypeId="urn:microsoft.com/office/officeart/2005/8/quickstyle/simple1" qsCatId="simple" csTypeId="urn:microsoft.com/office/officeart/2005/8/colors/accent6_1" csCatId="accent6" phldr="1"/>
      <dgm:spPr/>
      <dgm:t>
        <a:bodyPr/>
        <a:lstStyle/>
        <a:p>
          <a:endParaRPr lang="el-GR"/>
        </a:p>
      </dgm:t>
    </dgm:pt>
    <dgm:pt modelId="{5965B0F5-7AF8-4C29-8ACA-AE05C882BDFC}">
      <dgm:prSet phldrT="[Κείμενο]" custT="1"/>
      <dgm:spPr/>
      <dgm:t>
        <a:bodyPr/>
        <a:lstStyle/>
        <a:p>
          <a:pPr algn="ctr"/>
          <a:r>
            <a:rPr lang="en-US" sz="1100">
              <a:latin typeface="Century Gothic" panose="020B0502020202020204" pitchFamily="34" charset="0"/>
            </a:rPr>
            <a:t>What kind of decision-maker are you?</a:t>
          </a:r>
          <a:endParaRPr lang="el-GR" sz="1100">
            <a:latin typeface="Century Gothic" panose="020B0502020202020204" pitchFamily="34" charset="0"/>
          </a:endParaRPr>
        </a:p>
      </dgm:t>
    </dgm:pt>
    <dgm:pt modelId="{E5741EBB-DF7A-47C6-A78D-96DF29820DC0}" type="parTrans" cxnId="{192586F2-3EF2-487E-8F2C-F651C5BBFB07}">
      <dgm:prSet/>
      <dgm:spPr/>
      <dgm:t>
        <a:bodyPr/>
        <a:lstStyle/>
        <a:p>
          <a:pPr algn="ctr"/>
          <a:endParaRPr lang="el-GR" sz="1100">
            <a:latin typeface="Century Gothic" panose="020B0502020202020204" pitchFamily="34" charset="0"/>
          </a:endParaRPr>
        </a:p>
      </dgm:t>
    </dgm:pt>
    <dgm:pt modelId="{2D9F52DD-C8A5-4180-A808-10CA063EC5B4}" type="sibTrans" cxnId="{192586F2-3EF2-487E-8F2C-F651C5BBFB07}">
      <dgm:prSet/>
      <dgm:spPr/>
      <dgm:t>
        <a:bodyPr/>
        <a:lstStyle/>
        <a:p>
          <a:pPr algn="ctr"/>
          <a:endParaRPr lang="el-GR" sz="1100">
            <a:latin typeface="Century Gothic" panose="020B0502020202020204" pitchFamily="34" charset="0"/>
          </a:endParaRPr>
        </a:p>
      </dgm:t>
    </dgm:pt>
    <dgm:pt modelId="{9598DAB5-2770-442B-9BC9-0244D652CDAD}">
      <dgm:prSet phldrT="[Κείμενο]" custT="1"/>
      <dgm:spPr/>
      <dgm:t>
        <a:bodyPr/>
        <a:lstStyle/>
        <a:p>
          <a:pPr algn="ctr"/>
          <a:r>
            <a:rPr lang="en-US" sz="1100">
              <a:latin typeface="Century Gothic" panose="020B0502020202020204" pitchFamily="34" charset="0"/>
            </a:rPr>
            <a:t>Fast</a:t>
          </a:r>
          <a:endParaRPr lang="el-GR" sz="1100">
            <a:latin typeface="Century Gothic" panose="020B0502020202020204" pitchFamily="34" charset="0"/>
          </a:endParaRPr>
        </a:p>
      </dgm:t>
    </dgm:pt>
    <dgm:pt modelId="{3EEA1B8A-0AA5-49D0-9B5C-F9AE307402CF}" type="parTrans" cxnId="{4107D86A-42B3-400E-99C6-D5195706E81B}">
      <dgm:prSet custT="1"/>
      <dgm:spPr/>
      <dgm:t>
        <a:bodyPr/>
        <a:lstStyle/>
        <a:p>
          <a:pPr algn="ctr"/>
          <a:endParaRPr lang="el-GR" sz="1100">
            <a:latin typeface="Century Gothic" panose="020B0502020202020204" pitchFamily="34" charset="0"/>
          </a:endParaRPr>
        </a:p>
      </dgm:t>
    </dgm:pt>
    <dgm:pt modelId="{D2A49EA1-5D1D-4283-B4AA-31F86C2CAE0A}" type="sibTrans" cxnId="{4107D86A-42B3-400E-99C6-D5195706E81B}">
      <dgm:prSet/>
      <dgm:spPr/>
      <dgm:t>
        <a:bodyPr/>
        <a:lstStyle/>
        <a:p>
          <a:pPr algn="ctr"/>
          <a:endParaRPr lang="el-GR" sz="1100">
            <a:latin typeface="Century Gothic" panose="020B0502020202020204" pitchFamily="34" charset="0"/>
          </a:endParaRPr>
        </a:p>
      </dgm:t>
    </dgm:pt>
    <dgm:pt modelId="{1A097739-6D09-418C-B682-BC155F8090B6}">
      <dgm:prSet phldrT="[Κείμενο]" custT="1"/>
      <dgm:spPr/>
      <dgm:t>
        <a:bodyPr/>
        <a:lstStyle/>
        <a:p>
          <a:pPr algn="ctr"/>
          <a:r>
            <a:rPr lang="en-US" sz="1100">
              <a:latin typeface="Century Gothic" panose="020B0502020202020204" pitchFamily="34" charset="0"/>
            </a:rPr>
            <a:t>Procrastinator</a:t>
          </a:r>
          <a:endParaRPr lang="el-GR" sz="1100">
            <a:latin typeface="Century Gothic" panose="020B0502020202020204" pitchFamily="34" charset="0"/>
          </a:endParaRPr>
        </a:p>
      </dgm:t>
    </dgm:pt>
    <dgm:pt modelId="{BADAFA25-B47B-4B19-90B9-0DF60CD289D7}" type="parTrans" cxnId="{2EDAC3A7-8853-4C39-A4A4-8D73D3C54A95}">
      <dgm:prSet custT="1"/>
      <dgm:spPr/>
      <dgm:t>
        <a:bodyPr/>
        <a:lstStyle/>
        <a:p>
          <a:pPr algn="ctr"/>
          <a:endParaRPr lang="el-GR" sz="1100">
            <a:latin typeface="Century Gothic" panose="020B0502020202020204" pitchFamily="34" charset="0"/>
          </a:endParaRPr>
        </a:p>
      </dgm:t>
    </dgm:pt>
    <dgm:pt modelId="{C222680E-DA0C-400F-9325-25752CD534F0}" type="sibTrans" cxnId="{2EDAC3A7-8853-4C39-A4A4-8D73D3C54A95}">
      <dgm:prSet/>
      <dgm:spPr/>
      <dgm:t>
        <a:bodyPr/>
        <a:lstStyle/>
        <a:p>
          <a:pPr algn="ctr"/>
          <a:endParaRPr lang="el-GR" sz="1100">
            <a:latin typeface="Century Gothic" panose="020B0502020202020204" pitchFamily="34" charset="0"/>
          </a:endParaRPr>
        </a:p>
      </dgm:t>
    </dgm:pt>
    <dgm:pt modelId="{51D302BC-2F28-4FCA-A2C9-374BD8239677}">
      <dgm:prSet phldrT="[Κείμενο]" custT="1"/>
      <dgm:spPr/>
      <dgm:t>
        <a:bodyPr/>
        <a:lstStyle/>
        <a:p>
          <a:pPr algn="ctr"/>
          <a:r>
            <a:rPr lang="en-US" sz="1100">
              <a:latin typeface="Century Gothic" panose="020B0502020202020204" pitchFamily="34" charset="0"/>
            </a:rPr>
            <a:t>Unconve-ntional</a:t>
          </a:r>
          <a:endParaRPr lang="el-GR" sz="1100">
            <a:latin typeface="Century Gothic" panose="020B0502020202020204" pitchFamily="34" charset="0"/>
          </a:endParaRPr>
        </a:p>
      </dgm:t>
    </dgm:pt>
    <dgm:pt modelId="{10BFA928-FD02-4A6C-B7E2-B12825F73DFA}" type="parTrans" cxnId="{741B385E-FAE6-4BFB-96FB-FCEB36442827}">
      <dgm:prSet custT="1"/>
      <dgm:spPr/>
      <dgm:t>
        <a:bodyPr/>
        <a:lstStyle/>
        <a:p>
          <a:pPr algn="ctr"/>
          <a:endParaRPr lang="el-GR" sz="1100">
            <a:latin typeface="Century Gothic" panose="020B0502020202020204" pitchFamily="34" charset="0"/>
          </a:endParaRPr>
        </a:p>
      </dgm:t>
    </dgm:pt>
    <dgm:pt modelId="{6977011B-D1A8-4923-B67D-33C2ECBED3F5}" type="sibTrans" cxnId="{741B385E-FAE6-4BFB-96FB-FCEB36442827}">
      <dgm:prSet/>
      <dgm:spPr/>
      <dgm:t>
        <a:bodyPr/>
        <a:lstStyle/>
        <a:p>
          <a:pPr algn="ctr"/>
          <a:endParaRPr lang="el-GR" sz="1100">
            <a:latin typeface="Century Gothic" panose="020B0502020202020204" pitchFamily="34" charset="0"/>
          </a:endParaRPr>
        </a:p>
      </dgm:t>
    </dgm:pt>
    <dgm:pt modelId="{17EC3724-E0E8-4430-A1A6-1B21FEC1ADC7}">
      <dgm:prSet phldrT="[Κείμενο]" custT="1"/>
      <dgm:spPr/>
      <dgm:t>
        <a:bodyPr/>
        <a:lstStyle/>
        <a:p>
          <a:pPr algn="ctr"/>
          <a:r>
            <a:rPr lang="en-US" sz="1100">
              <a:latin typeface="Century Gothic" panose="020B0502020202020204" pitchFamily="34" charset="0"/>
            </a:rPr>
            <a:t>People pleaser </a:t>
          </a:r>
          <a:endParaRPr lang="el-GR" sz="1100">
            <a:latin typeface="Century Gothic" panose="020B0502020202020204" pitchFamily="34" charset="0"/>
          </a:endParaRPr>
        </a:p>
      </dgm:t>
    </dgm:pt>
    <dgm:pt modelId="{288225CC-E263-4734-B8CE-E9FB6BB16A88}" type="parTrans" cxnId="{80AB23AA-84D7-41E8-BA41-59E6197CF80E}">
      <dgm:prSet custT="1"/>
      <dgm:spPr/>
      <dgm:t>
        <a:bodyPr/>
        <a:lstStyle/>
        <a:p>
          <a:pPr algn="ctr"/>
          <a:endParaRPr lang="el-GR" sz="1100">
            <a:latin typeface="Century Gothic" panose="020B0502020202020204" pitchFamily="34" charset="0"/>
          </a:endParaRPr>
        </a:p>
      </dgm:t>
    </dgm:pt>
    <dgm:pt modelId="{515CB6D2-0085-4CB8-8163-B0C56D912A5E}" type="sibTrans" cxnId="{80AB23AA-84D7-41E8-BA41-59E6197CF80E}">
      <dgm:prSet/>
      <dgm:spPr/>
      <dgm:t>
        <a:bodyPr/>
        <a:lstStyle/>
        <a:p>
          <a:pPr algn="ctr"/>
          <a:endParaRPr lang="el-GR" sz="1100">
            <a:latin typeface="Century Gothic" panose="020B0502020202020204" pitchFamily="34" charset="0"/>
          </a:endParaRPr>
        </a:p>
      </dgm:t>
    </dgm:pt>
    <dgm:pt modelId="{CF15DE1C-074D-41B7-AD87-EE79BB49E9E1}">
      <dgm:prSet custT="1"/>
      <dgm:spPr/>
      <dgm:t>
        <a:bodyPr/>
        <a:lstStyle/>
        <a:p>
          <a:pPr algn="ctr"/>
          <a:r>
            <a:rPr lang="en-US" sz="1100">
              <a:latin typeface="Century Gothic" panose="020B0502020202020204" pitchFamily="34" charset="0"/>
            </a:rPr>
            <a:t>Hates risks </a:t>
          </a:r>
          <a:endParaRPr lang="el-GR" sz="1100">
            <a:latin typeface="Century Gothic" panose="020B0502020202020204" pitchFamily="34" charset="0"/>
          </a:endParaRPr>
        </a:p>
      </dgm:t>
    </dgm:pt>
    <dgm:pt modelId="{C49DF382-1284-4C17-88D1-D8582DB69E0B}" type="parTrans" cxnId="{72EAFA52-45C0-4D8F-991B-9280A0B7F19C}">
      <dgm:prSet custT="1"/>
      <dgm:spPr/>
      <dgm:t>
        <a:bodyPr/>
        <a:lstStyle/>
        <a:p>
          <a:pPr algn="ctr"/>
          <a:endParaRPr lang="el-GR" sz="1100">
            <a:latin typeface="Century Gothic" panose="020B0502020202020204" pitchFamily="34" charset="0"/>
          </a:endParaRPr>
        </a:p>
      </dgm:t>
    </dgm:pt>
    <dgm:pt modelId="{33B07CC5-3585-4A4B-931A-0134569874B2}" type="sibTrans" cxnId="{72EAFA52-45C0-4D8F-991B-9280A0B7F19C}">
      <dgm:prSet/>
      <dgm:spPr/>
      <dgm:t>
        <a:bodyPr/>
        <a:lstStyle/>
        <a:p>
          <a:pPr algn="ctr"/>
          <a:endParaRPr lang="el-GR" sz="1100">
            <a:latin typeface="Century Gothic" panose="020B0502020202020204" pitchFamily="34" charset="0"/>
          </a:endParaRPr>
        </a:p>
      </dgm:t>
    </dgm:pt>
    <dgm:pt modelId="{E9FE8C8F-CE14-44BC-BC26-1989AE8C7C25}">
      <dgm:prSet custT="1"/>
      <dgm:spPr/>
      <dgm:t>
        <a:bodyPr/>
        <a:lstStyle/>
        <a:p>
          <a:pPr algn="ctr"/>
          <a:r>
            <a:rPr lang="en-US" sz="1100">
              <a:latin typeface="Century Gothic" panose="020B0502020202020204" pitchFamily="34" charset="0"/>
            </a:rPr>
            <a:t>Cautious</a:t>
          </a:r>
          <a:endParaRPr lang="el-GR" sz="1100">
            <a:latin typeface="Century Gothic" panose="020B0502020202020204" pitchFamily="34" charset="0"/>
          </a:endParaRPr>
        </a:p>
      </dgm:t>
    </dgm:pt>
    <dgm:pt modelId="{F3059148-93AD-4D8B-A171-D705268BB158}" type="parTrans" cxnId="{1A101716-C327-482E-948D-D0AD207B5FDA}">
      <dgm:prSet custT="1"/>
      <dgm:spPr/>
      <dgm:t>
        <a:bodyPr/>
        <a:lstStyle/>
        <a:p>
          <a:pPr algn="ctr"/>
          <a:endParaRPr lang="el-GR" sz="1100">
            <a:latin typeface="Century Gothic" panose="020B0502020202020204" pitchFamily="34" charset="0"/>
          </a:endParaRPr>
        </a:p>
      </dgm:t>
    </dgm:pt>
    <dgm:pt modelId="{4FC5D1C4-C5FA-4DC3-801B-FE66862EA935}" type="sibTrans" cxnId="{1A101716-C327-482E-948D-D0AD207B5FDA}">
      <dgm:prSet/>
      <dgm:spPr/>
      <dgm:t>
        <a:bodyPr/>
        <a:lstStyle/>
        <a:p>
          <a:pPr algn="ctr"/>
          <a:endParaRPr lang="el-GR" sz="1100">
            <a:latin typeface="Century Gothic" panose="020B0502020202020204" pitchFamily="34" charset="0"/>
          </a:endParaRPr>
        </a:p>
      </dgm:t>
    </dgm:pt>
    <dgm:pt modelId="{D4BA776C-7C81-4A9E-825D-DDD855944AC2}">
      <dgm:prSet custT="1"/>
      <dgm:spPr/>
      <dgm:t>
        <a:bodyPr/>
        <a:lstStyle/>
        <a:p>
          <a:r>
            <a:rPr lang="en-US" sz="1100">
              <a:latin typeface="Century Gothic" panose="020B0502020202020204" pitchFamily="34" charset="0"/>
            </a:rPr>
            <a:t>Regretful</a:t>
          </a:r>
          <a:endParaRPr lang="el-GR" sz="1100">
            <a:latin typeface="Century Gothic" panose="020B0502020202020204" pitchFamily="34" charset="0"/>
          </a:endParaRPr>
        </a:p>
      </dgm:t>
    </dgm:pt>
    <dgm:pt modelId="{43BB35BE-0AD1-4047-B0F3-E285F4ADA25E}" type="sibTrans" cxnId="{9D31B3D2-22FB-4F56-A521-F2934E8D76AF}">
      <dgm:prSet/>
      <dgm:spPr/>
      <dgm:t>
        <a:bodyPr/>
        <a:lstStyle/>
        <a:p>
          <a:endParaRPr lang="el-GR" sz="1100">
            <a:latin typeface="Century Gothic" panose="020B0502020202020204" pitchFamily="34" charset="0"/>
          </a:endParaRPr>
        </a:p>
      </dgm:t>
    </dgm:pt>
    <dgm:pt modelId="{62C142BB-5DF8-4E2B-884C-CF7D4B9B32F4}" type="parTrans" cxnId="{9D31B3D2-22FB-4F56-A521-F2934E8D76AF}">
      <dgm:prSet custT="1"/>
      <dgm:spPr/>
      <dgm:t>
        <a:bodyPr/>
        <a:lstStyle/>
        <a:p>
          <a:endParaRPr lang="el-GR" sz="1100">
            <a:latin typeface="Century Gothic" panose="020B0502020202020204" pitchFamily="34" charset="0"/>
          </a:endParaRPr>
        </a:p>
      </dgm:t>
    </dgm:pt>
    <dgm:pt modelId="{E8DBCF13-6B8A-4827-90B4-8AFE4C0D5887}">
      <dgm:prSet custT="1"/>
      <dgm:spPr/>
      <dgm:t>
        <a:bodyPr/>
        <a:lstStyle/>
        <a:p>
          <a:r>
            <a:rPr lang="en-US" sz="1100">
              <a:latin typeface="Century Gothic" panose="020B0502020202020204" pitchFamily="34" charset="0"/>
            </a:rPr>
            <a:t>Intuitive</a:t>
          </a:r>
          <a:endParaRPr lang="el-GR" sz="1100">
            <a:latin typeface="Century Gothic" panose="020B0502020202020204" pitchFamily="34" charset="0"/>
          </a:endParaRPr>
        </a:p>
      </dgm:t>
    </dgm:pt>
    <dgm:pt modelId="{BA060457-9D3D-4F55-BA88-0F49B6B6F1C7}" type="parTrans" cxnId="{A8B321B8-D316-4DE3-B999-4659F6112A4D}">
      <dgm:prSet custT="1"/>
      <dgm:spPr/>
      <dgm:t>
        <a:bodyPr/>
        <a:lstStyle/>
        <a:p>
          <a:endParaRPr lang="el-GR" sz="1100">
            <a:latin typeface="Century Gothic" panose="020B0502020202020204" pitchFamily="34" charset="0"/>
          </a:endParaRPr>
        </a:p>
      </dgm:t>
    </dgm:pt>
    <dgm:pt modelId="{E56E8FEF-0FA1-4454-B73D-258EB0CC1B3E}" type="sibTrans" cxnId="{A8B321B8-D316-4DE3-B999-4659F6112A4D}">
      <dgm:prSet/>
      <dgm:spPr/>
      <dgm:t>
        <a:bodyPr/>
        <a:lstStyle/>
        <a:p>
          <a:endParaRPr lang="el-GR" sz="1100">
            <a:latin typeface="Century Gothic" panose="020B0502020202020204" pitchFamily="34" charset="0"/>
          </a:endParaRPr>
        </a:p>
      </dgm:t>
    </dgm:pt>
    <dgm:pt modelId="{D2955037-0C27-4717-A8F7-4CD60A1DE4AE}">
      <dgm:prSet custT="1"/>
      <dgm:spPr/>
      <dgm:t>
        <a:bodyPr/>
        <a:lstStyle/>
        <a:p>
          <a:r>
            <a:rPr lang="en-US" sz="1100">
              <a:latin typeface="Century Gothic" panose="020B0502020202020204" pitchFamily="34" charset="0"/>
            </a:rPr>
            <a:t>"Passes the parcel" to others</a:t>
          </a:r>
          <a:endParaRPr lang="el-GR" sz="1100">
            <a:latin typeface="Century Gothic" panose="020B0502020202020204" pitchFamily="34" charset="0"/>
          </a:endParaRPr>
        </a:p>
      </dgm:t>
    </dgm:pt>
    <dgm:pt modelId="{DB4C32A7-0E71-440E-834C-6E0910E546F1}" type="parTrans" cxnId="{B93C4490-0C3B-4CBE-AC93-735CE39ED606}">
      <dgm:prSet custT="1"/>
      <dgm:spPr/>
      <dgm:t>
        <a:bodyPr/>
        <a:lstStyle/>
        <a:p>
          <a:endParaRPr lang="el-GR" sz="1100">
            <a:latin typeface="Century Gothic" panose="020B0502020202020204" pitchFamily="34" charset="0"/>
          </a:endParaRPr>
        </a:p>
      </dgm:t>
    </dgm:pt>
    <dgm:pt modelId="{06576A3D-3FC5-4E9A-B2C0-FB00652A327A}" type="sibTrans" cxnId="{B93C4490-0C3B-4CBE-AC93-735CE39ED606}">
      <dgm:prSet/>
      <dgm:spPr/>
      <dgm:t>
        <a:bodyPr/>
        <a:lstStyle/>
        <a:p>
          <a:endParaRPr lang="el-GR" sz="1100">
            <a:latin typeface="Century Gothic" panose="020B0502020202020204" pitchFamily="34" charset="0"/>
          </a:endParaRPr>
        </a:p>
      </dgm:t>
    </dgm:pt>
    <dgm:pt modelId="{49FAE720-07D6-48A7-8389-D0104DA22631}" type="pres">
      <dgm:prSet presAssocID="{3B1C7BA0-6E82-4C1D-A692-72307867210E}" presName="cycle" presStyleCnt="0">
        <dgm:presLayoutVars>
          <dgm:chMax val="1"/>
          <dgm:dir/>
          <dgm:animLvl val="ctr"/>
          <dgm:resizeHandles val="exact"/>
        </dgm:presLayoutVars>
      </dgm:prSet>
      <dgm:spPr/>
    </dgm:pt>
    <dgm:pt modelId="{A43BFCE6-3C29-46D4-999A-7C4F3F1F3467}" type="pres">
      <dgm:prSet presAssocID="{5965B0F5-7AF8-4C29-8ACA-AE05C882BDFC}" presName="centerShape" presStyleLbl="node0" presStyleIdx="0" presStyleCnt="1"/>
      <dgm:spPr/>
    </dgm:pt>
    <dgm:pt modelId="{FF5D1241-FD58-472C-82E3-F199D86C96AE}" type="pres">
      <dgm:prSet presAssocID="{3EEA1B8A-0AA5-49D0-9B5C-F9AE307402CF}" presName="Name9" presStyleLbl="parChTrans1D2" presStyleIdx="0" presStyleCnt="9"/>
      <dgm:spPr/>
    </dgm:pt>
    <dgm:pt modelId="{BAFE4292-4963-4ADF-89D6-400DE5E9DDC0}" type="pres">
      <dgm:prSet presAssocID="{3EEA1B8A-0AA5-49D0-9B5C-F9AE307402CF}" presName="connTx" presStyleLbl="parChTrans1D2" presStyleIdx="0" presStyleCnt="9"/>
      <dgm:spPr/>
    </dgm:pt>
    <dgm:pt modelId="{F03F7F6D-8E6E-436F-A705-592CE5CD5219}" type="pres">
      <dgm:prSet presAssocID="{9598DAB5-2770-442B-9BC9-0244D652CDAD}" presName="node" presStyleLbl="node1" presStyleIdx="0" presStyleCnt="9">
        <dgm:presLayoutVars>
          <dgm:bulletEnabled val="1"/>
        </dgm:presLayoutVars>
      </dgm:prSet>
      <dgm:spPr/>
    </dgm:pt>
    <dgm:pt modelId="{D8BE534F-9180-4830-A353-E97DADEB15CB}" type="pres">
      <dgm:prSet presAssocID="{BADAFA25-B47B-4B19-90B9-0DF60CD289D7}" presName="Name9" presStyleLbl="parChTrans1D2" presStyleIdx="1" presStyleCnt="9"/>
      <dgm:spPr/>
    </dgm:pt>
    <dgm:pt modelId="{4633A491-0AD3-4901-A90C-BFCF10576396}" type="pres">
      <dgm:prSet presAssocID="{BADAFA25-B47B-4B19-90B9-0DF60CD289D7}" presName="connTx" presStyleLbl="parChTrans1D2" presStyleIdx="1" presStyleCnt="9"/>
      <dgm:spPr/>
    </dgm:pt>
    <dgm:pt modelId="{54E16BC8-662A-4A0C-B299-6E8B2BD240D9}" type="pres">
      <dgm:prSet presAssocID="{1A097739-6D09-418C-B682-BC155F8090B6}" presName="node" presStyleLbl="node1" presStyleIdx="1" presStyleCnt="9">
        <dgm:presLayoutVars>
          <dgm:bulletEnabled val="1"/>
        </dgm:presLayoutVars>
      </dgm:prSet>
      <dgm:spPr/>
    </dgm:pt>
    <dgm:pt modelId="{2DD9D00D-43C1-4A04-A5EA-AB145215C90D}" type="pres">
      <dgm:prSet presAssocID="{F3059148-93AD-4D8B-A171-D705268BB158}" presName="Name9" presStyleLbl="parChTrans1D2" presStyleIdx="2" presStyleCnt="9"/>
      <dgm:spPr/>
    </dgm:pt>
    <dgm:pt modelId="{7D4E1BB8-4ED2-4E9B-9ED3-7A59BD0C9DC3}" type="pres">
      <dgm:prSet presAssocID="{F3059148-93AD-4D8B-A171-D705268BB158}" presName="connTx" presStyleLbl="parChTrans1D2" presStyleIdx="2" presStyleCnt="9"/>
      <dgm:spPr/>
    </dgm:pt>
    <dgm:pt modelId="{2A66DC44-1FA2-4979-BDE0-58164FC38E38}" type="pres">
      <dgm:prSet presAssocID="{E9FE8C8F-CE14-44BC-BC26-1989AE8C7C25}" presName="node" presStyleLbl="node1" presStyleIdx="2" presStyleCnt="9">
        <dgm:presLayoutVars>
          <dgm:bulletEnabled val="1"/>
        </dgm:presLayoutVars>
      </dgm:prSet>
      <dgm:spPr/>
    </dgm:pt>
    <dgm:pt modelId="{C1ECAF0C-0EC7-4080-9E00-841AD485284B}" type="pres">
      <dgm:prSet presAssocID="{BA060457-9D3D-4F55-BA88-0F49B6B6F1C7}" presName="Name9" presStyleLbl="parChTrans1D2" presStyleIdx="3" presStyleCnt="9"/>
      <dgm:spPr/>
    </dgm:pt>
    <dgm:pt modelId="{D52AFDFA-15FD-4D09-8CAF-B275F39035B2}" type="pres">
      <dgm:prSet presAssocID="{BA060457-9D3D-4F55-BA88-0F49B6B6F1C7}" presName="connTx" presStyleLbl="parChTrans1D2" presStyleIdx="3" presStyleCnt="9"/>
      <dgm:spPr/>
    </dgm:pt>
    <dgm:pt modelId="{C6ACBF0C-B426-4D6D-B13D-B0FD57AC7FF7}" type="pres">
      <dgm:prSet presAssocID="{E8DBCF13-6B8A-4827-90B4-8AFE4C0D5887}" presName="node" presStyleLbl="node1" presStyleIdx="3" presStyleCnt="9">
        <dgm:presLayoutVars>
          <dgm:bulletEnabled val="1"/>
        </dgm:presLayoutVars>
      </dgm:prSet>
      <dgm:spPr/>
    </dgm:pt>
    <dgm:pt modelId="{86A18D33-5505-40BB-8FC5-7443B74016B9}" type="pres">
      <dgm:prSet presAssocID="{C49DF382-1284-4C17-88D1-D8582DB69E0B}" presName="Name9" presStyleLbl="parChTrans1D2" presStyleIdx="4" presStyleCnt="9"/>
      <dgm:spPr/>
    </dgm:pt>
    <dgm:pt modelId="{AB6F7582-06BA-496F-9CBC-09E65766AC71}" type="pres">
      <dgm:prSet presAssocID="{C49DF382-1284-4C17-88D1-D8582DB69E0B}" presName="connTx" presStyleLbl="parChTrans1D2" presStyleIdx="4" presStyleCnt="9"/>
      <dgm:spPr/>
    </dgm:pt>
    <dgm:pt modelId="{139EE503-5BB5-4062-A9B1-A6732789EBD8}" type="pres">
      <dgm:prSet presAssocID="{CF15DE1C-074D-41B7-AD87-EE79BB49E9E1}" presName="node" presStyleLbl="node1" presStyleIdx="4" presStyleCnt="9">
        <dgm:presLayoutVars>
          <dgm:bulletEnabled val="1"/>
        </dgm:presLayoutVars>
      </dgm:prSet>
      <dgm:spPr/>
    </dgm:pt>
    <dgm:pt modelId="{B32C72F7-1C3E-46D8-A76E-C7A724D643DE}" type="pres">
      <dgm:prSet presAssocID="{10BFA928-FD02-4A6C-B7E2-B12825F73DFA}" presName="Name9" presStyleLbl="parChTrans1D2" presStyleIdx="5" presStyleCnt="9"/>
      <dgm:spPr/>
    </dgm:pt>
    <dgm:pt modelId="{16A2C2F2-7D5A-4FAD-A99D-8915AF1C4765}" type="pres">
      <dgm:prSet presAssocID="{10BFA928-FD02-4A6C-B7E2-B12825F73DFA}" presName="connTx" presStyleLbl="parChTrans1D2" presStyleIdx="5" presStyleCnt="9"/>
      <dgm:spPr/>
    </dgm:pt>
    <dgm:pt modelId="{9D0C93EB-F5BC-4A15-87A7-2B49B19CA088}" type="pres">
      <dgm:prSet presAssocID="{51D302BC-2F28-4FCA-A2C9-374BD8239677}" presName="node" presStyleLbl="node1" presStyleIdx="5" presStyleCnt="9">
        <dgm:presLayoutVars>
          <dgm:bulletEnabled val="1"/>
        </dgm:presLayoutVars>
      </dgm:prSet>
      <dgm:spPr/>
    </dgm:pt>
    <dgm:pt modelId="{CF50FD65-21A0-485C-B2C4-75E252168285}" type="pres">
      <dgm:prSet presAssocID="{62C142BB-5DF8-4E2B-884C-CF7D4B9B32F4}" presName="Name9" presStyleLbl="parChTrans1D2" presStyleIdx="6" presStyleCnt="9"/>
      <dgm:spPr/>
    </dgm:pt>
    <dgm:pt modelId="{340DE905-02C3-4CF4-B6AC-CD81A09B2D4F}" type="pres">
      <dgm:prSet presAssocID="{62C142BB-5DF8-4E2B-884C-CF7D4B9B32F4}" presName="connTx" presStyleLbl="parChTrans1D2" presStyleIdx="6" presStyleCnt="9"/>
      <dgm:spPr/>
    </dgm:pt>
    <dgm:pt modelId="{A53A351E-5DEE-4524-8B78-E21495C61E05}" type="pres">
      <dgm:prSet presAssocID="{D4BA776C-7C81-4A9E-825D-DDD855944AC2}" presName="node" presStyleLbl="node1" presStyleIdx="6" presStyleCnt="9">
        <dgm:presLayoutVars>
          <dgm:bulletEnabled val="1"/>
        </dgm:presLayoutVars>
      </dgm:prSet>
      <dgm:spPr/>
    </dgm:pt>
    <dgm:pt modelId="{8B0224D1-68B6-4857-8051-2D4685485338}" type="pres">
      <dgm:prSet presAssocID="{288225CC-E263-4734-B8CE-E9FB6BB16A88}" presName="Name9" presStyleLbl="parChTrans1D2" presStyleIdx="7" presStyleCnt="9"/>
      <dgm:spPr/>
    </dgm:pt>
    <dgm:pt modelId="{7D5B02E5-7106-4E08-A468-BE6EDED974A9}" type="pres">
      <dgm:prSet presAssocID="{288225CC-E263-4734-B8CE-E9FB6BB16A88}" presName="connTx" presStyleLbl="parChTrans1D2" presStyleIdx="7" presStyleCnt="9"/>
      <dgm:spPr/>
    </dgm:pt>
    <dgm:pt modelId="{7918D210-A82D-418C-A8D8-877179003B15}" type="pres">
      <dgm:prSet presAssocID="{17EC3724-E0E8-4430-A1A6-1B21FEC1ADC7}" presName="node" presStyleLbl="node1" presStyleIdx="7" presStyleCnt="9">
        <dgm:presLayoutVars>
          <dgm:bulletEnabled val="1"/>
        </dgm:presLayoutVars>
      </dgm:prSet>
      <dgm:spPr/>
    </dgm:pt>
    <dgm:pt modelId="{105BED07-CE11-4EB9-B7FF-979120F04D3E}" type="pres">
      <dgm:prSet presAssocID="{DB4C32A7-0E71-440E-834C-6E0910E546F1}" presName="Name9" presStyleLbl="parChTrans1D2" presStyleIdx="8" presStyleCnt="9"/>
      <dgm:spPr/>
    </dgm:pt>
    <dgm:pt modelId="{D1973772-4BDD-4188-8D30-67E85111FB5A}" type="pres">
      <dgm:prSet presAssocID="{DB4C32A7-0E71-440E-834C-6E0910E546F1}" presName="connTx" presStyleLbl="parChTrans1D2" presStyleIdx="8" presStyleCnt="9"/>
      <dgm:spPr/>
    </dgm:pt>
    <dgm:pt modelId="{632CC012-956F-4698-96D6-799E7943564C}" type="pres">
      <dgm:prSet presAssocID="{D2955037-0C27-4717-A8F7-4CD60A1DE4AE}" presName="node" presStyleLbl="node1" presStyleIdx="8" presStyleCnt="9">
        <dgm:presLayoutVars>
          <dgm:bulletEnabled val="1"/>
        </dgm:presLayoutVars>
      </dgm:prSet>
      <dgm:spPr/>
    </dgm:pt>
  </dgm:ptLst>
  <dgm:cxnLst>
    <dgm:cxn modelId="{9FC84D03-C24B-473F-9CC2-6329D28B0DEC}" type="presOf" srcId="{BA060457-9D3D-4F55-BA88-0F49B6B6F1C7}" destId="{C1ECAF0C-0EC7-4080-9E00-841AD485284B}" srcOrd="0" destOrd="0" presId="urn:microsoft.com/office/officeart/2005/8/layout/radial1"/>
    <dgm:cxn modelId="{593F3306-BEF1-4BA2-96F1-EB1E7D1286BF}" type="presOf" srcId="{17EC3724-E0E8-4430-A1A6-1B21FEC1ADC7}" destId="{7918D210-A82D-418C-A8D8-877179003B15}" srcOrd="0" destOrd="0" presId="urn:microsoft.com/office/officeart/2005/8/layout/radial1"/>
    <dgm:cxn modelId="{6AD0890F-8D53-4ECB-9DB8-006F0D2146B2}" type="presOf" srcId="{DB4C32A7-0E71-440E-834C-6E0910E546F1}" destId="{105BED07-CE11-4EB9-B7FF-979120F04D3E}" srcOrd="0" destOrd="0" presId="urn:microsoft.com/office/officeart/2005/8/layout/radial1"/>
    <dgm:cxn modelId="{FE154C12-EC1E-4128-A827-08788967314C}" type="presOf" srcId="{BADAFA25-B47B-4B19-90B9-0DF60CD289D7}" destId="{D8BE534F-9180-4830-A353-E97DADEB15CB}" srcOrd="0" destOrd="0" presId="urn:microsoft.com/office/officeart/2005/8/layout/radial1"/>
    <dgm:cxn modelId="{1A101716-C327-482E-948D-D0AD207B5FDA}" srcId="{5965B0F5-7AF8-4C29-8ACA-AE05C882BDFC}" destId="{E9FE8C8F-CE14-44BC-BC26-1989AE8C7C25}" srcOrd="2" destOrd="0" parTransId="{F3059148-93AD-4D8B-A171-D705268BB158}" sibTransId="{4FC5D1C4-C5FA-4DC3-801B-FE66862EA935}"/>
    <dgm:cxn modelId="{ECE02F1B-407A-4E61-911A-99D4A6329774}" type="presOf" srcId="{3B1C7BA0-6E82-4C1D-A692-72307867210E}" destId="{49FAE720-07D6-48A7-8389-D0104DA22631}" srcOrd="0" destOrd="0" presId="urn:microsoft.com/office/officeart/2005/8/layout/radial1"/>
    <dgm:cxn modelId="{BFCDDC1D-0D84-41B0-ACCE-4982ABA12765}" type="presOf" srcId="{D4BA776C-7C81-4A9E-825D-DDD855944AC2}" destId="{A53A351E-5DEE-4524-8B78-E21495C61E05}" srcOrd="0" destOrd="0" presId="urn:microsoft.com/office/officeart/2005/8/layout/radial1"/>
    <dgm:cxn modelId="{C9105B2D-553A-4A0A-8026-F839C00E5F51}" type="presOf" srcId="{D2955037-0C27-4717-A8F7-4CD60A1DE4AE}" destId="{632CC012-956F-4698-96D6-799E7943564C}" srcOrd="0" destOrd="0" presId="urn:microsoft.com/office/officeart/2005/8/layout/radial1"/>
    <dgm:cxn modelId="{741B385E-FAE6-4BFB-96FB-FCEB36442827}" srcId="{5965B0F5-7AF8-4C29-8ACA-AE05C882BDFC}" destId="{51D302BC-2F28-4FCA-A2C9-374BD8239677}" srcOrd="5" destOrd="0" parTransId="{10BFA928-FD02-4A6C-B7E2-B12825F73DFA}" sibTransId="{6977011B-D1A8-4923-B67D-33C2ECBED3F5}"/>
    <dgm:cxn modelId="{3DA7DD5E-B537-44C2-A0D2-964AD7BC912D}" type="presOf" srcId="{3EEA1B8A-0AA5-49D0-9B5C-F9AE307402CF}" destId="{BAFE4292-4963-4ADF-89D6-400DE5E9DDC0}" srcOrd="1" destOrd="0" presId="urn:microsoft.com/office/officeart/2005/8/layout/radial1"/>
    <dgm:cxn modelId="{C477F345-FC02-4420-BAE2-8FAF20D39BDE}" type="presOf" srcId="{E8DBCF13-6B8A-4827-90B4-8AFE4C0D5887}" destId="{C6ACBF0C-B426-4D6D-B13D-B0FD57AC7FF7}" srcOrd="0" destOrd="0" presId="urn:microsoft.com/office/officeart/2005/8/layout/radial1"/>
    <dgm:cxn modelId="{4107D86A-42B3-400E-99C6-D5195706E81B}" srcId="{5965B0F5-7AF8-4C29-8ACA-AE05C882BDFC}" destId="{9598DAB5-2770-442B-9BC9-0244D652CDAD}" srcOrd="0" destOrd="0" parTransId="{3EEA1B8A-0AA5-49D0-9B5C-F9AE307402CF}" sibTransId="{D2A49EA1-5D1D-4283-B4AA-31F86C2CAE0A}"/>
    <dgm:cxn modelId="{E14B866E-BC63-4594-A08F-596ACE44DC91}" type="presOf" srcId="{288225CC-E263-4734-B8CE-E9FB6BB16A88}" destId="{8B0224D1-68B6-4857-8051-2D4685485338}" srcOrd="0" destOrd="0" presId="urn:microsoft.com/office/officeart/2005/8/layout/radial1"/>
    <dgm:cxn modelId="{D24D904F-52C9-4F6F-8DBA-9ECC0258DAC9}" type="presOf" srcId="{10BFA928-FD02-4A6C-B7E2-B12825F73DFA}" destId="{16A2C2F2-7D5A-4FAD-A99D-8915AF1C4765}" srcOrd="1" destOrd="0" presId="urn:microsoft.com/office/officeart/2005/8/layout/radial1"/>
    <dgm:cxn modelId="{72EAFA52-45C0-4D8F-991B-9280A0B7F19C}" srcId="{5965B0F5-7AF8-4C29-8ACA-AE05C882BDFC}" destId="{CF15DE1C-074D-41B7-AD87-EE79BB49E9E1}" srcOrd="4" destOrd="0" parTransId="{C49DF382-1284-4C17-88D1-D8582DB69E0B}" sibTransId="{33B07CC5-3585-4A4B-931A-0134569874B2}"/>
    <dgm:cxn modelId="{AF798974-0A54-40C1-8902-6E1D4E4F78D9}" type="presOf" srcId="{62C142BB-5DF8-4E2B-884C-CF7D4B9B32F4}" destId="{340DE905-02C3-4CF4-B6AC-CD81A09B2D4F}" srcOrd="1" destOrd="0" presId="urn:microsoft.com/office/officeart/2005/8/layout/radial1"/>
    <dgm:cxn modelId="{69F34277-711A-4E5A-8E86-E858134742EE}" type="presOf" srcId="{C49DF382-1284-4C17-88D1-D8582DB69E0B}" destId="{86A18D33-5505-40BB-8FC5-7443B74016B9}" srcOrd="0" destOrd="0" presId="urn:microsoft.com/office/officeart/2005/8/layout/radial1"/>
    <dgm:cxn modelId="{17A9A279-17AB-4EB6-A04A-AB62528856EC}" type="presOf" srcId="{288225CC-E263-4734-B8CE-E9FB6BB16A88}" destId="{7D5B02E5-7106-4E08-A468-BE6EDED974A9}" srcOrd="1" destOrd="0" presId="urn:microsoft.com/office/officeart/2005/8/layout/radial1"/>
    <dgm:cxn modelId="{B194418C-5927-4933-BF70-A1BDFB52A291}" type="presOf" srcId="{BADAFA25-B47B-4B19-90B9-0DF60CD289D7}" destId="{4633A491-0AD3-4901-A90C-BFCF10576396}" srcOrd="1" destOrd="0" presId="urn:microsoft.com/office/officeart/2005/8/layout/radial1"/>
    <dgm:cxn modelId="{B93C4490-0C3B-4CBE-AC93-735CE39ED606}" srcId="{5965B0F5-7AF8-4C29-8ACA-AE05C882BDFC}" destId="{D2955037-0C27-4717-A8F7-4CD60A1DE4AE}" srcOrd="8" destOrd="0" parTransId="{DB4C32A7-0E71-440E-834C-6E0910E546F1}" sibTransId="{06576A3D-3FC5-4E9A-B2C0-FB00652A327A}"/>
    <dgm:cxn modelId="{2169AE98-D2C4-42C9-B8EB-765CE6107B45}" type="presOf" srcId="{C49DF382-1284-4C17-88D1-D8582DB69E0B}" destId="{AB6F7582-06BA-496F-9CBC-09E65766AC71}" srcOrd="1" destOrd="0" presId="urn:microsoft.com/office/officeart/2005/8/layout/radial1"/>
    <dgm:cxn modelId="{4DB792A3-046A-475C-BBD9-527F620FE64C}" type="presOf" srcId="{62C142BB-5DF8-4E2B-884C-CF7D4B9B32F4}" destId="{CF50FD65-21A0-485C-B2C4-75E252168285}" srcOrd="0" destOrd="0" presId="urn:microsoft.com/office/officeart/2005/8/layout/radial1"/>
    <dgm:cxn modelId="{73E7F6A4-A13C-4F98-8EE2-1B30E4F531C0}" type="presOf" srcId="{E9FE8C8F-CE14-44BC-BC26-1989AE8C7C25}" destId="{2A66DC44-1FA2-4979-BDE0-58164FC38E38}" srcOrd="0" destOrd="0" presId="urn:microsoft.com/office/officeart/2005/8/layout/radial1"/>
    <dgm:cxn modelId="{2EDAC3A7-8853-4C39-A4A4-8D73D3C54A95}" srcId="{5965B0F5-7AF8-4C29-8ACA-AE05C882BDFC}" destId="{1A097739-6D09-418C-B682-BC155F8090B6}" srcOrd="1" destOrd="0" parTransId="{BADAFA25-B47B-4B19-90B9-0DF60CD289D7}" sibTransId="{C222680E-DA0C-400F-9325-25752CD534F0}"/>
    <dgm:cxn modelId="{80AB23AA-84D7-41E8-BA41-59E6197CF80E}" srcId="{5965B0F5-7AF8-4C29-8ACA-AE05C882BDFC}" destId="{17EC3724-E0E8-4430-A1A6-1B21FEC1ADC7}" srcOrd="7" destOrd="0" parTransId="{288225CC-E263-4734-B8CE-E9FB6BB16A88}" sibTransId="{515CB6D2-0085-4CB8-8163-B0C56D912A5E}"/>
    <dgm:cxn modelId="{F3BEFEAC-7452-408A-A52C-3F880B7A4601}" type="presOf" srcId="{DB4C32A7-0E71-440E-834C-6E0910E546F1}" destId="{D1973772-4BDD-4188-8D30-67E85111FB5A}" srcOrd="1" destOrd="0" presId="urn:microsoft.com/office/officeart/2005/8/layout/radial1"/>
    <dgm:cxn modelId="{6B7E2CB2-4DC8-4650-9352-5880535B8322}" type="presOf" srcId="{9598DAB5-2770-442B-9BC9-0244D652CDAD}" destId="{F03F7F6D-8E6E-436F-A705-592CE5CD5219}" srcOrd="0" destOrd="0" presId="urn:microsoft.com/office/officeart/2005/8/layout/radial1"/>
    <dgm:cxn modelId="{A8B321B8-D316-4DE3-B999-4659F6112A4D}" srcId="{5965B0F5-7AF8-4C29-8ACA-AE05C882BDFC}" destId="{E8DBCF13-6B8A-4827-90B4-8AFE4C0D5887}" srcOrd="3" destOrd="0" parTransId="{BA060457-9D3D-4F55-BA88-0F49B6B6F1C7}" sibTransId="{E56E8FEF-0FA1-4454-B73D-258EB0CC1B3E}"/>
    <dgm:cxn modelId="{527551CF-3F70-4690-89E6-7F03EF895850}" type="presOf" srcId="{51D302BC-2F28-4FCA-A2C9-374BD8239677}" destId="{9D0C93EB-F5BC-4A15-87A7-2B49B19CA088}" srcOrd="0" destOrd="0" presId="urn:microsoft.com/office/officeart/2005/8/layout/radial1"/>
    <dgm:cxn modelId="{9D31B3D2-22FB-4F56-A521-F2934E8D76AF}" srcId="{5965B0F5-7AF8-4C29-8ACA-AE05C882BDFC}" destId="{D4BA776C-7C81-4A9E-825D-DDD855944AC2}" srcOrd="6" destOrd="0" parTransId="{62C142BB-5DF8-4E2B-884C-CF7D4B9B32F4}" sibTransId="{43BB35BE-0AD1-4047-B0F3-E285F4ADA25E}"/>
    <dgm:cxn modelId="{00AAE4D3-15DC-4C3F-BA27-D1441A1102D4}" type="presOf" srcId="{5965B0F5-7AF8-4C29-8ACA-AE05C882BDFC}" destId="{A43BFCE6-3C29-46D4-999A-7C4F3F1F3467}" srcOrd="0" destOrd="0" presId="urn:microsoft.com/office/officeart/2005/8/layout/radial1"/>
    <dgm:cxn modelId="{51EAB9DA-CD0F-4C6E-92EB-B8760245FE11}" type="presOf" srcId="{3EEA1B8A-0AA5-49D0-9B5C-F9AE307402CF}" destId="{FF5D1241-FD58-472C-82E3-F199D86C96AE}" srcOrd="0" destOrd="0" presId="urn:microsoft.com/office/officeart/2005/8/layout/radial1"/>
    <dgm:cxn modelId="{9ACBD3DD-D659-4D79-808E-CDA475ED6390}" type="presOf" srcId="{10BFA928-FD02-4A6C-B7E2-B12825F73DFA}" destId="{B32C72F7-1C3E-46D8-A76E-C7A724D643DE}" srcOrd="0" destOrd="0" presId="urn:microsoft.com/office/officeart/2005/8/layout/radial1"/>
    <dgm:cxn modelId="{B08B22E6-2EF6-4C6E-8F87-A10BB6259D39}" type="presOf" srcId="{1A097739-6D09-418C-B682-BC155F8090B6}" destId="{54E16BC8-662A-4A0C-B299-6E8B2BD240D9}" srcOrd="0" destOrd="0" presId="urn:microsoft.com/office/officeart/2005/8/layout/radial1"/>
    <dgm:cxn modelId="{3B44E5E9-E94A-4F69-BF93-4239B3A2988E}" type="presOf" srcId="{BA060457-9D3D-4F55-BA88-0F49B6B6F1C7}" destId="{D52AFDFA-15FD-4D09-8CAF-B275F39035B2}" srcOrd="1" destOrd="0" presId="urn:microsoft.com/office/officeart/2005/8/layout/radial1"/>
    <dgm:cxn modelId="{58FA5EEA-7317-4659-BFA9-0D6B6B961763}" type="presOf" srcId="{F3059148-93AD-4D8B-A171-D705268BB158}" destId="{2DD9D00D-43C1-4A04-A5EA-AB145215C90D}" srcOrd="0" destOrd="0" presId="urn:microsoft.com/office/officeart/2005/8/layout/radial1"/>
    <dgm:cxn modelId="{192586F2-3EF2-487E-8F2C-F651C5BBFB07}" srcId="{3B1C7BA0-6E82-4C1D-A692-72307867210E}" destId="{5965B0F5-7AF8-4C29-8ACA-AE05C882BDFC}" srcOrd="0" destOrd="0" parTransId="{E5741EBB-DF7A-47C6-A78D-96DF29820DC0}" sibTransId="{2D9F52DD-C8A5-4180-A808-10CA063EC5B4}"/>
    <dgm:cxn modelId="{1580E6F6-171B-4DD5-B422-2EE92347921E}" type="presOf" srcId="{F3059148-93AD-4D8B-A171-D705268BB158}" destId="{7D4E1BB8-4ED2-4E9B-9ED3-7A59BD0C9DC3}" srcOrd="1" destOrd="0" presId="urn:microsoft.com/office/officeart/2005/8/layout/radial1"/>
    <dgm:cxn modelId="{2CBDC9FF-41AE-47DB-9E67-C46F8D5092C8}" type="presOf" srcId="{CF15DE1C-074D-41B7-AD87-EE79BB49E9E1}" destId="{139EE503-5BB5-4062-A9B1-A6732789EBD8}" srcOrd="0" destOrd="0" presId="urn:microsoft.com/office/officeart/2005/8/layout/radial1"/>
    <dgm:cxn modelId="{125314E4-0CFA-44E9-B61C-DDACF9B400A0}" type="presParOf" srcId="{49FAE720-07D6-48A7-8389-D0104DA22631}" destId="{A43BFCE6-3C29-46D4-999A-7C4F3F1F3467}" srcOrd="0" destOrd="0" presId="urn:microsoft.com/office/officeart/2005/8/layout/radial1"/>
    <dgm:cxn modelId="{191CB429-7326-4C88-9313-C31ECA1C4210}" type="presParOf" srcId="{49FAE720-07D6-48A7-8389-D0104DA22631}" destId="{FF5D1241-FD58-472C-82E3-F199D86C96AE}" srcOrd="1" destOrd="0" presId="urn:microsoft.com/office/officeart/2005/8/layout/radial1"/>
    <dgm:cxn modelId="{B5324C9D-C6CD-4C94-918D-2B28A58F593D}" type="presParOf" srcId="{FF5D1241-FD58-472C-82E3-F199D86C96AE}" destId="{BAFE4292-4963-4ADF-89D6-400DE5E9DDC0}" srcOrd="0" destOrd="0" presId="urn:microsoft.com/office/officeart/2005/8/layout/radial1"/>
    <dgm:cxn modelId="{3242527D-B760-4093-86D5-1036D51F104E}" type="presParOf" srcId="{49FAE720-07D6-48A7-8389-D0104DA22631}" destId="{F03F7F6D-8E6E-436F-A705-592CE5CD5219}" srcOrd="2" destOrd="0" presId="urn:microsoft.com/office/officeart/2005/8/layout/radial1"/>
    <dgm:cxn modelId="{2B3C4F65-1B4B-459F-A0D8-E2CFCAB65E45}" type="presParOf" srcId="{49FAE720-07D6-48A7-8389-D0104DA22631}" destId="{D8BE534F-9180-4830-A353-E97DADEB15CB}" srcOrd="3" destOrd="0" presId="urn:microsoft.com/office/officeart/2005/8/layout/radial1"/>
    <dgm:cxn modelId="{7C51CC76-9283-4242-AF29-C541611FBBED}" type="presParOf" srcId="{D8BE534F-9180-4830-A353-E97DADEB15CB}" destId="{4633A491-0AD3-4901-A90C-BFCF10576396}" srcOrd="0" destOrd="0" presId="urn:microsoft.com/office/officeart/2005/8/layout/radial1"/>
    <dgm:cxn modelId="{2037B291-5672-4FFF-ABCB-85B40EA48EEE}" type="presParOf" srcId="{49FAE720-07D6-48A7-8389-D0104DA22631}" destId="{54E16BC8-662A-4A0C-B299-6E8B2BD240D9}" srcOrd="4" destOrd="0" presId="urn:microsoft.com/office/officeart/2005/8/layout/radial1"/>
    <dgm:cxn modelId="{AE74BD59-3769-42D2-978C-786B8EA373F3}" type="presParOf" srcId="{49FAE720-07D6-48A7-8389-D0104DA22631}" destId="{2DD9D00D-43C1-4A04-A5EA-AB145215C90D}" srcOrd="5" destOrd="0" presId="urn:microsoft.com/office/officeart/2005/8/layout/radial1"/>
    <dgm:cxn modelId="{3AE049A6-6DBF-4F46-B0CE-5AFE7468942A}" type="presParOf" srcId="{2DD9D00D-43C1-4A04-A5EA-AB145215C90D}" destId="{7D4E1BB8-4ED2-4E9B-9ED3-7A59BD0C9DC3}" srcOrd="0" destOrd="0" presId="urn:microsoft.com/office/officeart/2005/8/layout/radial1"/>
    <dgm:cxn modelId="{C9DC3C78-5CC3-40A7-8D46-600A08F7FFA3}" type="presParOf" srcId="{49FAE720-07D6-48A7-8389-D0104DA22631}" destId="{2A66DC44-1FA2-4979-BDE0-58164FC38E38}" srcOrd="6" destOrd="0" presId="urn:microsoft.com/office/officeart/2005/8/layout/radial1"/>
    <dgm:cxn modelId="{EE745726-4210-4AA5-958B-0EA9E7656306}" type="presParOf" srcId="{49FAE720-07D6-48A7-8389-D0104DA22631}" destId="{C1ECAF0C-0EC7-4080-9E00-841AD485284B}" srcOrd="7" destOrd="0" presId="urn:microsoft.com/office/officeart/2005/8/layout/radial1"/>
    <dgm:cxn modelId="{A8FE7621-38E5-4A46-89AA-6FD88295F143}" type="presParOf" srcId="{C1ECAF0C-0EC7-4080-9E00-841AD485284B}" destId="{D52AFDFA-15FD-4D09-8CAF-B275F39035B2}" srcOrd="0" destOrd="0" presId="urn:microsoft.com/office/officeart/2005/8/layout/radial1"/>
    <dgm:cxn modelId="{08A4F130-B4DE-4AB7-8704-1C54A2693D86}" type="presParOf" srcId="{49FAE720-07D6-48A7-8389-D0104DA22631}" destId="{C6ACBF0C-B426-4D6D-B13D-B0FD57AC7FF7}" srcOrd="8" destOrd="0" presId="urn:microsoft.com/office/officeart/2005/8/layout/radial1"/>
    <dgm:cxn modelId="{62A7C67C-7ED7-4474-8E45-33E677026210}" type="presParOf" srcId="{49FAE720-07D6-48A7-8389-D0104DA22631}" destId="{86A18D33-5505-40BB-8FC5-7443B74016B9}" srcOrd="9" destOrd="0" presId="urn:microsoft.com/office/officeart/2005/8/layout/radial1"/>
    <dgm:cxn modelId="{523A0D81-664A-4F4E-AC20-C3762FAF146E}" type="presParOf" srcId="{86A18D33-5505-40BB-8FC5-7443B74016B9}" destId="{AB6F7582-06BA-496F-9CBC-09E65766AC71}" srcOrd="0" destOrd="0" presId="urn:microsoft.com/office/officeart/2005/8/layout/radial1"/>
    <dgm:cxn modelId="{A472B55C-99E5-4D2F-8AD3-9A171CB2BAFA}" type="presParOf" srcId="{49FAE720-07D6-48A7-8389-D0104DA22631}" destId="{139EE503-5BB5-4062-A9B1-A6732789EBD8}" srcOrd="10" destOrd="0" presId="urn:microsoft.com/office/officeart/2005/8/layout/radial1"/>
    <dgm:cxn modelId="{666EF191-6A13-4462-B235-54FD733A1635}" type="presParOf" srcId="{49FAE720-07D6-48A7-8389-D0104DA22631}" destId="{B32C72F7-1C3E-46D8-A76E-C7A724D643DE}" srcOrd="11" destOrd="0" presId="urn:microsoft.com/office/officeart/2005/8/layout/radial1"/>
    <dgm:cxn modelId="{0CDC5629-7E4D-433A-BE17-779A81DB5AED}" type="presParOf" srcId="{B32C72F7-1C3E-46D8-A76E-C7A724D643DE}" destId="{16A2C2F2-7D5A-4FAD-A99D-8915AF1C4765}" srcOrd="0" destOrd="0" presId="urn:microsoft.com/office/officeart/2005/8/layout/radial1"/>
    <dgm:cxn modelId="{1ED56E75-BB6F-4C24-95F6-52DADEAEF61F}" type="presParOf" srcId="{49FAE720-07D6-48A7-8389-D0104DA22631}" destId="{9D0C93EB-F5BC-4A15-87A7-2B49B19CA088}" srcOrd="12" destOrd="0" presId="urn:microsoft.com/office/officeart/2005/8/layout/radial1"/>
    <dgm:cxn modelId="{37110B16-D853-43AD-AD9F-2FB30BBA43E1}" type="presParOf" srcId="{49FAE720-07D6-48A7-8389-D0104DA22631}" destId="{CF50FD65-21A0-485C-B2C4-75E252168285}" srcOrd="13" destOrd="0" presId="urn:microsoft.com/office/officeart/2005/8/layout/radial1"/>
    <dgm:cxn modelId="{21EEE3C0-9366-4B94-85A7-C040CA515F62}" type="presParOf" srcId="{CF50FD65-21A0-485C-B2C4-75E252168285}" destId="{340DE905-02C3-4CF4-B6AC-CD81A09B2D4F}" srcOrd="0" destOrd="0" presId="urn:microsoft.com/office/officeart/2005/8/layout/radial1"/>
    <dgm:cxn modelId="{78020DD9-FD09-41F7-8EE7-DD7E7EA9FEC7}" type="presParOf" srcId="{49FAE720-07D6-48A7-8389-D0104DA22631}" destId="{A53A351E-5DEE-4524-8B78-E21495C61E05}" srcOrd="14" destOrd="0" presId="urn:microsoft.com/office/officeart/2005/8/layout/radial1"/>
    <dgm:cxn modelId="{2112987B-6F7F-4590-8B92-F633BAE77BD4}" type="presParOf" srcId="{49FAE720-07D6-48A7-8389-D0104DA22631}" destId="{8B0224D1-68B6-4857-8051-2D4685485338}" srcOrd="15" destOrd="0" presId="urn:microsoft.com/office/officeart/2005/8/layout/radial1"/>
    <dgm:cxn modelId="{75D9A0BE-366B-4A6A-A6F9-EAB54566D3C7}" type="presParOf" srcId="{8B0224D1-68B6-4857-8051-2D4685485338}" destId="{7D5B02E5-7106-4E08-A468-BE6EDED974A9}" srcOrd="0" destOrd="0" presId="urn:microsoft.com/office/officeart/2005/8/layout/radial1"/>
    <dgm:cxn modelId="{15B10391-81FC-4DA3-84FB-1CD339FFD67F}" type="presParOf" srcId="{49FAE720-07D6-48A7-8389-D0104DA22631}" destId="{7918D210-A82D-418C-A8D8-877179003B15}" srcOrd="16" destOrd="0" presId="urn:microsoft.com/office/officeart/2005/8/layout/radial1"/>
    <dgm:cxn modelId="{B17E0AC1-E963-4079-9DBE-3F20AB0FF686}" type="presParOf" srcId="{49FAE720-07D6-48A7-8389-D0104DA22631}" destId="{105BED07-CE11-4EB9-B7FF-979120F04D3E}" srcOrd="17" destOrd="0" presId="urn:microsoft.com/office/officeart/2005/8/layout/radial1"/>
    <dgm:cxn modelId="{11737AB9-80E5-41C4-A45E-A655080676D4}" type="presParOf" srcId="{105BED07-CE11-4EB9-B7FF-979120F04D3E}" destId="{D1973772-4BDD-4188-8D30-67E85111FB5A}" srcOrd="0" destOrd="0" presId="urn:microsoft.com/office/officeart/2005/8/layout/radial1"/>
    <dgm:cxn modelId="{F6A2CFDA-F7B8-43BD-A452-8A0F9464A8CB}" type="presParOf" srcId="{49FAE720-07D6-48A7-8389-D0104DA22631}" destId="{632CC012-956F-4698-96D6-799E7943564C}" srcOrd="18" destOrd="0" presId="urn:microsoft.com/office/officeart/2005/8/layout/radial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CE4B89-2CA7-4688-A69F-B3FD26597687}">
      <dsp:nvSpPr>
        <dsp:cNvPr id="0" name=""/>
        <dsp:cNvSpPr/>
      </dsp:nvSpPr>
      <dsp:spPr>
        <a:xfrm rot="5400000">
          <a:off x="180283" y="1420696"/>
          <a:ext cx="534957" cy="890158"/>
        </a:xfrm>
        <a:prstGeom prst="corner">
          <a:avLst>
            <a:gd name="adj1" fmla="val 16120"/>
            <a:gd name="adj2" fmla="val 161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919C91-9F33-40E5-857E-47EDA943F57D}">
      <dsp:nvSpPr>
        <dsp:cNvPr id="0" name=""/>
        <dsp:cNvSpPr/>
      </dsp:nvSpPr>
      <dsp:spPr>
        <a:xfrm>
          <a:off x="90985" y="1686661"/>
          <a:ext cx="803639" cy="704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i="0" kern="1200">
              <a:latin typeface="Century Gothic" panose="020B0502020202020204" pitchFamily="34" charset="0"/>
            </a:rPr>
            <a:t>1: Identify the decision</a:t>
          </a:r>
          <a:endParaRPr lang="el-GR" sz="1200" b="1" kern="1200">
            <a:latin typeface="Century Gothic" panose="020B0502020202020204" pitchFamily="34" charset="0"/>
          </a:endParaRPr>
        </a:p>
      </dsp:txBody>
      <dsp:txXfrm>
        <a:off x="90985" y="1686661"/>
        <a:ext cx="803639" cy="704437"/>
      </dsp:txXfrm>
    </dsp:sp>
    <dsp:sp modelId="{FDDAEA58-33C3-4DA5-9E2D-485AE4705F71}">
      <dsp:nvSpPr>
        <dsp:cNvPr id="0" name=""/>
        <dsp:cNvSpPr/>
      </dsp:nvSpPr>
      <dsp:spPr>
        <a:xfrm>
          <a:off x="742995" y="1355161"/>
          <a:ext cx="151630" cy="151630"/>
        </a:xfrm>
        <a:prstGeom prst="triangle">
          <a:avLst>
            <a:gd name="adj" fmla="val 10000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515F34-366B-41CF-AAAB-4E03030DC4A6}">
      <dsp:nvSpPr>
        <dsp:cNvPr id="0" name=""/>
        <dsp:cNvSpPr/>
      </dsp:nvSpPr>
      <dsp:spPr>
        <a:xfrm rot="5400000">
          <a:off x="1164095" y="1177251"/>
          <a:ext cx="534957" cy="890158"/>
        </a:xfrm>
        <a:prstGeom prst="corner">
          <a:avLst>
            <a:gd name="adj1" fmla="val 16120"/>
            <a:gd name="adj2" fmla="val 161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4E496A-C975-4B6E-BCFA-E78820C30BC2}">
      <dsp:nvSpPr>
        <dsp:cNvPr id="0" name=""/>
        <dsp:cNvSpPr/>
      </dsp:nvSpPr>
      <dsp:spPr>
        <a:xfrm>
          <a:off x="1074797" y="1443216"/>
          <a:ext cx="803639" cy="704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i="0" kern="1200">
              <a:latin typeface="Century Gothic" panose="020B0502020202020204" pitchFamily="34" charset="0"/>
            </a:rPr>
            <a:t>2: Gather relevant information</a:t>
          </a:r>
          <a:endParaRPr lang="el-GR" sz="1200" b="1" kern="1200">
            <a:latin typeface="Century Gothic" panose="020B0502020202020204" pitchFamily="34" charset="0"/>
          </a:endParaRPr>
        </a:p>
      </dsp:txBody>
      <dsp:txXfrm>
        <a:off x="1074797" y="1443216"/>
        <a:ext cx="803639" cy="704437"/>
      </dsp:txXfrm>
    </dsp:sp>
    <dsp:sp modelId="{DF82EBC6-06FA-4601-B98A-AC7D22635942}">
      <dsp:nvSpPr>
        <dsp:cNvPr id="0" name=""/>
        <dsp:cNvSpPr/>
      </dsp:nvSpPr>
      <dsp:spPr>
        <a:xfrm>
          <a:off x="1726807" y="1111716"/>
          <a:ext cx="151630" cy="151630"/>
        </a:xfrm>
        <a:prstGeom prst="triangle">
          <a:avLst>
            <a:gd name="adj" fmla="val 10000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31C0D8-C530-4910-84F7-806659DA26D2}">
      <dsp:nvSpPr>
        <dsp:cNvPr id="0" name=""/>
        <dsp:cNvSpPr/>
      </dsp:nvSpPr>
      <dsp:spPr>
        <a:xfrm rot="5400000">
          <a:off x="2147907" y="933805"/>
          <a:ext cx="534957" cy="890158"/>
        </a:xfrm>
        <a:prstGeom prst="corner">
          <a:avLst>
            <a:gd name="adj1" fmla="val 16120"/>
            <a:gd name="adj2" fmla="val 161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4E4483-0E9D-48AB-9C9D-1F550696B478}">
      <dsp:nvSpPr>
        <dsp:cNvPr id="0" name=""/>
        <dsp:cNvSpPr/>
      </dsp:nvSpPr>
      <dsp:spPr>
        <a:xfrm>
          <a:off x="2058609" y="1199771"/>
          <a:ext cx="803639" cy="704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i="0" kern="1200" dirty="0">
              <a:latin typeface="Century Gothic" panose="020B0502020202020204" pitchFamily="34" charset="0"/>
            </a:rPr>
            <a:t>3: Identify the alternatives</a:t>
          </a:r>
          <a:endParaRPr lang="el-GR" sz="1200" b="1" kern="1200" dirty="0">
            <a:latin typeface="Century Gothic" panose="020B0502020202020204" pitchFamily="34" charset="0"/>
          </a:endParaRPr>
        </a:p>
      </dsp:txBody>
      <dsp:txXfrm>
        <a:off x="2058609" y="1199771"/>
        <a:ext cx="803639" cy="704437"/>
      </dsp:txXfrm>
    </dsp:sp>
    <dsp:sp modelId="{38C31C65-F0F5-442B-948F-0919CEAB9619}">
      <dsp:nvSpPr>
        <dsp:cNvPr id="0" name=""/>
        <dsp:cNvSpPr/>
      </dsp:nvSpPr>
      <dsp:spPr>
        <a:xfrm>
          <a:off x="2710619" y="868271"/>
          <a:ext cx="151630" cy="151630"/>
        </a:xfrm>
        <a:prstGeom prst="triangle">
          <a:avLst>
            <a:gd name="adj" fmla="val 10000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D6158E-3446-4FE6-B5BD-84624561ABCF}">
      <dsp:nvSpPr>
        <dsp:cNvPr id="0" name=""/>
        <dsp:cNvSpPr/>
      </dsp:nvSpPr>
      <dsp:spPr>
        <a:xfrm rot="5400000">
          <a:off x="3131719" y="690360"/>
          <a:ext cx="534957" cy="890158"/>
        </a:xfrm>
        <a:prstGeom prst="corner">
          <a:avLst>
            <a:gd name="adj1" fmla="val 16120"/>
            <a:gd name="adj2" fmla="val 161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2A0138-6464-46D6-9850-AC1434B9F950}">
      <dsp:nvSpPr>
        <dsp:cNvPr id="0" name=""/>
        <dsp:cNvSpPr/>
      </dsp:nvSpPr>
      <dsp:spPr>
        <a:xfrm>
          <a:off x="3042421" y="956326"/>
          <a:ext cx="803639" cy="704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i="0" kern="1200">
              <a:latin typeface="Century Gothic" panose="020B0502020202020204" pitchFamily="34" charset="0"/>
            </a:rPr>
            <a:t>4: Weigh the evidence</a:t>
          </a:r>
          <a:endParaRPr lang="el-GR" sz="1200" b="1" kern="1200">
            <a:latin typeface="Century Gothic" panose="020B0502020202020204" pitchFamily="34" charset="0"/>
          </a:endParaRPr>
        </a:p>
      </dsp:txBody>
      <dsp:txXfrm>
        <a:off x="3042421" y="956326"/>
        <a:ext cx="803639" cy="704437"/>
      </dsp:txXfrm>
    </dsp:sp>
    <dsp:sp modelId="{20EC777F-6D21-43EA-9139-C3FA751A13D7}">
      <dsp:nvSpPr>
        <dsp:cNvPr id="0" name=""/>
        <dsp:cNvSpPr/>
      </dsp:nvSpPr>
      <dsp:spPr>
        <a:xfrm>
          <a:off x="3694431" y="624826"/>
          <a:ext cx="151630" cy="151630"/>
        </a:xfrm>
        <a:prstGeom prst="triangle">
          <a:avLst>
            <a:gd name="adj" fmla="val 10000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28574C-A28D-4B01-9062-D5F647907A25}">
      <dsp:nvSpPr>
        <dsp:cNvPr id="0" name=""/>
        <dsp:cNvSpPr/>
      </dsp:nvSpPr>
      <dsp:spPr>
        <a:xfrm rot="5400000">
          <a:off x="4115531" y="446915"/>
          <a:ext cx="534957" cy="890158"/>
        </a:xfrm>
        <a:prstGeom prst="corner">
          <a:avLst>
            <a:gd name="adj1" fmla="val 16120"/>
            <a:gd name="adj2" fmla="val 161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AB71B6-880F-4E52-B509-39B295A569E7}">
      <dsp:nvSpPr>
        <dsp:cNvPr id="0" name=""/>
        <dsp:cNvSpPr/>
      </dsp:nvSpPr>
      <dsp:spPr>
        <a:xfrm>
          <a:off x="4026233" y="712880"/>
          <a:ext cx="803639" cy="704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i="0" kern="1200" dirty="0">
              <a:latin typeface="Century Gothic" panose="020B0502020202020204" pitchFamily="34" charset="0"/>
            </a:rPr>
            <a:t>5: Choose among alternatives</a:t>
          </a:r>
          <a:endParaRPr lang="el-GR" sz="1200" b="1" kern="1200" dirty="0">
            <a:latin typeface="Century Gothic" panose="020B0502020202020204" pitchFamily="34" charset="0"/>
          </a:endParaRPr>
        </a:p>
      </dsp:txBody>
      <dsp:txXfrm>
        <a:off x="4026233" y="712880"/>
        <a:ext cx="803639" cy="704437"/>
      </dsp:txXfrm>
    </dsp:sp>
    <dsp:sp modelId="{050FCF0B-541F-41F4-9C15-B16FD438BA1D}">
      <dsp:nvSpPr>
        <dsp:cNvPr id="0" name=""/>
        <dsp:cNvSpPr/>
      </dsp:nvSpPr>
      <dsp:spPr>
        <a:xfrm>
          <a:off x="4678243" y="381380"/>
          <a:ext cx="151630" cy="151630"/>
        </a:xfrm>
        <a:prstGeom prst="triangle">
          <a:avLst>
            <a:gd name="adj" fmla="val 10000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A25675-A7AD-4751-A5AA-6661BF5E819D}">
      <dsp:nvSpPr>
        <dsp:cNvPr id="0" name=""/>
        <dsp:cNvSpPr/>
      </dsp:nvSpPr>
      <dsp:spPr>
        <a:xfrm rot="5400000">
          <a:off x="5099343" y="203470"/>
          <a:ext cx="534957" cy="890158"/>
        </a:xfrm>
        <a:prstGeom prst="corner">
          <a:avLst>
            <a:gd name="adj1" fmla="val 16120"/>
            <a:gd name="adj2" fmla="val 161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5DB55C-7DDD-42C8-922C-8FF1AF56789C}">
      <dsp:nvSpPr>
        <dsp:cNvPr id="0" name=""/>
        <dsp:cNvSpPr/>
      </dsp:nvSpPr>
      <dsp:spPr>
        <a:xfrm>
          <a:off x="5010045" y="469435"/>
          <a:ext cx="803639" cy="704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i="0" kern="1200">
              <a:latin typeface="Century Gothic" panose="020B0502020202020204" pitchFamily="34" charset="0"/>
            </a:rPr>
            <a:t>6: Take action</a:t>
          </a:r>
          <a:endParaRPr lang="el-GR" sz="1200" b="1" kern="1200">
            <a:latin typeface="Century Gothic" panose="020B0502020202020204" pitchFamily="34" charset="0"/>
          </a:endParaRPr>
        </a:p>
      </dsp:txBody>
      <dsp:txXfrm>
        <a:off x="5010045" y="469435"/>
        <a:ext cx="803639" cy="704437"/>
      </dsp:txXfrm>
    </dsp:sp>
    <dsp:sp modelId="{B9B935C7-7941-46D5-95BB-1FE1E23734EA}">
      <dsp:nvSpPr>
        <dsp:cNvPr id="0" name=""/>
        <dsp:cNvSpPr/>
      </dsp:nvSpPr>
      <dsp:spPr>
        <a:xfrm>
          <a:off x="5662055" y="137935"/>
          <a:ext cx="151630" cy="151630"/>
        </a:xfrm>
        <a:prstGeom prst="triangle">
          <a:avLst>
            <a:gd name="adj" fmla="val 10000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0BAD7B-8257-46B8-8CE9-B89EF2F31BB1}">
      <dsp:nvSpPr>
        <dsp:cNvPr id="0" name=""/>
        <dsp:cNvSpPr/>
      </dsp:nvSpPr>
      <dsp:spPr>
        <a:xfrm rot="5400000">
          <a:off x="6083155" y="-39975"/>
          <a:ext cx="534957" cy="890158"/>
        </a:xfrm>
        <a:prstGeom prst="corner">
          <a:avLst>
            <a:gd name="adj1" fmla="val 16120"/>
            <a:gd name="adj2" fmla="val 161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B0FDB0-4A2A-457D-9F77-C7134879469F}">
      <dsp:nvSpPr>
        <dsp:cNvPr id="0" name=""/>
        <dsp:cNvSpPr/>
      </dsp:nvSpPr>
      <dsp:spPr>
        <a:xfrm>
          <a:off x="5993857" y="225990"/>
          <a:ext cx="803639" cy="704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i="0" kern="1200">
              <a:latin typeface="Century Gothic" panose="020B0502020202020204" pitchFamily="34" charset="0"/>
            </a:rPr>
            <a:t>7: Review decision</a:t>
          </a:r>
          <a:endParaRPr lang="el-GR" sz="1200" b="1" kern="1200">
            <a:latin typeface="Century Gothic" panose="020B0502020202020204" pitchFamily="34" charset="0"/>
          </a:endParaRPr>
        </a:p>
      </dsp:txBody>
      <dsp:txXfrm>
        <a:off x="5993857" y="225990"/>
        <a:ext cx="803639" cy="7044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3BFCE6-3C29-46D4-999A-7C4F3F1F3467}">
      <dsp:nvSpPr>
        <dsp:cNvPr id="0" name=""/>
        <dsp:cNvSpPr/>
      </dsp:nvSpPr>
      <dsp:spPr>
        <a:xfrm>
          <a:off x="2774878" y="1852068"/>
          <a:ext cx="964076" cy="964076"/>
        </a:xfrm>
        <a:prstGeom prst="ellips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latin typeface="Century Gothic" panose="020B0502020202020204" pitchFamily="34" charset="0"/>
            </a:rPr>
            <a:t>What kind of decision-maker are you?</a:t>
          </a:r>
          <a:endParaRPr lang="el-GR" sz="1100" kern="1200">
            <a:latin typeface="Century Gothic" panose="020B0502020202020204" pitchFamily="34" charset="0"/>
          </a:endParaRPr>
        </a:p>
      </dsp:txBody>
      <dsp:txXfrm>
        <a:off x="2916064" y="1993254"/>
        <a:ext cx="681704" cy="681704"/>
      </dsp:txXfrm>
    </dsp:sp>
    <dsp:sp modelId="{FF5D1241-FD58-472C-82E3-F199D86C96AE}">
      <dsp:nvSpPr>
        <dsp:cNvPr id="0" name=""/>
        <dsp:cNvSpPr/>
      </dsp:nvSpPr>
      <dsp:spPr>
        <a:xfrm rot="16200000">
          <a:off x="2821565" y="1403397"/>
          <a:ext cx="870702" cy="26640"/>
        </a:xfrm>
        <a:custGeom>
          <a:avLst/>
          <a:gdLst/>
          <a:ahLst/>
          <a:cxnLst/>
          <a:rect l="0" t="0" r="0" b="0"/>
          <a:pathLst>
            <a:path>
              <a:moveTo>
                <a:pt x="0" y="13320"/>
              </a:moveTo>
              <a:lnTo>
                <a:pt x="870702" y="13320"/>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l-GR" sz="1100" kern="1200">
            <a:latin typeface="Century Gothic" panose="020B0502020202020204" pitchFamily="34" charset="0"/>
          </a:endParaRPr>
        </a:p>
      </dsp:txBody>
      <dsp:txXfrm>
        <a:off x="3235148" y="1394950"/>
        <a:ext cx="43535" cy="43535"/>
      </dsp:txXfrm>
    </dsp:sp>
    <dsp:sp modelId="{F03F7F6D-8E6E-436F-A705-592CE5CD5219}">
      <dsp:nvSpPr>
        <dsp:cNvPr id="0" name=""/>
        <dsp:cNvSpPr/>
      </dsp:nvSpPr>
      <dsp:spPr>
        <a:xfrm>
          <a:off x="2774878" y="17289"/>
          <a:ext cx="964076" cy="964076"/>
        </a:xfrm>
        <a:prstGeom prst="ellips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latin typeface="Century Gothic" panose="020B0502020202020204" pitchFamily="34" charset="0"/>
            </a:rPr>
            <a:t>Fast</a:t>
          </a:r>
          <a:endParaRPr lang="el-GR" sz="1100" kern="1200">
            <a:latin typeface="Century Gothic" panose="020B0502020202020204" pitchFamily="34" charset="0"/>
          </a:endParaRPr>
        </a:p>
      </dsp:txBody>
      <dsp:txXfrm>
        <a:off x="2916064" y="158475"/>
        <a:ext cx="681704" cy="681704"/>
      </dsp:txXfrm>
    </dsp:sp>
    <dsp:sp modelId="{D8BE534F-9180-4830-A353-E97DADEB15CB}">
      <dsp:nvSpPr>
        <dsp:cNvPr id="0" name=""/>
        <dsp:cNvSpPr/>
      </dsp:nvSpPr>
      <dsp:spPr>
        <a:xfrm rot="18600000">
          <a:off x="3411251" y="1618025"/>
          <a:ext cx="870702" cy="26640"/>
        </a:xfrm>
        <a:custGeom>
          <a:avLst/>
          <a:gdLst/>
          <a:ahLst/>
          <a:cxnLst/>
          <a:rect l="0" t="0" r="0" b="0"/>
          <a:pathLst>
            <a:path>
              <a:moveTo>
                <a:pt x="0" y="13320"/>
              </a:moveTo>
              <a:lnTo>
                <a:pt x="870702" y="13320"/>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l-GR" sz="1100" kern="1200">
            <a:latin typeface="Century Gothic" panose="020B0502020202020204" pitchFamily="34" charset="0"/>
          </a:endParaRPr>
        </a:p>
      </dsp:txBody>
      <dsp:txXfrm>
        <a:off x="3824835" y="1609578"/>
        <a:ext cx="43535" cy="43535"/>
      </dsp:txXfrm>
    </dsp:sp>
    <dsp:sp modelId="{54E16BC8-662A-4A0C-B299-6E8B2BD240D9}">
      <dsp:nvSpPr>
        <dsp:cNvPr id="0" name=""/>
        <dsp:cNvSpPr/>
      </dsp:nvSpPr>
      <dsp:spPr>
        <a:xfrm>
          <a:off x="3954251" y="446546"/>
          <a:ext cx="964076" cy="964076"/>
        </a:xfrm>
        <a:prstGeom prst="ellips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latin typeface="Century Gothic" panose="020B0502020202020204" pitchFamily="34" charset="0"/>
            </a:rPr>
            <a:t>Procrastinator</a:t>
          </a:r>
          <a:endParaRPr lang="el-GR" sz="1100" kern="1200">
            <a:latin typeface="Century Gothic" panose="020B0502020202020204" pitchFamily="34" charset="0"/>
          </a:endParaRPr>
        </a:p>
      </dsp:txBody>
      <dsp:txXfrm>
        <a:off x="4095437" y="587732"/>
        <a:ext cx="681704" cy="681704"/>
      </dsp:txXfrm>
    </dsp:sp>
    <dsp:sp modelId="{2DD9D00D-43C1-4A04-A5EA-AB145215C90D}">
      <dsp:nvSpPr>
        <dsp:cNvPr id="0" name=""/>
        <dsp:cNvSpPr/>
      </dsp:nvSpPr>
      <dsp:spPr>
        <a:xfrm rot="21000000">
          <a:off x="3725017" y="2161483"/>
          <a:ext cx="870702" cy="26640"/>
        </a:xfrm>
        <a:custGeom>
          <a:avLst/>
          <a:gdLst/>
          <a:ahLst/>
          <a:cxnLst/>
          <a:rect l="0" t="0" r="0" b="0"/>
          <a:pathLst>
            <a:path>
              <a:moveTo>
                <a:pt x="0" y="13320"/>
              </a:moveTo>
              <a:lnTo>
                <a:pt x="870702" y="13320"/>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l-GR" sz="1100" kern="1200">
            <a:latin typeface="Century Gothic" panose="020B0502020202020204" pitchFamily="34" charset="0"/>
          </a:endParaRPr>
        </a:p>
      </dsp:txBody>
      <dsp:txXfrm>
        <a:off x="4138601" y="2153036"/>
        <a:ext cx="43535" cy="43535"/>
      </dsp:txXfrm>
    </dsp:sp>
    <dsp:sp modelId="{2A66DC44-1FA2-4979-BDE0-58164FC38E38}">
      <dsp:nvSpPr>
        <dsp:cNvPr id="0" name=""/>
        <dsp:cNvSpPr/>
      </dsp:nvSpPr>
      <dsp:spPr>
        <a:xfrm>
          <a:off x="4581782" y="1533462"/>
          <a:ext cx="964076" cy="964076"/>
        </a:xfrm>
        <a:prstGeom prst="ellips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latin typeface="Century Gothic" panose="020B0502020202020204" pitchFamily="34" charset="0"/>
            </a:rPr>
            <a:t>Cautious</a:t>
          </a:r>
          <a:endParaRPr lang="el-GR" sz="1100" kern="1200">
            <a:latin typeface="Century Gothic" panose="020B0502020202020204" pitchFamily="34" charset="0"/>
          </a:endParaRPr>
        </a:p>
      </dsp:txBody>
      <dsp:txXfrm>
        <a:off x="4722968" y="1674648"/>
        <a:ext cx="681704" cy="681704"/>
      </dsp:txXfrm>
    </dsp:sp>
    <dsp:sp modelId="{C1ECAF0C-0EC7-4080-9E00-841AD485284B}">
      <dsp:nvSpPr>
        <dsp:cNvPr id="0" name=""/>
        <dsp:cNvSpPr/>
      </dsp:nvSpPr>
      <dsp:spPr>
        <a:xfrm rot="1800000">
          <a:off x="3616047" y="2779481"/>
          <a:ext cx="870702" cy="26640"/>
        </a:xfrm>
        <a:custGeom>
          <a:avLst/>
          <a:gdLst/>
          <a:ahLst/>
          <a:cxnLst/>
          <a:rect l="0" t="0" r="0" b="0"/>
          <a:pathLst>
            <a:path>
              <a:moveTo>
                <a:pt x="0" y="13320"/>
              </a:moveTo>
              <a:lnTo>
                <a:pt x="870702" y="13320"/>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l-GR" sz="1100" kern="1200">
            <a:latin typeface="Century Gothic" panose="020B0502020202020204" pitchFamily="34" charset="0"/>
          </a:endParaRPr>
        </a:p>
      </dsp:txBody>
      <dsp:txXfrm>
        <a:off x="4029631" y="2771034"/>
        <a:ext cx="43535" cy="43535"/>
      </dsp:txXfrm>
    </dsp:sp>
    <dsp:sp modelId="{C6ACBF0C-B426-4D6D-B13D-B0FD57AC7FF7}">
      <dsp:nvSpPr>
        <dsp:cNvPr id="0" name=""/>
        <dsp:cNvSpPr/>
      </dsp:nvSpPr>
      <dsp:spPr>
        <a:xfrm>
          <a:off x="4363843" y="2769458"/>
          <a:ext cx="964076" cy="964076"/>
        </a:xfrm>
        <a:prstGeom prst="ellips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latin typeface="Century Gothic" panose="020B0502020202020204" pitchFamily="34" charset="0"/>
            </a:rPr>
            <a:t>Intuitive</a:t>
          </a:r>
          <a:endParaRPr lang="el-GR" sz="1100" kern="1200">
            <a:latin typeface="Century Gothic" panose="020B0502020202020204" pitchFamily="34" charset="0"/>
          </a:endParaRPr>
        </a:p>
      </dsp:txBody>
      <dsp:txXfrm>
        <a:off x="4505029" y="2910644"/>
        <a:ext cx="681704" cy="681704"/>
      </dsp:txXfrm>
    </dsp:sp>
    <dsp:sp modelId="{86A18D33-5505-40BB-8FC5-7443B74016B9}">
      <dsp:nvSpPr>
        <dsp:cNvPr id="0" name=""/>
        <dsp:cNvSpPr/>
      </dsp:nvSpPr>
      <dsp:spPr>
        <a:xfrm rot="4200000">
          <a:off x="3135331" y="3182851"/>
          <a:ext cx="870702" cy="26640"/>
        </a:xfrm>
        <a:custGeom>
          <a:avLst/>
          <a:gdLst/>
          <a:ahLst/>
          <a:cxnLst/>
          <a:rect l="0" t="0" r="0" b="0"/>
          <a:pathLst>
            <a:path>
              <a:moveTo>
                <a:pt x="0" y="13320"/>
              </a:moveTo>
              <a:lnTo>
                <a:pt x="870702" y="13320"/>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l-GR" sz="1100" kern="1200">
            <a:latin typeface="Century Gothic" panose="020B0502020202020204" pitchFamily="34" charset="0"/>
          </a:endParaRPr>
        </a:p>
      </dsp:txBody>
      <dsp:txXfrm>
        <a:off x="3548914" y="3174404"/>
        <a:ext cx="43535" cy="43535"/>
      </dsp:txXfrm>
    </dsp:sp>
    <dsp:sp modelId="{139EE503-5BB5-4062-A9B1-A6732789EBD8}">
      <dsp:nvSpPr>
        <dsp:cNvPr id="0" name=""/>
        <dsp:cNvSpPr/>
      </dsp:nvSpPr>
      <dsp:spPr>
        <a:xfrm>
          <a:off x="3402409" y="3576197"/>
          <a:ext cx="964076" cy="964076"/>
        </a:xfrm>
        <a:prstGeom prst="ellips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latin typeface="Century Gothic" panose="020B0502020202020204" pitchFamily="34" charset="0"/>
            </a:rPr>
            <a:t>Hates risks </a:t>
          </a:r>
          <a:endParaRPr lang="el-GR" sz="1100" kern="1200">
            <a:latin typeface="Century Gothic" panose="020B0502020202020204" pitchFamily="34" charset="0"/>
          </a:endParaRPr>
        </a:p>
      </dsp:txBody>
      <dsp:txXfrm>
        <a:off x="3543595" y="3717383"/>
        <a:ext cx="681704" cy="681704"/>
      </dsp:txXfrm>
    </dsp:sp>
    <dsp:sp modelId="{B32C72F7-1C3E-46D8-A76E-C7A724D643DE}">
      <dsp:nvSpPr>
        <dsp:cNvPr id="0" name=""/>
        <dsp:cNvSpPr/>
      </dsp:nvSpPr>
      <dsp:spPr>
        <a:xfrm rot="6600000">
          <a:off x="2507799" y="3182851"/>
          <a:ext cx="870702" cy="26640"/>
        </a:xfrm>
        <a:custGeom>
          <a:avLst/>
          <a:gdLst/>
          <a:ahLst/>
          <a:cxnLst/>
          <a:rect l="0" t="0" r="0" b="0"/>
          <a:pathLst>
            <a:path>
              <a:moveTo>
                <a:pt x="0" y="13320"/>
              </a:moveTo>
              <a:lnTo>
                <a:pt x="870702" y="13320"/>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l-GR" sz="1100" kern="1200">
            <a:latin typeface="Century Gothic" panose="020B0502020202020204" pitchFamily="34" charset="0"/>
          </a:endParaRPr>
        </a:p>
      </dsp:txBody>
      <dsp:txXfrm rot="10800000">
        <a:off x="2921383" y="3174404"/>
        <a:ext cx="43535" cy="43535"/>
      </dsp:txXfrm>
    </dsp:sp>
    <dsp:sp modelId="{9D0C93EB-F5BC-4A15-87A7-2B49B19CA088}">
      <dsp:nvSpPr>
        <dsp:cNvPr id="0" name=""/>
        <dsp:cNvSpPr/>
      </dsp:nvSpPr>
      <dsp:spPr>
        <a:xfrm>
          <a:off x="2147346" y="3576197"/>
          <a:ext cx="964076" cy="964076"/>
        </a:xfrm>
        <a:prstGeom prst="ellips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latin typeface="Century Gothic" panose="020B0502020202020204" pitchFamily="34" charset="0"/>
            </a:rPr>
            <a:t>Unconve-ntional</a:t>
          </a:r>
          <a:endParaRPr lang="el-GR" sz="1100" kern="1200">
            <a:latin typeface="Century Gothic" panose="020B0502020202020204" pitchFamily="34" charset="0"/>
          </a:endParaRPr>
        </a:p>
      </dsp:txBody>
      <dsp:txXfrm>
        <a:off x="2288532" y="3717383"/>
        <a:ext cx="681704" cy="681704"/>
      </dsp:txXfrm>
    </dsp:sp>
    <dsp:sp modelId="{CF50FD65-21A0-485C-B2C4-75E252168285}">
      <dsp:nvSpPr>
        <dsp:cNvPr id="0" name=""/>
        <dsp:cNvSpPr/>
      </dsp:nvSpPr>
      <dsp:spPr>
        <a:xfrm rot="9000000">
          <a:off x="2027082" y="2779481"/>
          <a:ext cx="870702" cy="26640"/>
        </a:xfrm>
        <a:custGeom>
          <a:avLst/>
          <a:gdLst/>
          <a:ahLst/>
          <a:cxnLst/>
          <a:rect l="0" t="0" r="0" b="0"/>
          <a:pathLst>
            <a:path>
              <a:moveTo>
                <a:pt x="0" y="13320"/>
              </a:moveTo>
              <a:lnTo>
                <a:pt x="870702" y="13320"/>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l-GR" sz="1100" kern="1200">
            <a:latin typeface="Century Gothic" panose="020B0502020202020204" pitchFamily="34" charset="0"/>
          </a:endParaRPr>
        </a:p>
      </dsp:txBody>
      <dsp:txXfrm rot="10800000">
        <a:off x="2440666" y="2771034"/>
        <a:ext cx="43535" cy="43535"/>
      </dsp:txXfrm>
    </dsp:sp>
    <dsp:sp modelId="{A53A351E-5DEE-4524-8B78-E21495C61E05}">
      <dsp:nvSpPr>
        <dsp:cNvPr id="0" name=""/>
        <dsp:cNvSpPr/>
      </dsp:nvSpPr>
      <dsp:spPr>
        <a:xfrm>
          <a:off x="1185912" y="2769458"/>
          <a:ext cx="964076" cy="964076"/>
        </a:xfrm>
        <a:prstGeom prst="ellips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latin typeface="Century Gothic" panose="020B0502020202020204" pitchFamily="34" charset="0"/>
            </a:rPr>
            <a:t>Regretful</a:t>
          </a:r>
          <a:endParaRPr lang="el-GR" sz="1100" kern="1200">
            <a:latin typeface="Century Gothic" panose="020B0502020202020204" pitchFamily="34" charset="0"/>
          </a:endParaRPr>
        </a:p>
      </dsp:txBody>
      <dsp:txXfrm>
        <a:off x="1327098" y="2910644"/>
        <a:ext cx="681704" cy="681704"/>
      </dsp:txXfrm>
    </dsp:sp>
    <dsp:sp modelId="{8B0224D1-68B6-4857-8051-2D4685485338}">
      <dsp:nvSpPr>
        <dsp:cNvPr id="0" name=""/>
        <dsp:cNvSpPr/>
      </dsp:nvSpPr>
      <dsp:spPr>
        <a:xfrm rot="11400000">
          <a:off x="1918112" y="2161483"/>
          <a:ext cx="870702" cy="26640"/>
        </a:xfrm>
        <a:custGeom>
          <a:avLst/>
          <a:gdLst/>
          <a:ahLst/>
          <a:cxnLst/>
          <a:rect l="0" t="0" r="0" b="0"/>
          <a:pathLst>
            <a:path>
              <a:moveTo>
                <a:pt x="0" y="13320"/>
              </a:moveTo>
              <a:lnTo>
                <a:pt x="870702" y="13320"/>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l-GR" sz="1100" kern="1200">
            <a:latin typeface="Century Gothic" panose="020B0502020202020204" pitchFamily="34" charset="0"/>
          </a:endParaRPr>
        </a:p>
      </dsp:txBody>
      <dsp:txXfrm rot="10800000">
        <a:off x="2331696" y="2153036"/>
        <a:ext cx="43535" cy="43535"/>
      </dsp:txXfrm>
    </dsp:sp>
    <dsp:sp modelId="{7918D210-A82D-418C-A8D8-877179003B15}">
      <dsp:nvSpPr>
        <dsp:cNvPr id="0" name=""/>
        <dsp:cNvSpPr/>
      </dsp:nvSpPr>
      <dsp:spPr>
        <a:xfrm>
          <a:off x="967973" y="1533462"/>
          <a:ext cx="964076" cy="964076"/>
        </a:xfrm>
        <a:prstGeom prst="ellips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latin typeface="Century Gothic" panose="020B0502020202020204" pitchFamily="34" charset="0"/>
            </a:rPr>
            <a:t>People pleaser </a:t>
          </a:r>
          <a:endParaRPr lang="el-GR" sz="1100" kern="1200">
            <a:latin typeface="Century Gothic" panose="020B0502020202020204" pitchFamily="34" charset="0"/>
          </a:endParaRPr>
        </a:p>
      </dsp:txBody>
      <dsp:txXfrm>
        <a:off x="1109159" y="1674648"/>
        <a:ext cx="681704" cy="681704"/>
      </dsp:txXfrm>
    </dsp:sp>
    <dsp:sp modelId="{105BED07-CE11-4EB9-B7FF-979120F04D3E}">
      <dsp:nvSpPr>
        <dsp:cNvPr id="0" name=""/>
        <dsp:cNvSpPr/>
      </dsp:nvSpPr>
      <dsp:spPr>
        <a:xfrm rot="13800000">
          <a:off x="2231878" y="1618025"/>
          <a:ext cx="870702" cy="26640"/>
        </a:xfrm>
        <a:custGeom>
          <a:avLst/>
          <a:gdLst/>
          <a:ahLst/>
          <a:cxnLst/>
          <a:rect l="0" t="0" r="0" b="0"/>
          <a:pathLst>
            <a:path>
              <a:moveTo>
                <a:pt x="0" y="13320"/>
              </a:moveTo>
              <a:lnTo>
                <a:pt x="870702" y="13320"/>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l-GR" sz="1100" kern="1200">
            <a:latin typeface="Century Gothic" panose="020B0502020202020204" pitchFamily="34" charset="0"/>
          </a:endParaRPr>
        </a:p>
      </dsp:txBody>
      <dsp:txXfrm rot="10800000">
        <a:off x="2645462" y="1609578"/>
        <a:ext cx="43535" cy="43535"/>
      </dsp:txXfrm>
    </dsp:sp>
    <dsp:sp modelId="{632CC012-956F-4698-96D6-799E7943564C}">
      <dsp:nvSpPr>
        <dsp:cNvPr id="0" name=""/>
        <dsp:cNvSpPr/>
      </dsp:nvSpPr>
      <dsp:spPr>
        <a:xfrm>
          <a:off x="1595504" y="446546"/>
          <a:ext cx="964076" cy="964076"/>
        </a:xfrm>
        <a:prstGeom prst="ellips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latin typeface="Century Gothic" panose="020B0502020202020204" pitchFamily="34" charset="0"/>
            </a:rPr>
            <a:t>"Passes the parcel" to others</a:t>
          </a:r>
          <a:endParaRPr lang="el-GR" sz="1100" kern="1200">
            <a:latin typeface="Century Gothic" panose="020B0502020202020204" pitchFamily="34" charset="0"/>
          </a:endParaRPr>
        </a:p>
      </dsp:txBody>
      <dsp:txXfrm>
        <a:off x="1736690" y="587732"/>
        <a:ext cx="681704" cy="681704"/>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pt-PT"/>
              <a:t>Clique para editar o estilo</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a:t>Clique para editar o estilo do subtítulo do Modelo Global</a:t>
            </a:r>
            <a:endParaRPr lang="en-US"/>
          </a:p>
        </p:txBody>
      </p:sp>
      <p:sp>
        <p:nvSpPr>
          <p:cNvPr id="4" name="Date Placeholder 3"/>
          <p:cNvSpPr>
            <a:spLocks noGrp="1"/>
          </p:cNvSpPr>
          <p:nvPr>
            <p:ph type="dt" sz="half" idx="10"/>
          </p:nvPr>
        </p:nvSpPr>
        <p:spPr/>
        <p:txBody>
          <a:bodyPr/>
          <a:lstStyle/>
          <a:p>
            <a:fld id="{BEF88C31-8E23-3844-ACA8-78D70AA94D0C}" type="datetimeFigureOut">
              <a:rPr lang="en-US" smtClean="0"/>
              <a:t>5/10/2021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F660C4-A91E-5B43-8F1A-DF43210BE89F}" type="slidenum">
              <a:rPr lang="en-US" smtClean="0"/>
              <a:t>‹#›</a:t>
            </a:fld>
            <a:endParaRPr lang="en-US"/>
          </a:p>
        </p:txBody>
      </p:sp>
    </p:spTree>
    <p:extLst>
      <p:ext uri="{BB962C8B-B14F-4D97-AF65-F5344CB8AC3E}">
        <p14:creationId xmlns:p14="http://schemas.microsoft.com/office/powerpoint/2010/main" val="2229776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a:p>
        </p:txBody>
      </p:sp>
      <p:sp>
        <p:nvSpPr>
          <p:cNvPr id="3" name="Vertical Text Placeholder 2"/>
          <p:cNvSpPr>
            <a:spLocks noGrp="1"/>
          </p:cNvSpPr>
          <p:nvPr>
            <p:ph type="body" orient="vert" idx="1"/>
          </p:nvPr>
        </p:nvSpPr>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Date Placeholder 3"/>
          <p:cNvSpPr>
            <a:spLocks noGrp="1"/>
          </p:cNvSpPr>
          <p:nvPr>
            <p:ph type="dt" sz="half" idx="10"/>
          </p:nvPr>
        </p:nvSpPr>
        <p:spPr/>
        <p:txBody>
          <a:bodyPr/>
          <a:lstStyle/>
          <a:p>
            <a:fld id="{BEF88C31-8E23-3844-ACA8-78D70AA94D0C}" type="datetimeFigureOut">
              <a:rPr lang="en-US" smtClean="0"/>
              <a:t>5/10/2021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F660C4-A91E-5B43-8F1A-DF43210BE89F}" type="slidenum">
              <a:rPr lang="en-US" smtClean="0"/>
              <a:t>‹#›</a:t>
            </a:fld>
            <a:endParaRPr lang="en-US"/>
          </a:p>
        </p:txBody>
      </p:sp>
    </p:spTree>
    <p:extLst>
      <p:ext uri="{BB962C8B-B14F-4D97-AF65-F5344CB8AC3E}">
        <p14:creationId xmlns:p14="http://schemas.microsoft.com/office/powerpoint/2010/main" val="1186412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pt-PT"/>
              <a:t>Clique para editar o estilo</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Date Placeholder 3"/>
          <p:cNvSpPr>
            <a:spLocks noGrp="1"/>
          </p:cNvSpPr>
          <p:nvPr>
            <p:ph type="dt" sz="half" idx="10"/>
          </p:nvPr>
        </p:nvSpPr>
        <p:spPr/>
        <p:txBody>
          <a:bodyPr/>
          <a:lstStyle/>
          <a:p>
            <a:fld id="{BEF88C31-8E23-3844-ACA8-78D70AA94D0C}" type="datetimeFigureOut">
              <a:rPr lang="en-US" smtClean="0"/>
              <a:t>5/10/2021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F660C4-A91E-5B43-8F1A-DF43210BE89F}" type="slidenum">
              <a:rPr lang="en-US" smtClean="0"/>
              <a:t>‹#›</a:t>
            </a:fld>
            <a:endParaRPr lang="en-US"/>
          </a:p>
        </p:txBody>
      </p:sp>
    </p:spTree>
    <p:extLst>
      <p:ext uri="{BB962C8B-B14F-4D97-AF65-F5344CB8AC3E}">
        <p14:creationId xmlns:p14="http://schemas.microsoft.com/office/powerpoint/2010/main" val="23097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a:p>
        </p:txBody>
      </p:sp>
      <p:sp>
        <p:nvSpPr>
          <p:cNvPr id="3" name="Content Placeholder 2"/>
          <p:cNvSpPr>
            <a:spLocks noGrp="1"/>
          </p:cNvSpPr>
          <p:nvPr>
            <p:ph idx="1"/>
          </p:nvPr>
        </p:nvSpPr>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Date Placeholder 3"/>
          <p:cNvSpPr>
            <a:spLocks noGrp="1"/>
          </p:cNvSpPr>
          <p:nvPr>
            <p:ph type="dt" sz="half" idx="10"/>
          </p:nvPr>
        </p:nvSpPr>
        <p:spPr/>
        <p:txBody>
          <a:bodyPr/>
          <a:lstStyle/>
          <a:p>
            <a:fld id="{BEF88C31-8E23-3844-ACA8-78D70AA94D0C}" type="datetimeFigureOut">
              <a:rPr lang="en-US" smtClean="0"/>
              <a:t>5/10/2021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F660C4-A91E-5B43-8F1A-DF43210BE89F}" type="slidenum">
              <a:rPr lang="en-US" smtClean="0"/>
              <a:t>‹#›</a:t>
            </a:fld>
            <a:endParaRPr lang="en-US"/>
          </a:p>
        </p:txBody>
      </p:sp>
    </p:spTree>
    <p:extLst>
      <p:ext uri="{BB962C8B-B14F-4D97-AF65-F5344CB8AC3E}">
        <p14:creationId xmlns:p14="http://schemas.microsoft.com/office/powerpoint/2010/main" val="2981267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pt-PT"/>
              <a:t>Clique para editar o estilo</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Editar os estilos de texto do Modelo Global</a:t>
            </a:r>
          </a:p>
        </p:txBody>
      </p:sp>
      <p:sp>
        <p:nvSpPr>
          <p:cNvPr id="4" name="Date Placeholder 3"/>
          <p:cNvSpPr>
            <a:spLocks noGrp="1"/>
          </p:cNvSpPr>
          <p:nvPr>
            <p:ph type="dt" sz="half" idx="10"/>
          </p:nvPr>
        </p:nvSpPr>
        <p:spPr/>
        <p:txBody>
          <a:bodyPr/>
          <a:lstStyle/>
          <a:p>
            <a:fld id="{BEF88C31-8E23-3844-ACA8-78D70AA94D0C}" type="datetimeFigureOut">
              <a:rPr lang="en-US" smtClean="0"/>
              <a:t>5/10/2021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F660C4-A91E-5B43-8F1A-DF43210BE89F}" type="slidenum">
              <a:rPr lang="en-US" smtClean="0"/>
              <a:t>‹#›</a:t>
            </a:fld>
            <a:endParaRPr lang="en-US"/>
          </a:p>
        </p:txBody>
      </p:sp>
    </p:spTree>
    <p:extLst>
      <p:ext uri="{BB962C8B-B14F-4D97-AF65-F5344CB8AC3E}">
        <p14:creationId xmlns:p14="http://schemas.microsoft.com/office/powerpoint/2010/main" val="36720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5" name="Date Placeholder 4"/>
          <p:cNvSpPr>
            <a:spLocks noGrp="1"/>
          </p:cNvSpPr>
          <p:nvPr>
            <p:ph type="dt" sz="half" idx="10"/>
          </p:nvPr>
        </p:nvSpPr>
        <p:spPr/>
        <p:txBody>
          <a:bodyPr/>
          <a:lstStyle/>
          <a:p>
            <a:fld id="{BEF88C31-8E23-3844-ACA8-78D70AA94D0C}" type="datetimeFigureOut">
              <a:rPr lang="en-US" smtClean="0"/>
              <a:t>5/10/2021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F660C4-A91E-5B43-8F1A-DF43210BE89F}" type="slidenum">
              <a:rPr lang="en-US" smtClean="0"/>
              <a:t>‹#›</a:t>
            </a:fld>
            <a:endParaRPr lang="en-US"/>
          </a:p>
        </p:txBody>
      </p:sp>
    </p:spTree>
    <p:extLst>
      <p:ext uri="{BB962C8B-B14F-4D97-AF65-F5344CB8AC3E}">
        <p14:creationId xmlns:p14="http://schemas.microsoft.com/office/powerpoint/2010/main" val="1342842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PT"/>
              <a:t>Clique para editar o estilo</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7" name="Date Placeholder 6"/>
          <p:cNvSpPr>
            <a:spLocks noGrp="1"/>
          </p:cNvSpPr>
          <p:nvPr>
            <p:ph type="dt" sz="half" idx="10"/>
          </p:nvPr>
        </p:nvSpPr>
        <p:spPr/>
        <p:txBody>
          <a:bodyPr/>
          <a:lstStyle/>
          <a:p>
            <a:fld id="{BEF88C31-8E23-3844-ACA8-78D70AA94D0C}" type="datetimeFigureOut">
              <a:rPr lang="en-US" smtClean="0"/>
              <a:t>5/10/2021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F660C4-A91E-5B43-8F1A-DF43210BE89F}" type="slidenum">
              <a:rPr lang="en-US" smtClean="0"/>
              <a:t>‹#›</a:t>
            </a:fld>
            <a:endParaRPr lang="en-US"/>
          </a:p>
        </p:txBody>
      </p:sp>
    </p:spTree>
    <p:extLst>
      <p:ext uri="{BB962C8B-B14F-4D97-AF65-F5344CB8AC3E}">
        <p14:creationId xmlns:p14="http://schemas.microsoft.com/office/powerpoint/2010/main" val="3128776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a:p>
        </p:txBody>
      </p:sp>
      <p:sp>
        <p:nvSpPr>
          <p:cNvPr id="3" name="Date Placeholder 2"/>
          <p:cNvSpPr>
            <a:spLocks noGrp="1"/>
          </p:cNvSpPr>
          <p:nvPr>
            <p:ph type="dt" sz="half" idx="10"/>
          </p:nvPr>
        </p:nvSpPr>
        <p:spPr/>
        <p:txBody>
          <a:bodyPr/>
          <a:lstStyle/>
          <a:p>
            <a:fld id="{BEF88C31-8E23-3844-ACA8-78D70AA94D0C}" type="datetimeFigureOut">
              <a:rPr lang="en-US" smtClean="0"/>
              <a:t>5/10/2021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F660C4-A91E-5B43-8F1A-DF43210BE89F}" type="slidenum">
              <a:rPr lang="en-US" smtClean="0"/>
              <a:t>‹#›</a:t>
            </a:fld>
            <a:endParaRPr lang="en-US"/>
          </a:p>
        </p:txBody>
      </p:sp>
    </p:spTree>
    <p:extLst>
      <p:ext uri="{BB962C8B-B14F-4D97-AF65-F5344CB8AC3E}">
        <p14:creationId xmlns:p14="http://schemas.microsoft.com/office/powerpoint/2010/main" val="3250069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F88C31-8E23-3844-ACA8-78D70AA94D0C}" type="datetimeFigureOut">
              <a:rPr lang="en-US" smtClean="0"/>
              <a:t>5/10/2021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F660C4-A91E-5B43-8F1A-DF43210BE89F}" type="slidenum">
              <a:rPr lang="en-US" smtClean="0"/>
              <a:t>‹#›</a:t>
            </a:fld>
            <a:endParaRPr lang="en-US"/>
          </a:p>
        </p:txBody>
      </p:sp>
    </p:spTree>
    <p:extLst>
      <p:ext uri="{BB962C8B-B14F-4D97-AF65-F5344CB8AC3E}">
        <p14:creationId xmlns:p14="http://schemas.microsoft.com/office/powerpoint/2010/main" val="860549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pt-PT"/>
              <a:t>Clique para editar o estilo</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BEF88C31-8E23-3844-ACA8-78D70AA94D0C}" type="datetimeFigureOut">
              <a:rPr lang="en-US" smtClean="0"/>
              <a:t>5/10/2021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F660C4-A91E-5B43-8F1A-DF43210BE89F}" type="slidenum">
              <a:rPr lang="en-US" smtClean="0"/>
              <a:t>‹#›</a:t>
            </a:fld>
            <a:endParaRPr lang="en-US"/>
          </a:p>
        </p:txBody>
      </p:sp>
    </p:spTree>
    <p:extLst>
      <p:ext uri="{BB962C8B-B14F-4D97-AF65-F5344CB8AC3E}">
        <p14:creationId xmlns:p14="http://schemas.microsoft.com/office/powerpoint/2010/main" val="1525757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pt-PT"/>
              <a:t>Clique para editar o estilo</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a:t>Clique no ícone para adicionar uma imagem</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BEF88C31-8E23-3844-ACA8-78D70AA94D0C}" type="datetimeFigureOut">
              <a:rPr lang="en-US" smtClean="0"/>
              <a:t>5/10/2021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F660C4-A91E-5B43-8F1A-DF43210BE89F}" type="slidenum">
              <a:rPr lang="en-US" smtClean="0"/>
              <a:t>‹#›</a:t>
            </a:fld>
            <a:endParaRPr lang="en-US"/>
          </a:p>
        </p:txBody>
      </p:sp>
    </p:spTree>
    <p:extLst>
      <p:ext uri="{BB962C8B-B14F-4D97-AF65-F5344CB8AC3E}">
        <p14:creationId xmlns:p14="http://schemas.microsoft.com/office/powerpoint/2010/main" val="2295065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PT"/>
              <a:t>Clique para editar o estilo</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F88C31-8E23-3844-ACA8-78D70AA94D0C}" type="datetimeFigureOut">
              <a:rPr lang="en-US" smtClean="0"/>
              <a:t>5/10/2021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F660C4-A91E-5B43-8F1A-DF43210BE89F}" type="slidenum">
              <a:rPr lang="en-US" smtClean="0"/>
              <a:t>‹#›</a:t>
            </a:fld>
            <a:endParaRPr lang="en-US"/>
          </a:p>
        </p:txBody>
      </p:sp>
    </p:spTree>
    <p:extLst>
      <p:ext uri="{BB962C8B-B14F-4D97-AF65-F5344CB8AC3E}">
        <p14:creationId xmlns:p14="http://schemas.microsoft.com/office/powerpoint/2010/main" val="2372030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1.xml"/><Relationship Id="rId13" Type="http://schemas.openxmlformats.org/officeDocument/2006/relationships/hyperlink" Target="https://www.umassd.edu/fycm/decision-making/process/" TargetMode="External"/><Relationship Id="rId3" Type="http://schemas.openxmlformats.org/officeDocument/2006/relationships/image" Target="../media/image1.jpeg"/><Relationship Id="rId7" Type="http://schemas.openxmlformats.org/officeDocument/2006/relationships/image" Target="../media/image7.png"/><Relationship Id="rId12"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diagramColors" Target="../diagrams/colors1.xml"/><Relationship Id="rId5" Type="http://schemas.openxmlformats.org/officeDocument/2006/relationships/image" Target="../media/image5.png"/><Relationship Id="rId10" Type="http://schemas.openxmlformats.org/officeDocument/2006/relationships/diagramQuickStyle" Target="../diagrams/quickStyle1.xml"/><Relationship Id="rId4" Type="http://schemas.openxmlformats.org/officeDocument/2006/relationships/image" Target="../media/image3.png"/><Relationship Id="rId9"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8" Type="http://schemas.openxmlformats.org/officeDocument/2006/relationships/hyperlink" Target="https://www.tomorrowsuccess.com/calculatedrisks.html" TargetMode="External"/><Relationship Id="rId13"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image" Target="../media/image7.png"/><Relationship Id="rId12" Type="http://schemas.openxmlformats.org/officeDocument/2006/relationships/diagramColors" Target="../diagrams/colors2.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diagramQuickStyle" Target="../diagrams/quickStyle2.xml"/><Relationship Id="rId5" Type="http://schemas.openxmlformats.org/officeDocument/2006/relationships/image" Target="../media/image5.png"/><Relationship Id="rId10" Type="http://schemas.openxmlformats.org/officeDocument/2006/relationships/diagramLayout" Target="../diagrams/layout2.xml"/><Relationship Id="rId4" Type="http://schemas.openxmlformats.org/officeDocument/2006/relationships/image" Target="../media/image3.png"/><Relationship Id="rId9" Type="http://schemas.openxmlformats.org/officeDocument/2006/relationships/diagramData" Target="../diagrams/data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4.jpeg"/><Relationship Id="rId4" Type="http://schemas.openxmlformats.org/officeDocument/2006/relationships/image" Target="../media/image3.png"/><Relationship Id="rId9" Type="http://schemas.openxmlformats.org/officeDocument/2006/relationships/image" Target="../media/image13.jpeg"/></Relationships>
</file>

<file path=ppt/slides/_rels/slide1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https://www.youtube.com/embed/c73Q8oQmwzo?feature=oembed" TargetMode="Externa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1.jpeg"/><Relationship Id="rId9"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openxmlformats.org/officeDocument/2006/relationships/hyperlink" Target="https://ec.europa.eu/growth/smes/supporting-entrepreneurship/erasmus-young-entrepreneurs_en" TargetMode="External"/><Relationship Id="rId13" Type="http://schemas.openxmlformats.org/officeDocument/2006/relationships/hyperlink" Target="https://www.forbes.com/sites/natalierobehmed/2013/11/12/100-best-websites-for-entrepreneurs/#57ce767829f6" TargetMode="External"/><Relationship Id="rId3" Type="http://schemas.openxmlformats.org/officeDocument/2006/relationships/image" Target="../media/image1.jpeg"/><Relationship Id="rId7" Type="http://schemas.openxmlformats.org/officeDocument/2006/relationships/image" Target="../media/image7.png"/><Relationship Id="rId12" Type="http://schemas.openxmlformats.org/officeDocument/2006/relationships/hyperlink" Target="https://www.investopedia.com/risk-management-4689652" TargetMode="External"/><Relationship Id="rId2" Type="http://schemas.openxmlformats.org/officeDocument/2006/relationships/image" Target="../media/image2.jpg"/><Relationship Id="rId16" Type="http://schemas.openxmlformats.org/officeDocument/2006/relationships/hyperlink" Target="https://www.selfregenerate.eu/" TargetMode="Externa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hyperlink" Target="https://hacktheentrepreneur.com/entrepreneurial-mindset/" TargetMode="External"/><Relationship Id="rId5" Type="http://schemas.openxmlformats.org/officeDocument/2006/relationships/image" Target="../media/image5.png"/><Relationship Id="rId15" Type="http://schemas.openxmlformats.org/officeDocument/2006/relationships/hyperlink" Target="https://soundofbusiness.eu/" TargetMode="External"/><Relationship Id="rId10" Type="http://schemas.openxmlformats.org/officeDocument/2006/relationships/hyperlink" Target="https://www.lifehack.org/768345/how-to-take-calculated-risk" TargetMode="External"/><Relationship Id="rId4" Type="http://schemas.openxmlformats.org/officeDocument/2006/relationships/image" Target="../media/image3.png"/><Relationship Id="rId9" Type="http://schemas.openxmlformats.org/officeDocument/2006/relationships/hyperlink" Target="https://ec.europa.eu/growth/smes/supporting-entrepreneurship_en" TargetMode="External"/><Relationship Id="rId14" Type="http://schemas.openxmlformats.org/officeDocument/2006/relationships/hyperlink" Target="http://trend.credinfo.eu/"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jpeg"/><Relationship Id="rId7" Type="http://schemas.openxmlformats.org/officeDocument/2006/relationships/image" Target="../media/image16.jpeg"/><Relationship Id="rId12"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20.png"/><Relationship Id="rId5" Type="http://schemas.openxmlformats.org/officeDocument/2006/relationships/image" Target="../media/image6.png"/><Relationship Id="rId10" Type="http://schemas.openxmlformats.org/officeDocument/2006/relationships/image" Target="../media/image19.png"/><Relationship Id="rId4" Type="http://schemas.openxmlformats.org/officeDocument/2006/relationships/image" Target="../media/image3.png"/><Relationship Id="rId9" Type="http://schemas.openxmlformats.org/officeDocument/2006/relationships/image" Target="../media/image18.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IMINY_FUNDO_VERDE.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8372" t="13155" r="37054" b="10530"/>
          <a:stretch/>
        </p:blipFill>
        <p:spPr>
          <a:xfrm>
            <a:off x="152400" y="106680"/>
            <a:ext cx="6705600" cy="6651928"/>
          </a:xfrm>
          <a:prstGeom prst="rect">
            <a:avLst/>
          </a:prstGeom>
        </p:spPr>
      </p:pic>
      <p:pic>
        <p:nvPicPr>
          <p:cNvPr id="5" name="Picture 4" descr="JIMINY_FUNDO_LARANJA.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9218" t="8478" r="32595" b="5469"/>
          <a:stretch/>
        </p:blipFill>
        <p:spPr>
          <a:xfrm>
            <a:off x="7025890" y="106680"/>
            <a:ext cx="1981201" cy="6651928"/>
          </a:xfrm>
          <a:prstGeom prst="rect">
            <a:avLst/>
          </a:prstGeom>
        </p:spPr>
      </p:pic>
      <p:sp>
        <p:nvSpPr>
          <p:cNvPr id="3" name="Subtitle 2"/>
          <p:cNvSpPr>
            <a:spLocks noGrp="1"/>
          </p:cNvSpPr>
          <p:nvPr>
            <p:ph type="subTitle" idx="1"/>
          </p:nvPr>
        </p:nvSpPr>
        <p:spPr>
          <a:xfrm>
            <a:off x="7281243" y="731622"/>
            <a:ext cx="1376088" cy="3552870"/>
          </a:xfrm>
        </p:spPr>
        <p:txBody>
          <a:bodyPr>
            <a:normAutofit/>
          </a:bodyPr>
          <a:lstStyle/>
          <a:p>
            <a:pPr algn="l"/>
            <a:r>
              <a:rPr lang="en-GB" sz="1600" b="1" dirty="0">
                <a:latin typeface="Century Gothic"/>
                <a:cs typeface="Century Gothic"/>
              </a:rPr>
              <a:t>3.1. What does it mean to have an </a:t>
            </a:r>
            <a:r>
              <a:rPr lang="en-GB" sz="1600" b="1" dirty="0" err="1">
                <a:latin typeface="Century Gothic"/>
                <a:cs typeface="Century Gothic"/>
              </a:rPr>
              <a:t>entrepre-neurship</a:t>
            </a:r>
            <a:r>
              <a:rPr lang="en-GB" sz="1600" b="1" dirty="0">
                <a:latin typeface="Century Gothic"/>
                <a:cs typeface="Century Gothic"/>
              </a:rPr>
              <a:t> lifestyle/ thinking?</a:t>
            </a:r>
          </a:p>
          <a:p>
            <a:pPr algn="l"/>
            <a:endParaRPr lang="en-GB" sz="1600" b="1" dirty="0">
              <a:latin typeface="Century Gothic"/>
              <a:cs typeface="Century Gothic"/>
            </a:endParaRPr>
          </a:p>
          <a:p>
            <a:pPr algn="l"/>
            <a:r>
              <a:rPr lang="en-GB" sz="1600" b="1" dirty="0">
                <a:latin typeface="Century Gothic"/>
                <a:cs typeface="Century Gothic"/>
              </a:rPr>
              <a:t>How to take </a:t>
            </a:r>
            <a:r>
              <a:rPr lang="en-GB" sz="1600" b="1" dirty="0" err="1">
                <a:latin typeface="Century Gothic"/>
                <a:cs typeface="Century Gothic"/>
              </a:rPr>
              <a:t>economi-cally</a:t>
            </a:r>
            <a:r>
              <a:rPr lang="en-GB" sz="1600" b="1" dirty="0">
                <a:latin typeface="Century Gothic"/>
                <a:cs typeface="Century Gothic"/>
              </a:rPr>
              <a:t> safe decisions?</a:t>
            </a:r>
            <a:endParaRPr lang="en-US" sz="1600" b="1" dirty="0">
              <a:latin typeface="Century Gothic"/>
              <a:cs typeface="Century Gothic"/>
            </a:endParaRPr>
          </a:p>
        </p:txBody>
      </p:sp>
      <p:sp>
        <p:nvSpPr>
          <p:cNvPr id="9" name="Title 8"/>
          <p:cNvSpPr>
            <a:spLocks noGrp="1"/>
          </p:cNvSpPr>
          <p:nvPr>
            <p:ph type="ctrTitle"/>
          </p:nvPr>
        </p:nvSpPr>
        <p:spPr>
          <a:xfrm>
            <a:off x="226447" y="306578"/>
            <a:ext cx="5961311" cy="2243350"/>
          </a:xfrm>
        </p:spPr>
        <p:txBody>
          <a:bodyPr/>
          <a:lstStyle/>
          <a:p>
            <a:r>
              <a:rPr lang="en-US" b="1" dirty="0">
                <a:solidFill>
                  <a:schemeClr val="tx1">
                    <a:lumMod val="75000"/>
                    <a:lumOff val="25000"/>
                  </a:schemeClr>
                </a:solidFill>
                <a:latin typeface="Century Gothic"/>
                <a:cs typeface="Century Gothic"/>
              </a:rPr>
              <a:t>Module 3</a:t>
            </a:r>
            <a:br>
              <a:rPr lang="en-US" b="1" dirty="0">
                <a:solidFill>
                  <a:schemeClr val="tx1">
                    <a:lumMod val="75000"/>
                    <a:lumOff val="25000"/>
                  </a:schemeClr>
                </a:solidFill>
                <a:latin typeface="Century Gothic"/>
                <a:cs typeface="Century Gothic"/>
              </a:rPr>
            </a:br>
            <a:r>
              <a:rPr lang="en-US" b="1" dirty="0">
                <a:solidFill>
                  <a:schemeClr val="tx1">
                    <a:lumMod val="75000"/>
                    <a:lumOff val="25000"/>
                  </a:schemeClr>
                </a:solidFill>
                <a:latin typeface="Century Gothic"/>
                <a:cs typeface="Century Gothic"/>
              </a:rPr>
              <a:t>ENTREPRENEURSHIP LIFESTYLE</a:t>
            </a:r>
          </a:p>
        </p:txBody>
      </p:sp>
      <p:pic>
        <p:nvPicPr>
          <p:cNvPr id="10" name="Picture 9"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066" y="5748914"/>
            <a:ext cx="1706538" cy="347907"/>
          </a:xfrm>
          <a:prstGeom prst="rect">
            <a:avLst/>
          </a:prstGeom>
        </p:spPr>
      </p:pic>
      <p:sp>
        <p:nvSpPr>
          <p:cNvPr id="13" name="Rectangle 12"/>
          <p:cNvSpPr/>
          <p:nvPr/>
        </p:nvSpPr>
        <p:spPr>
          <a:xfrm>
            <a:off x="310737" y="6158510"/>
            <a:ext cx="3476181" cy="369332"/>
          </a:xfrm>
          <a:prstGeom prst="rect">
            <a:avLst/>
          </a:prstGeom>
        </p:spPr>
        <p:txBody>
          <a:bodyPr wrap="square">
            <a:spAutoFit/>
          </a:bodyPr>
          <a:lstStyle/>
          <a:p>
            <a:pPr algn="just"/>
            <a:r>
              <a:rPr lang="en-GB" sz="600" dirty="0">
                <a:solidFill>
                  <a:srgbClr val="FFFFFF"/>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rgbClr val="FFFFFF"/>
              </a:solidFill>
            </a:endParaRPr>
          </a:p>
        </p:txBody>
      </p:sp>
      <p:sp>
        <p:nvSpPr>
          <p:cNvPr id="14" name="TextBox 13"/>
          <p:cNvSpPr txBox="1"/>
          <p:nvPr/>
        </p:nvSpPr>
        <p:spPr>
          <a:xfrm>
            <a:off x="7013257" y="5626479"/>
            <a:ext cx="2006600" cy="977191"/>
          </a:xfrm>
          <a:prstGeom prst="rect">
            <a:avLst/>
          </a:prstGeom>
          <a:noFill/>
        </p:spPr>
        <p:txBody>
          <a:bodyPr wrap="square" rtlCol="0">
            <a:spAutoFit/>
          </a:bodyPr>
          <a:lstStyle/>
          <a:p>
            <a:r>
              <a:rPr lang="en-US" sz="1150" dirty="0">
                <a:solidFill>
                  <a:schemeClr val="tx1">
                    <a:lumMod val="75000"/>
                    <a:lumOff val="25000"/>
                  </a:schemeClr>
                </a:solidFill>
                <a:latin typeface="Century Gothic"/>
                <a:cs typeface="Century Gothic"/>
              </a:rPr>
              <a:t>Journey to lncrease your techniques of eMotional lntelligence,</a:t>
            </a:r>
          </a:p>
          <a:p>
            <a:r>
              <a:rPr lang="en-US" sz="1150" dirty="0">
                <a:solidFill>
                  <a:schemeClr val="tx1">
                    <a:lumMod val="75000"/>
                    <a:lumOff val="25000"/>
                  </a:schemeClr>
                </a:solidFill>
                <a:latin typeface="Century Gothic"/>
                <a:cs typeface="Century Gothic"/>
              </a:rPr>
              <a:t>digital awareNess and</a:t>
            </a:r>
          </a:p>
          <a:p>
            <a:r>
              <a:rPr lang="en-US" sz="1150" dirty="0">
                <a:solidFill>
                  <a:schemeClr val="tx1">
                    <a:lumMod val="75000"/>
                    <a:lumOff val="25000"/>
                  </a:schemeClr>
                </a:solidFill>
                <a:latin typeface="Century Gothic"/>
                <a:cs typeface="Century Gothic"/>
              </a:rPr>
              <a:t>entrepreneurship </a:t>
            </a:r>
            <a:r>
              <a:rPr lang="en-US" sz="1150" dirty="0" err="1">
                <a:solidFill>
                  <a:schemeClr val="tx1">
                    <a:lumMod val="75000"/>
                    <a:lumOff val="25000"/>
                  </a:schemeClr>
                </a:solidFill>
                <a:latin typeface="Century Gothic"/>
                <a:cs typeface="Century Gothic"/>
              </a:rPr>
              <a:t>lifestYle</a:t>
            </a:r>
            <a:endParaRPr lang="en-US" sz="1150" dirty="0">
              <a:solidFill>
                <a:schemeClr val="tx1">
                  <a:lumMod val="75000"/>
                  <a:lumOff val="25000"/>
                </a:schemeClr>
              </a:solidFill>
              <a:latin typeface="Century Gothic"/>
              <a:cs typeface="Century Gothic"/>
            </a:endParaRPr>
          </a:p>
        </p:txBody>
      </p:sp>
      <p:pic>
        <p:nvPicPr>
          <p:cNvPr id="17" name="Picture 16" descr="JIMINY_LOGO_GREEN_CRICKE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4808" y="4284492"/>
            <a:ext cx="2788892" cy="224335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618225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7"/>
            <a:ext cx="5939969" cy="2145999"/>
          </a:xfrm>
        </p:spPr>
        <p:txBody>
          <a:bodyPr>
            <a:normAutofit/>
          </a:bodyPr>
          <a:lstStyle/>
          <a:p>
            <a:pPr algn="l"/>
            <a:r>
              <a:rPr lang="en-GB" sz="2800" dirty="0">
                <a:solidFill>
                  <a:schemeClr val="tx1">
                    <a:lumMod val="65000"/>
                    <a:lumOff val="35000"/>
                  </a:schemeClr>
                </a:solidFill>
                <a:latin typeface="Century Gothic"/>
                <a:cs typeface="Century Gothic"/>
              </a:rPr>
              <a:t>Having an entrepreneurial thinking means so much more than starting and running a successful business!</a:t>
            </a:r>
            <a:endParaRPr lang="en-US" sz="2800" dirty="0">
              <a:solidFill>
                <a:schemeClr val="tx1">
                  <a:lumMod val="65000"/>
                  <a:lumOff val="35000"/>
                </a:schemeClr>
              </a:solidFill>
              <a:latin typeface="Century Gothic"/>
              <a:cs typeface="Century Gothic"/>
            </a:endParaRPr>
          </a:p>
        </p:txBody>
      </p:sp>
      <p:sp>
        <p:nvSpPr>
          <p:cNvPr id="3" name="Content Placeholder 2"/>
          <p:cNvSpPr>
            <a:spLocks noGrp="1"/>
          </p:cNvSpPr>
          <p:nvPr>
            <p:ph idx="1"/>
          </p:nvPr>
        </p:nvSpPr>
        <p:spPr>
          <a:xfrm>
            <a:off x="457200" y="2637183"/>
            <a:ext cx="6036397" cy="3488980"/>
          </a:xfrm>
        </p:spPr>
        <p:txBody>
          <a:bodyPr>
            <a:normAutofit fontScale="92500"/>
          </a:bodyPr>
          <a:lstStyle/>
          <a:p>
            <a:r>
              <a:rPr lang="en-GB" sz="2400" dirty="0">
                <a:solidFill>
                  <a:schemeClr val="tx1">
                    <a:lumMod val="65000"/>
                    <a:lumOff val="35000"/>
                  </a:schemeClr>
                </a:solidFill>
                <a:latin typeface="Century Gothic"/>
                <a:cs typeface="Century Gothic"/>
              </a:rPr>
              <a:t>The entrepreneurial mindset is about a certain way of thinking and living.</a:t>
            </a:r>
          </a:p>
          <a:p>
            <a:endParaRPr lang="en-GB" sz="2400" dirty="0">
              <a:solidFill>
                <a:schemeClr val="tx1">
                  <a:lumMod val="65000"/>
                  <a:lumOff val="35000"/>
                </a:schemeClr>
              </a:solidFill>
              <a:latin typeface="Century Gothic"/>
              <a:cs typeface="Century Gothic"/>
            </a:endParaRPr>
          </a:p>
          <a:p>
            <a:r>
              <a:rPr lang="en-GB" sz="2400" dirty="0">
                <a:solidFill>
                  <a:schemeClr val="tx1">
                    <a:lumMod val="65000"/>
                    <a:lumOff val="35000"/>
                  </a:schemeClr>
                </a:solidFill>
                <a:latin typeface="Century Gothic"/>
                <a:cs typeface="Century Gothic"/>
              </a:rPr>
              <a:t>It is about the way we believe in ourselves, seek motivation, encourage our own creativity, improve our skills, face challenges, take risks, build relations, find solutions and accept responsibility for our actions!</a:t>
            </a:r>
            <a:endParaRPr lang="en-US" sz="2400" dirty="0">
              <a:solidFill>
                <a:schemeClr val="tx1">
                  <a:lumMod val="65000"/>
                  <a:lumOff val="35000"/>
                </a:schemeClr>
              </a:solidFill>
              <a:latin typeface="Century Gothic"/>
              <a:cs typeface="Century Gothic"/>
            </a:endParaRP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Tree>
    <p:extLst>
      <p:ext uri="{BB962C8B-B14F-4D97-AF65-F5344CB8AC3E}">
        <p14:creationId xmlns:p14="http://schemas.microsoft.com/office/powerpoint/2010/main" val="122399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normAutofit/>
          </a:bodyPr>
          <a:lstStyle/>
          <a:p>
            <a:pPr algn="l"/>
            <a:r>
              <a:rPr lang="en-GB" sz="2800" dirty="0">
                <a:solidFill>
                  <a:schemeClr val="tx1">
                    <a:lumMod val="65000"/>
                    <a:lumOff val="35000"/>
                  </a:schemeClr>
                </a:solidFill>
                <a:latin typeface="Century Gothic"/>
                <a:cs typeface="Century Gothic"/>
              </a:rPr>
              <a:t>Why is entrepreneurial thinking Important?</a:t>
            </a:r>
            <a:endParaRPr lang="en-US" sz="2800" dirty="0">
              <a:solidFill>
                <a:schemeClr val="tx1">
                  <a:lumMod val="65000"/>
                  <a:lumOff val="35000"/>
                </a:schemeClr>
              </a:solidFill>
              <a:latin typeface="Century Gothic"/>
              <a:cs typeface="Century Gothic"/>
            </a:endParaRPr>
          </a:p>
        </p:txBody>
      </p:sp>
      <p:sp>
        <p:nvSpPr>
          <p:cNvPr id="3" name="Content Placeholder 2"/>
          <p:cNvSpPr>
            <a:spLocks noGrp="1"/>
          </p:cNvSpPr>
          <p:nvPr>
            <p:ph idx="1"/>
          </p:nvPr>
        </p:nvSpPr>
        <p:spPr>
          <a:xfrm>
            <a:off x="457200" y="1600200"/>
            <a:ext cx="6036398" cy="4525963"/>
          </a:xfrm>
        </p:spPr>
        <p:txBody>
          <a:bodyPr>
            <a:normAutofit/>
          </a:bodyPr>
          <a:lstStyle/>
          <a:p>
            <a:r>
              <a:rPr lang="en-GB" sz="2400" dirty="0">
                <a:solidFill>
                  <a:schemeClr val="tx1">
                    <a:lumMod val="65000"/>
                    <a:lumOff val="35000"/>
                  </a:schemeClr>
                </a:solidFill>
                <a:latin typeface="Century Gothic"/>
                <a:cs typeface="Century Gothic"/>
              </a:rPr>
              <a:t>A person with entrepreneurial mindset has the ability to view needs, problems and challenges as opportunities. </a:t>
            </a:r>
          </a:p>
          <a:p>
            <a:endParaRPr lang="en-GB" sz="2400" dirty="0">
              <a:solidFill>
                <a:schemeClr val="tx1">
                  <a:lumMod val="65000"/>
                  <a:lumOff val="35000"/>
                </a:schemeClr>
              </a:solidFill>
              <a:latin typeface="Century Gothic"/>
              <a:cs typeface="Century Gothic"/>
            </a:endParaRPr>
          </a:p>
          <a:p>
            <a:r>
              <a:rPr lang="en-GB" sz="2400" dirty="0">
                <a:solidFill>
                  <a:schemeClr val="tx1">
                    <a:lumMod val="65000"/>
                    <a:lumOff val="35000"/>
                  </a:schemeClr>
                </a:solidFill>
                <a:latin typeface="Century Gothic"/>
                <a:cs typeface="Century Gothic"/>
              </a:rPr>
              <a:t>An employee with an entrepreneurial mindset is also known as “internal entrepreneur” or “intrapreneur” and these people are among the most valued and desired kinds of employees. </a:t>
            </a:r>
            <a:endParaRPr lang="en-US" sz="2400" dirty="0">
              <a:solidFill>
                <a:schemeClr val="tx1">
                  <a:lumMod val="65000"/>
                  <a:lumOff val="35000"/>
                </a:schemeClr>
              </a:solidFill>
              <a:latin typeface="Century Gothic"/>
              <a:cs typeface="Century Gothic"/>
            </a:endParaRP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Tree>
    <p:extLst>
      <p:ext uri="{BB962C8B-B14F-4D97-AF65-F5344CB8AC3E}">
        <p14:creationId xmlns:p14="http://schemas.microsoft.com/office/powerpoint/2010/main" val="1108048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673432"/>
          </a:xfrm>
        </p:spPr>
        <p:txBody>
          <a:bodyPr>
            <a:normAutofit/>
          </a:bodyPr>
          <a:lstStyle/>
          <a:p>
            <a:pPr algn="l"/>
            <a:r>
              <a:rPr lang="en-GB" sz="2800" dirty="0">
                <a:solidFill>
                  <a:schemeClr val="tx1">
                    <a:lumMod val="65000"/>
                    <a:lumOff val="35000"/>
                  </a:schemeClr>
                </a:solidFill>
                <a:latin typeface="Century Gothic"/>
                <a:cs typeface="Century Gothic"/>
              </a:rPr>
              <a:t>“What are the main characteristics of an entrepreneurial mindset?”</a:t>
            </a: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pic>
        <p:nvPicPr>
          <p:cNvPr id="7" name="Εικόνα 6">
            <a:extLst>
              <a:ext uri="{FF2B5EF4-FFF2-40B4-BE49-F238E27FC236}">
                <a16:creationId xmlns:a16="http://schemas.microsoft.com/office/drawing/2014/main" id="{CCD9770D-2784-4B02-88B1-00824C707E5B}"/>
              </a:ext>
            </a:extLst>
          </p:cNvPr>
          <p:cNvPicPr>
            <a:picLocks noChangeAspect="1"/>
          </p:cNvPicPr>
          <p:nvPr/>
        </p:nvPicPr>
        <p:blipFill rotWithShape="1">
          <a:blip r:embed="rId8"/>
          <a:srcRect l="23295" t="9653" r="25410" b="10177"/>
          <a:stretch/>
        </p:blipFill>
        <p:spPr>
          <a:xfrm>
            <a:off x="2247399" y="2501977"/>
            <a:ext cx="2460067" cy="3223143"/>
          </a:xfrm>
          <a:prstGeom prst="rect">
            <a:avLst/>
          </a:prstGeom>
        </p:spPr>
      </p:pic>
    </p:spTree>
    <p:extLst>
      <p:ext uri="{BB962C8B-B14F-4D97-AF65-F5344CB8AC3E}">
        <p14:creationId xmlns:p14="http://schemas.microsoft.com/office/powerpoint/2010/main" val="1919719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normAutofit/>
          </a:bodyPr>
          <a:lstStyle/>
          <a:p>
            <a:pPr algn="l"/>
            <a:r>
              <a:rPr lang="en-US" dirty="0">
                <a:solidFill>
                  <a:schemeClr val="tx1">
                    <a:lumMod val="65000"/>
                    <a:lumOff val="35000"/>
                  </a:schemeClr>
                </a:solidFill>
                <a:latin typeface="Century Gothic"/>
                <a:cs typeface="Century Gothic"/>
              </a:rPr>
              <a:t>Practical exercise</a:t>
            </a: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
        <p:nvSpPr>
          <p:cNvPr id="3" name="CuadroTexto 2">
            <a:extLst>
              <a:ext uri="{FF2B5EF4-FFF2-40B4-BE49-F238E27FC236}">
                <a16:creationId xmlns:a16="http://schemas.microsoft.com/office/drawing/2014/main" id="{6848631A-A381-40E5-9E98-36EC40AA338E}"/>
              </a:ext>
            </a:extLst>
          </p:cNvPr>
          <p:cNvSpPr txBox="1"/>
          <p:nvPr/>
        </p:nvSpPr>
        <p:spPr>
          <a:xfrm>
            <a:off x="889745" y="2561547"/>
            <a:ext cx="5603853" cy="2062103"/>
          </a:xfrm>
          <a:prstGeom prst="rect">
            <a:avLst/>
          </a:prstGeom>
          <a:noFill/>
        </p:spPr>
        <p:txBody>
          <a:bodyPr wrap="square" rtlCol="0">
            <a:spAutoFit/>
          </a:bodyPr>
          <a:lstStyle/>
          <a:p>
            <a:pPr algn="ctr"/>
            <a:r>
              <a:rPr lang="en-GB" sz="3200" b="1" i="1" dirty="0"/>
              <a:t>Exercise:</a:t>
            </a:r>
            <a:r>
              <a:rPr lang="en-GB" sz="3200" i="1" dirty="0"/>
              <a:t> </a:t>
            </a:r>
          </a:p>
          <a:p>
            <a:pPr algn="ctr"/>
            <a:endParaRPr lang="en-GB" sz="3200" i="1" dirty="0"/>
          </a:p>
          <a:p>
            <a:pPr algn="ctr"/>
            <a:r>
              <a:rPr lang="en-GB" sz="3200" i="1" dirty="0"/>
              <a:t>“The entrepreneurial mindset in action” </a:t>
            </a:r>
          </a:p>
        </p:txBody>
      </p:sp>
    </p:spTree>
    <p:extLst>
      <p:ext uri="{BB962C8B-B14F-4D97-AF65-F5344CB8AC3E}">
        <p14:creationId xmlns:p14="http://schemas.microsoft.com/office/powerpoint/2010/main" val="658656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normAutofit fontScale="90000"/>
          </a:bodyPr>
          <a:lstStyle/>
          <a:p>
            <a:pPr algn="l"/>
            <a:r>
              <a:rPr lang="en-US" dirty="0">
                <a:solidFill>
                  <a:schemeClr val="tx1">
                    <a:lumMod val="65000"/>
                    <a:lumOff val="35000"/>
                  </a:schemeClr>
                </a:solidFill>
                <a:latin typeface="Century Gothic"/>
                <a:cs typeface="Century Gothic"/>
              </a:rPr>
              <a:t>Entrepreneurial Decision-Making</a:t>
            </a: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graphicFrame>
        <p:nvGraphicFramePr>
          <p:cNvPr id="14" name="Διάγραμμα 13">
            <a:extLst>
              <a:ext uri="{FF2B5EF4-FFF2-40B4-BE49-F238E27FC236}">
                <a16:creationId xmlns:a16="http://schemas.microsoft.com/office/drawing/2014/main" id="{A8EADA51-9662-4338-8D5E-B83E0C38B296}"/>
              </a:ext>
            </a:extLst>
          </p:cNvPr>
          <p:cNvGraphicFramePr/>
          <p:nvPr>
            <p:extLst>
              <p:ext uri="{D42A27DB-BD31-4B8C-83A1-F6EECF244321}">
                <p14:modId xmlns:p14="http://schemas.microsoft.com/office/powerpoint/2010/main" val="671596290"/>
              </p:ext>
            </p:extLst>
          </p:nvPr>
        </p:nvGraphicFramePr>
        <p:xfrm>
          <a:off x="152400" y="1881636"/>
          <a:ext cx="6800181" cy="252872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5" name="TextBox 14">
            <a:extLst>
              <a:ext uri="{FF2B5EF4-FFF2-40B4-BE49-F238E27FC236}">
                <a16:creationId xmlns:a16="http://schemas.microsoft.com/office/drawing/2014/main" id="{42B5F8A4-5E44-498A-A3DC-DE1D722EF7DA}"/>
              </a:ext>
            </a:extLst>
          </p:cNvPr>
          <p:cNvSpPr txBox="1"/>
          <p:nvPr/>
        </p:nvSpPr>
        <p:spPr>
          <a:xfrm>
            <a:off x="2251044" y="5002517"/>
            <a:ext cx="4572000" cy="646331"/>
          </a:xfrm>
          <a:prstGeom prst="rect">
            <a:avLst/>
          </a:prstGeom>
          <a:noFill/>
        </p:spPr>
        <p:txBody>
          <a:bodyPr wrap="square">
            <a:spAutoFit/>
          </a:bodyPr>
          <a:lstStyle/>
          <a:p>
            <a:pPr algn="r"/>
            <a:r>
              <a:rPr lang="en-US" sz="1200" b="1" dirty="0">
                <a:effectLst/>
                <a:latin typeface="Century Gothic" panose="020B0502020202020204" pitchFamily="34" charset="0"/>
                <a:ea typeface="Calibri" panose="020F0502020204030204" pitchFamily="34" charset="0"/>
                <a:cs typeface="Arial" panose="020B0604020202020204" pitchFamily="34" charset="0"/>
              </a:rPr>
              <a:t>Seven steps to effective decision making</a:t>
            </a:r>
            <a:br>
              <a:rPr lang="en-US" sz="1200" b="1" dirty="0">
                <a:effectLst/>
                <a:latin typeface="Century Gothic" panose="020B0502020202020204" pitchFamily="34" charset="0"/>
                <a:ea typeface="Calibri" panose="020F0502020204030204" pitchFamily="34" charset="0"/>
                <a:cs typeface="Arial" panose="020B0604020202020204" pitchFamily="34" charset="0"/>
              </a:rPr>
            </a:br>
            <a:r>
              <a:rPr lang="en-US" sz="1200" dirty="0">
                <a:effectLst/>
                <a:latin typeface="Century Gothic" panose="020B0502020202020204" pitchFamily="34" charset="0"/>
                <a:ea typeface="Calibri" panose="020F0502020204030204" pitchFamily="34" charset="0"/>
                <a:cs typeface="Arial" panose="020B0604020202020204" pitchFamily="34" charset="0"/>
              </a:rPr>
              <a:t>Source: University of Massachusetts</a:t>
            </a:r>
            <a:br>
              <a:rPr lang="en-US" sz="1200" dirty="0">
                <a:effectLst/>
                <a:latin typeface="Century Gothic" panose="020B0502020202020204" pitchFamily="34" charset="0"/>
                <a:ea typeface="Calibri" panose="020F0502020204030204" pitchFamily="34" charset="0"/>
                <a:cs typeface="Arial" panose="020B0604020202020204" pitchFamily="34" charset="0"/>
              </a:rPr>
            </a:br>
            <a:r>
              <a:rPr lang="en-US" sz="1200" u="sng" dirty="0">
                <a:solidFill>
                  <a:srgbClr val="0563C1"/>
                </a:solidFill>
                <a:effectLst/>
                <a:latin typeface="Century Gothic" panose="020B0502020202020204" pitchFamily="34" charset="0"/>
                <a:ea typeface="Calibri" panose="020F0502020204030204" pitchFamily="34" charset="0"/>
                <a:cs typeface="Arial" panose="020B0604020202020204" pitchFamily="34" charset="0"/>
                <a:hlinkClick r:id="rId13"/>
              </a:rPr>
              <a:t>https://www.umassd.edu/fycm/decision-making/process</a:t>
            </a:r>
            <a:endParaRPr lang="el-GR" sz="1200" dirty="0">
              <a:latin typeface="Century Gothic" panose="020B0502020202020204" pitchFamily="34" charset="0"/>
            </a:endParaRPr>
          </a:p>
        </p:txBody>
      </p:sp>
    </p:spTree>
    <p:extLst>
      <p:ext uri="{BB962C8B-B14F-4D97-AF65-F5344CB8AC3E}">
        <p14:creationId xmlns:p14="http://schemas.microsoft.com/office/powerpoint/2010/main" val="3780291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772606"/>
          </a:xfrm>
        </p:spPr>
        <p:txBody>
          <a:bodyPr>
            <a:normAutofit/>
          </a:bodyPr>
          <a:lstStyle/>
          <a:p>
            <a:pPr algn="l"/>
            <a:r>
              <a:rPr lang="en-US" sz="2800" dirty="0">
                <a:solidFill>
                  <a:schemeClr val="tx1">
                    <a:lumMod val="65000"/>
                    <a:lumOff val="35000"/>
                  </a:schemeClr>
                </a:solidFill>
                <a:latin typeface="Century Gothic"/>
                <a:cs typeface="Century Gothic"/>
              </a:rPr>
              <a:t>Entrepreneurial Decision-Making</a:t>
            </a: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
        <p:nvSpPr>
          <p:cNvPr id="15" name="TextBox 14">
            <a:extLst>
              <a:ext uri="{FF2B5EF4-FFF2-40B4-BE49-F238E27FC236}">
                <a16:creationId xmlns:a16="http://schemas.microsoft.com/office/drawing/2014/main" id="{42B5F8A4-5E44-498A-A3DC-DE1D722EF7DA}"/>
              </a:ext>
            </a:extLst>
          </p:cNvPr>
          <p:cNvSpPr txBox="1"/>
          <p:nvPr/>
        </p:nvSpPr>
        <p:spPr>
          <a:xfrm>
            <a:off x="5110184" y="4123578"/>
            <a:ext cx="1712893" cy="2123658"/>
          </a:xfrm>
          <a:prstGeom prst="rect">
            <a:avLst/>
          </a:prstGeom>
          <a:noFill/>
        </p:spPr>
        <p:txBody>
          <a:bodyPr wrap="square">
            <a:spAutoFit/>
          </a:bodyPr>
          <a:lstStyle/>
          <a:p>
            <a:pPr algn="r"/>
            <a:r>
              <a:rPr lang="en-GB" sz="1200" b="1" dirty="0">
                <a:effectLst/>
                <a:latin typeface="Century Gothic" panose="020B0502020202020204" pitchFamily="34" charset="0"/>
                <a:ea typeface="Calibri" panose="020F0502020204030204" pitchFamily="34" charset="0"/>
                <a:cs typeface="Arial" panose="020B0604020202020204" pitchFamily="34" charset="0"/>
              </a:rPr>
              <a:t>Types of decision-makers</a:t>
            </a:r>
          </a:p>
          <a:p>
            <a:pPr algn="r"/>
            <a:r>
              <a:rPr lang="en-GB" sz="1200" dirty="0">
                <a:effectLst/>
                <a:latin typeface="Century Gothic" panose="020B0502020202020204" pitchFamily="34" charset="0"/>
                <a:ea typeface="Calibri" panose="020F0502020204030204" pitchFamily="34" charset="0"/>
                <a:cs typeface="Arial" panose="020B0604020202020204" pitchFamily="34" charset="0"/>
              </a:rPr>
              <a:t>Based on </a:t>
            </a:r>
            <a:r>
              <a:rPr lang="en-GB" sz="1200" dirty="0" err="1">
                <a:effectLst/>
                <a:latin typeface="Century Gothic" panose="020B0502020202020204" pitchFamily="34" charset="0"/>
                <a:ea typeface="Calibri" panose="020F0502020204030204" pitchFamily="34" charset="0"/>
                <a:cs typeface="Arial" panose="020B0604020202020204" pitchFamily="34" charset="0"/>
              </a:rPr>
              <a:t>Zamler</a:t>
            </a:r>
            <a:r>
              <a:rPr lang="en-GB" sz="1200" dirty="0">
                <a:effectLst/>
                <a:latin typeface="Century Gothic" panose="020B0502020202020204" pitchFamily="34" charset="0"/>
                <a:ea typeface="Calibri" panose="020F0502020204030204" pitchFamily="34" charset="0"/>
                <a:cs typeface="Arial" panose="020B0604020202020204" pitchFamily="34" charset="0"/>
              </a:rPr>
              <a:t>, G. (2020), “The Ability to Take Calculated Risks”, </a:t>
            </a:r>
          </a:p>
          <a:p>
            <a:pPr algn="r"/>
            <a:r>
              <a:rPr lang="en-GB" sz="1200" dirty="0">
                <a:effectLst/>
                <a:latin typeface="Century Gothic" panose="020B0502020202020204" pitchFamily="34" charset="0"/>
                <a:ea typeface="Calibri" panose="020F0502020204030204" pitchFamily="34" charset="0"/>
                <a:cs typeface="Arial" panose="020B0604020202020204" pitchFamily="34" charset="0"/>
              </a:rPr>
              <a:t>Entrepreneurship for Kids™,  </a:t>
            </a:r>
            <a:r>
              <a:rPr lang="en-GB" sz="1200" dirty="0">
                <a:effectLst/>
                <a:latin typeface="Century Gothic" panose="020B0502020202020204" pitchFamily="34" charset="0"/>
                <a:ea typeface="Calibri" panose="020F0502020204030204" pitchFamily="34" charset="0"/>
                <a:cs typeface="Arial" panose="020B0604020202020204" pitchFamily="34" charset="0"/>
                <a:hlinkClick r:id="rId8"/>
              </a:rPr>
              <a:t>https://www.tomorrowsuccess.com/calculatedrisks.html</a:t>
            </a:r>
            <a:r>
              <a:rPr lang="en-GB" sz="1200" dirty="0">
                <a:effectLst/>
                <a:latin typeface="Century Gothic" panose="020B0502020202020204" pitchFamily="34" charset="0"/>
                <a:ea typeface="Calibri" panose="020F0502020204030204" pitchFamily="34" charset="0"/>
                <a:cs typeface="Arial" panose="020B0604020202020204" pitchFamily="34" charset="0"/>
              </a:rPr>
              <a:t> </a:t>
            </a:r>
          </a:p>
        </p:txBody>
      </p:sp>
      <p:graphicFrame>
        <p:nvGraphicFramePr>
          <p:cNvPr id="22" name="Διάγραμμα 21">
            <a:extLst>
              <a:ext uri="{FF2B5EF4-FFF2-40B4-BE49-F238E27FC236}">
                <a16:creationId xmlns:a16="http://schemas.microsoft.com/office/drawing/2014/main" id="{F4833693-B0D6-44FA-B9CD-CDBC56325EB1}"/>
              </a:ext>
            </a:extLst>
          </p:cNvPr>
          <p:cNvGraphicFramePr/>
          <p:nvPr>
            <p:extLst>
              <p:ext uri="{D42A27DB-BD31-4B8C-83A1-F6EECF244321}">
                <p14:modId xmlns:p14="http://schemas.microsoft.com/office/powerpoint/2010/main" val="1993303761"/>
              </p:ext>
            </p:extLst>
          </p:nvPr>
        </p:nvGraphicFramePr>
        <p:xfrm>
          <a:off x="-391331" y="1142717"/>
          <a:ext cx="6513833" cy="455756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920219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normAutofit/>
          </a:bodyPr>
          <a:lstStyle/>
          <a:p>
            <a:pPr algn="l"/>
            <a:r>
              <a:rPr lang="en-US" dirty="0">
                <a:solidFill>
                  <a:schemeClr val="tx1">
                    <a:lumMod val="65000"/>
                    <a:lumOff val="35000"/>
                  </a:schemeClr>
                </a:solidFill>
                <a:latin typeface="Century Gothic"/>
                <a:cs typeface="Century Gothic"/>
              </a:rPr>
              <a:t>Practical exercise</a:t>
            </a: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
        <p:nvSpPr>
          <p:cNvPr id="3" name="CuadroTexto 2">
            <a:extLst>
              <a:ext uri="{FF2B5EF4-FFF2-40B4-BE49-F238E27FC236}">
                <a16:creationId xmlns:a16="http://schemas.microsoft.com/office/drawing/2014/main" id="{6848631A-A381-40E5-9E98-36EC40AA338E}"/>
              </a:ext>
            </a:extLst>
          </p:cNvPr>
          <p:cNvSpPr txBox="1"/>
          <p:nvPr/>
        </p:nvSpPr>
        <p:spPr>
          <a:xfrm>
            <a:off x="889745" y="2561547"/>
            <a:ext cx="5603853" cy="1569660"/>
          </a:xfrm>
          <a:prstGeom prst="rect">
            <a:avLst/>
          </a:prstGeom>
          <a:noFill/>
        </p:spPr>
        <p:txBody>
          <a:bodyPr wrap="square" rtlCol="0">
            <a:spAutoFit/>
          </a:bodyPr>
          <a:lstStyle/>
          <a:p>
            <a:pPr algn="ctr"/>
            <a:r>
              <a:rPr lang="en-GB" sz="3200" b="1" i="1" dirty="0"/>
              <a:t>Exercise:</a:t>
            </a:r>
            <a:r>
              <a:rPr lang="en-GB" sz="3200" i="1" dirty="0"/>
              <a:t> </a:t>
            </a:r>
          </a:p>
          <a:p>
            <a:pPr algn="ctr"/>
            <a:endParaRPr lang="en-GB" sz="3200" i="1" dirty="0"/>
          </a:p>
          <a:p>
            <a:pPr algn="ctr"/>
            <a:r>
              <a:rPr lang="en-GB" sz="3200" i="1" dirty="0"/>
              <a:t>How do we make decisions? </a:t>
            </a:r>
          </a:p>
        </p:txBody>
      </p:sp>
    </p:spTree>
    <p:extLst>
      <p:ext uri="{BB962C8B-B14F-4D97-AF65-F5344CB8AC3E}">
        <p14:creationId xmlns:p14="http://schemas.microsoft.com/office/powerpoint/2010/main" val="2281355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normAutofit fontScale="90000"/>
          </a:bodyPr>
          <a:lstStyle/>
          <a:p>
            <a:pPr algn="l"/>
            <a:r>
              <a:rPr lang="en-GB" dirty="0">
                <a:solidFill>
                  <a:schemeClr val="tx1">
                    <a:lumMod val="65000"/>
                    <a:lumOff val="35000"/>
                  </a:schemeClr>
                </a:solidFill>
                <a:latin typeface="Century Gothic"/>
                <a:cs typeface="Century Gothic"/>
              </a:rPr>
              <a:t>Different Types of Entrepreneurs</a:t>
            </a:r>
            <a:endParaRPr lang="en-US" dirty="0">
              <a:solidFill>
                <a:schemeClr val="tx1">
                  <a:lumMod val="65000"/>
                  <a:lumOff val="35000"/>
                </a:schemeClr>
              </a:solidFill>
              <a:latin typeface="Century Gothic"/>
              <a:cs typeface="Century Gothic"/>
            </a:endParaRPr>
          </a:p>
        </p:txBody>
      </p:sp>
      <p:sp>
        <p:nvSpPr>
          <p:cNvPr id="3" name="Content Placeholder 2"/>
          <p:cNvSpPr>
            <a:spLocks noGrp="1"/>
          </p:cNvSpPr>
          <p:nvPr>
            <p:ph idx="1"/>
          </p:nvPr>
        </p:nvSpPr>
        <p:spPr>
          <a:xfrm>
            <a:off x="457200" y="1600200"/>
            <a:ext cx="5939969" cy="4525963"/>
          </a:xfrm>
        </p:spPr>
        <p:txBody>
          <a:bodyPr>
            <a:normAutofit/>
          </a:bodyPr>
          <a:lstStyle/>
          <a:p>
            <a:r>
              <a:rPr lang="en-GB" sz="2400" dirty="0">
                <a:solidFill>
                  <a:schemeClr val="tx1">
                    <a:lumMod val="65000"/>
                    <a:lumOff val="35000"/>
                  </a:schemeClr>
                </a:solidFill>
                <a:latin typeface="Century Gothic"/>
                <a:cs typeface="Century Gothic"/>
              </a:rPr>
              <a:t>Innovators</a:t>
            </a:r>
          </a:p>
          <a:p>
            <a:r>
              <a:rPr lang="en-GB" sz="2400" dirty="0">
                <a:solidFill>
                  <a:schemeClr val="tx1">
                    <a:lumMod val="65000"/>
                    <a:lumOff val="35000"/>
                  </a:schemeClr>
                </a:solidFill>
                <a:latin typeface="Century Gothic"/>
                <a:cs typeface="Century Gothic"/>
              </a:rPr>
              <a:t>Hustlers</a:t>
            </a:r>
          </a:p>
          <a:p>
            <a:r>
              <a:rPr lang="en-GB" sz="2400" dirty="0">
                <a:solidFill>
                  <a:schemeClr val="tx1">
                    <a:lumMod val="65000"/>
                    <a:lumOff val="35000"/>
                  </a:schemeClr>
                </a:solidFill>
                <a:latin typeface="Century Gothic"/>
                <a:cs typeface="Century Gothic"/>
              </a:rPr>
              <a:t>Imitators</a:t>
            </a:r>
          </a:p>
          <a:p>
            <a:r>
              <a:rPr lang="en-GB" sz="2400" dirty="0">
                <a:solidFill>
                  <a:schemeClr val="tx1">
                    <a:lumMod val="65000"/>
                    <a:lumOff val="35000"/>
                  </a:schemeClr>
                </a:solidFill>
                <a:latin typeface="Century Gothic"/>
                <a:cs typeface="Century Gothic"/>
              </a:rPr>
              <a:t>Researchers</a:t>
            </a:r>
          </a:p>
          <a:p>
            <a:r>
              <a:rPr lang="en-GB" sz="2400" dirty="0">
                <a:solidFill>
                  <a:schemeClr val="tx1">
                    <a:lumMod val="65000"/>
                    <a:lumOff val="35000"/>
                  </a:schemeClr>
                </a:solidFill>
                <a:latin typeface="Century Gothic"/>
                <a:cs typeface="Century Gothic"/>
              </a:rPr>
              <a:t>Buyers</a:t>
            </a:r>
            <a:endParaRPr lang="en-US" sz="2400" dirty="0">
              <a:solidFill>
                <a:schemeClr val="tx1">
                  <a:lumMod val="65000"/>
                  <a:lumOff val="35000"/>
                </a:schemeClr>
              </a:solidFill>
              <a:latin typeface="Century Gothic"/>
              <a:cs typeface="Century Gothic"/>
            </a:endParaRP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pic>
        <p:nvPicPr>
          <p:cNvPr id="1027" name="Εικόνα 21">
            <a:extLst>
              <a:ext uri="{FF2B5EF4-FFF2-40B4-BE49-F238E27FC236}">
                <a16:creationId xmlns:a16="http://schemas.microsoft.com/office/drawing/2014/main" id="{D898B988-C8E7-4C3D-9DBB-9C9B0C9A190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29799" y="1297755"/>
            <a:ext cx="1399940" cy="1962880"/>
          </a:xfrm>
          <a:prstGeom prst="rect">
            <a:avLst/>
          </a:prstGeom>
          <a:noFill/>
          <a:extLst>
            <a:ext uri="{909E8E84-426E-40DD-AFC4-6F175D3DCCD1}">
              <a14:hiddenFill xmlns:a14="http://schemas.microsoft.com/office/drawing/2010/main">
                <a:solidFill>
                  <a:srgbClr val="FFFFFF"/>
                </a:solidFill>
              </a14:hiddenFill>
            </a:ext>
          </a:extLst>
        </p:spPr>
      </p:pic>
      <p:pic>
        <p:nvPicPr>
          <p:cNvPr id="1026" name="Εικόνα 22">
            <a:extLst>
              <a:ext uri="{FF2B5EF4-FFF2-40B4-BE49-F238E27FC236}">
                <a16:creationId xmlns:a16="http://schemas.microsoft.com/office/drawing/2014/main" id="{725EA55B-2CCC-4006-B0B0-670BFE4C65D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27925" y="4134383"/>
            <a:ext cx="1363788" cy="1811599"/>
          </a:xfrm>
          <a:prstGeom prst="rect">
            <a:avLst/>
          </a:prstGeom>
          <a:noFill/>
          <a:extLst>
            <a:ext uri="{909E8E84-426E-40DD-AFC4-6F175D3DCCD1}">
              <a14:hiddenFill xmlns:a14="http://schemas.microsoft.com/office/drawing/2010/main">
                <a:solidFill>
                  <a:srgbClr val="FFFFFF"/>
                </a:solidFill>
              </a14:hiddenFill>
            </a:ext>
          </a:extLst>
        </p:spPr>
      </p:pic>
      <p:pic>
        <p:nvPicPr>
          <p:cNvPr id="1025" name="Εικόνα 23">
            <a:extLst>
              <a:ext uri="{FF2B5EF4-FFF2-40B4-BE49-F238E27FC236}">
                <a16:creationId xmlns:a16="http://schemas.microsoft.com/office/drawing/2014/main" id="{880277A7-133B-4735-9619-4CFB54D88979}"/>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b="11609"/>
          <a:stretch/>
        </p:blipFill>
        <p:spPr bwMode="auto">
          <a:xfrm>
            <a:off x="3918642" y="3335279"/>
            <a:ext cx="1399940" cy="18596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a:extLst>
              <a:ext uri="{FF2B5EF4-FFF2-40B4-BE49-F238E27FC236}">
                <a16:creationId xmlns:a16="http://schemas.microsoft.com/office/drawing/2014/main" id="{00A642A6-A0B8-413B-93A0-289BBCC57B63}"/>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7" name="Rectangle 5">
            <a:extLst>
              <a:ext uri="{FF2B5EF4-FFF2-40B4-BE49-F238E27FC236}">
                <a16:creationId xmlns:a16="http://schemas.microsoft.com/office/drawing/2014/main" id="{C73014DA-51C7-4F2E-AEEE-6C7FC78F8411}"/>
              </a:ext>
            </a:extLst>
          </p:cNvPr>
          <p:cNvSpPr>
            <a:spLocks noChangeArrowheads="1"/>
          </p:cNvSpPr>
          <p:nvPr/>
        </p:nvSpPr>
        <p:spPr bwMode="auto">
          <a:xfrm>
            <a:off x="0" y="8058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l-GR" sz="9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Jeff Bezos, Oprah Winfrey, Giorgio Armani</a:t>
            </a:r>
            <a:br>
              <a:rPr kumimoji="0" lang="en-US" altLang="el-GR" sz="9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br>
            <a:r>
              <a:rPr kumimoji="0" lang="en-US" altLang="el-GR" sz="9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Source: Wikipedia.org </a:t>
            </a:r>
            <a:endParaRPr kumimoji="0" lang="en-US" altLang="el-GR" sz="1800" b="0" i="0" u="none" strike="noStrike" cap="none" normalizeH="0" baseline="0">
              <a:ln>
                <a:noFill/>
              </a:ln>
              <a:solidFill>
                <a:schemeClr val="tx1"/>
              </a:solidFill>
              <a:effectLst/>
              <a:latin typeface="Arial" panose="020B0604020202020204" pitchFamily="34" charset="0"/>
            </a:endParaRPr>
          </a:p>
        </p:txBody>
      </p:sp>
      <p:sp>
        <p:nvSpPr>
          <p:cNvPr id="20" name="TextBox 19">
            <a:extLst>
              <a:ext uri="{FF2B5EF4-FFF2-40B4-BE49-F238E27FC236}">
                <a16:creationId xmlns:a16="http://schemas.microsoft.com/office/drawing/2014/main" id="{96A4C325-F1FD-4B04-952D-357E029E4243}"/>
              </a:ext>
            </a:extLst>
          </p:cNvPr>
          <p:cNvSpPr txBox="1"/>
          <p:nvPr/>
        </p:nvSpPr>
        <p:spPr>
          <a:xfrm>
            <a:off x="3554071" y="5536647"/>
            <a:ext cx="1775698" cy="607410"/>
          </a:xfrm>
          <a:prstGeom prst="rect">
            <a:avLst/>
          </a:prstGeom>
          <a:noFill/>
        </p:spPr>
        <p:txBody>
          <a:bodyPr wrap="square">
            <a:spAutoFit/>
          </a:bodyPr>
          <a:lstStyle/>
          <a:p>
            <a:pPr algn="ctr">
              <a:lnSpc>
                <a:spcPct val="115000"/>
              </a:lnSpc>
              <a:spcBef>
                <a:spcPts val="600"/>
              </a:spcBef>
              <a:spcAft>
                <a:spcPts val="600"/>
              </a:spcAft>
            </a:pPr>
            <a:r>
              <a:rPr lang="en-US" sz="1000" b="1" dirty="0">
                <a:effectLst/>
                <a:latin typeface="Century Gothic" panose="020B0502020202020204" pitchFamily="34" charset="0"/>
                <a:ea typeface="Calibri" panose="020F0502020204030204" pitchFamily="34" charset="0"/>
                <a:cs typeface="Arial" panose="020B0604020202020204" pitchFamily="34" charset="0"/>
              </a:rPr>
              <a:t>Jeff Bezos, Giorgio Armani, Oprah Winfrey</a:t>
            </a:r>
            <a:br>
              <a:rPr lang="en-US" sz="1000" b="1" dirty="0">
                <a:effectLst/>
                <a:latin typeface="Century Gothic" panose="020B0502020202020204" pitchFamily="34" charset="0"/>
                <a:ea typeface="Calibri" panose="020F0502020204030204" pitchFamily="34" charset="0"/>
                <a:cs typeface="Arial" panose="020B0604020202020204" pitchFamily="34" charset="0"/>
              </a:rPr>
            </a:br>
            <a:r>
              <a:rPr lang="en-US" sz="1000" dirty="0">
                <a:effectLst/>
                <a:latin typeface="Century Gothic" panose="020B0502020202020204" pitchFamily="34" charset="0"/>
                <a:ea typeface="Calibri" panose="020F0502020204030204" pitchFamily="34" charset="0"/>
                <a:cs typeface="Arial" panose="020B0604020202020204" pitchFamily="34" charset="0"/>
              </a:rPr>
              <a:t>Source: Wikipedia.org </a:t>
            </a:r>
            <a:endParaRPr lang="el-GR" sz="1000" dirty="0">
              <a:effectLst/>
              <a:latin typeface="Century Gothic" panose="020B0502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74989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4"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6">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7"/>
            <a:ext cx="5939969" cy="1514405"/>
          </a:xfrm>
        </p:spPr>
        <p:txBody>
          <a:bodyPr>
            <a:noAutofit/>
          </a:bodyPr>
          <a:lstStyle/>
          <a:p>
            <a:pPr algn="l"/>
            <a:r>
              <a:rPr lang="en-GB" sz="2800" dirty="0">
                <a:solidFill>
                  <a:schemeClr val="tx1">
                    <a:lumMod val="65000"/>
                    <a:lumOff val="35000"/>
                  </a:schemeClr>
                </a:solidFill>
                <a:latin typeface="Century Gothic"/>
                <a:cs typeface="Century Gothic"/>
              </a:rPr>
              <a:t>TED Talks: How boredom can lead to your most brilliant ideas, </a:t>
            </a:r>
            <a:r>
              <a:rPr lang="en-GB" sz="2800" dirty="0" err="1">
                <a:solidFill>
                  <a:schemeClr val="tx1">
                    <a:lumMod val="65000"/>
                    <a:lumOff val="35000"/>
                  </a:schemeClr>
                </a:solidFill>
                <a:latin typeface="Century Gothic"/>
                <a:cs typeface="Century Gothic"/>
              </a:rPr>
              <a:t>Manoush</a:t>
            </a:r>
            <a:r>
              <a:rPr lang="en-GB" sz="2800" dirty="0">
                <a:solidFill>
                  <a:schemeClr val="tx1">
                    <a:lumMod val="65000"/>
                    <a:lumOff val="35000"/>
                  </a:schemeClr>
                </a:solidFill>
                <a:latin typeface="Century Gothic"/>
                <a:cs typeface="Century Gothic"/>
              </a:rPr>
              <a:t> </a:t>
            </a:r>
            <a:r>
              <a:rPr lang="en-GB" sz="2800" dirty="0" err="1">
                <a:solidFill>
                  <a:schemeClr val="tx1">
                    <a:lumMod val="65000"/>
                    <a:lumOff val="35000"/>
                  </a:schemeClr>
                </a:solidFill>
                <a:latin typeface="Century Gothic"/>
                <a:cs typeface="Century Gothic"/>
              </a:rPr>
              <a:t>Zomorodi</a:t>
            </a:r>
            <a:br>
              <a:rPr lang="en-GB" sz="2800" dirty="0">
                <a:solidFill>
                  <a:schemeClr val="tx1">
                    <a:lumMod val="65000"/>
                    <a:lumOff val="35000"/>
                  </a:schemeClr>
                </a:solidFill>
                <a:latin typeface="Century Gothic"/>
                <a:cs typeface="Century Gothic"/>
              </a:rPr>
            </a:br>
            <a:endParaRPr lang="en-US" sz="2800" dirty="0">
              <a:solidFill>
                <a:schemeClr val="tx1">
                  <a:lumMod val="65000"/>
                  <a:lumOff val="35000"/>
                </a:schemeClr>
              </a:solidFill>
              <a:latin typeface="Century Gothic"/>
              <a:cs typeface="Century Gothic"/>
            </a:endParaRPr>
          </a:p>
        </p:txBody>
      </p:sp>
      <p:pic>
        <p:nvPicPr>
          <p:cNvPr id="4" name="Ηλεκτρονικά πολυμέσα 3" title="How boredom can lead to your most brilliant ideas | Manoush Zomorodi">
            <a:hlinkClick r:id="" action="ppaction://media"/>
            <a:extLst>
              <a:ext uri="{FF2B5EF4-FFF2-40B4-BE49-F238E27FC236}">
                <a16:creationId xmlns:a16="http://schemas.microsoft.com/office/drawing/2014/main" id="{FB1D2557-F0BF-4416-A707-3877A2FD4976}"/>
              </a:ext>
            </a:extLst>
          </p:cNvPr>
          <p:cNvPicPr>
            <a:picLocks noGrp="1" noRot="1" noChangeAspect="1"/>
          </p:cNvPicPr>
          <p:nvPr>
            <p:ph idx="1"/>
            <a:videoFile r:link="rId1"/>
          </p:nvPr>
        </p:nvPicPr>
        <p:blipFill>
          <a:blip r:embed="rId8"/>
          <a:stretch>
            <a:fillRect/>
          </a:stretch>
        </p:blipFill>
        <p:spPr>
          <a:xfrm>
            <a:off x="490382" y="2332921"/>
            <a:ext cx="6003216" cy="3391448"/>
          </a:xfrm>
          <a:prstGeom prst="rect">
            <a:avLst/>
          </a:prstGeom>
        </p:spPr>
      </p:pic>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
        <p:nvSpPr>
          <p:cNvPr id="14" name="TextBox 13">
            <a:extLst>
              <a:ext uri="{FF2B5EF4-FFF2-40B4-BE49-F238E27FC236}">
                <a16:creationId xmlns:a16="http://schemas.microsoft.com/office/drawing/2014/main" id="{903916DB-4262-45B8-B479-61A6153675E3}"/>
              </a:ext>
            </a:extLst>
          </p:cNvPr>
          <p:cNvSpPr txBox="1"/>
          <p:nvPr/>
        </p:nvSpPr>
        <p:spPr>
          <a:xfrm>
            <a:off x="412749" y="1568846"/>
            <a:ext cx="4572000" cy="369332"/>
          </a:xfrm>
          <a:prstGeom prst="rect">
            <a:avLst/>
          </a:prstGeom>
          <a:noFill/>
        </p:spPr>
        <p:txBody>
          <a:bodyPr wrap="square">
            <a:spAutoFit/>
          </a:bodyPr>
          <a:lstStyle/>
          <a:p>
            <a:r>
              <a:rPr lang="en-GB" sz="1800" dirty="0">
                <a:solidFill>
                  <a:schemeClr val="tx1">
                    <a:lumMod val="65000"/>
                    <a:lumOff val="35000"/>
                  </a:schemeClr>
                </a:solidFill>
                <a:latin typeface="Century Gothic"/>
                <a:cs typeface="Century Gothic"/>
              </a:rPr>
              <a:t>(subtitles in 23 languages, 16 min.)</a:t>
            </a:r>
            <a:endParaRPr lang="el-GR" dirty="0"/>
          </a:p>
        </p:txBody>
      </p:sp>
    </p:spTree>
    <p:extLst>
      <p:ext uri="{BB962C8B-B14F-4D97-AF65-F5344CB8AC3E}">
        <p14:creationId xmlns:p14="http://schemas.microsoft.com/office/powerpoint/2010/main" val="2563781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normAutofit/>
          </a:bodyPr>
          <a:lstStyle/>
          <a:p>
            <a:pPr algn="l"/>
            <a:r>
              <a:rPr lang="en-US" dirty="0">
                <a:solidFill>
                  <a:schemeClr val="tx1">
                    <a:lumMod val="65000"/>
                    <a:lumOff val="35000"/>
                  </a:schemeClr>
                </a:solidFill>
                <a:latin typeface="Century Gothic"/>
                <a:cs typeface="Century Gothic"/>
              </a:rPr>
              <a:t>Practical exercise</a:t>
            </a: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
        <p:nvSpPr>
          <p:cNvPr id="3" name="CuadroTexto 2">
            <a:extLst>
              <a:ext uri="{FF2B5EF4-FFF2-40B4-BE49-F238E27FC236}">
                <a16:creationId xmlns:a16="http://schemas.microsoft.com/office/drawing/2014/main" id="{6848631A-A381-40E5-9E98-36EC40AA338E}"/>
              </a:ext>
            </a:extLst>
          </p:cNvPr>
          <p:cNvSpPr txBox="1"/>
          <p:nvPr/>
        </p:nvSpPr>
        <p:spPr>
          <a:xfrm>
            <a:off x="889745" y="2561547"/>
            <a:ext cx="5603853" cy="2062103"/>
          </a:xfrm>
          <a:prstGeom prst="rect">
            <a:avLst/>
          </a:prstGeom>
          <a:noFill/>
        </p:spPr>
        <p:txBody>
          <a:bodyPr wrap="square" rtlCol="0">
            <a:spAutoFit/>
          </a:bodyPr>
          <a:lstStyle/>
          <a:p>
            <a:pPr algn="ctr"/>
            <a:r>
              <a:rPr lang="en-GB" sz="3200" b="1" i="1" dirty="0"/>
              <a:t>Exercise:</a:t>
            </a:r>
            <a:r>
              <a:rPr lang="en-GB" sz="3200" i="1" dirty="0"/>
              <a:t> </a:t>
            </a:r>
          </a:p>
          <a:p>
            <a:pPr algn="ctr"/>
            <a:endParaRPr lang="en-GB" sz="3200" i="1" dirty="0"/>
          </a:p>
          <a:p>
            <a:pPr algn="ctr"/>
            <a:r>
              <a:rPr lang="en-GB" sz="3200" i="1" dirty="0"/>
              <a:t>“Learning from successful entrepreneurs” </a:t>
            </a:r>
          </a:p>
        </p:txBody>
      </p:sp>
    </p:spTree>
    <p:extLst>
      <p:ext uri="{BB962C8B-B14F-4D97-AF65-F5344CB8AC3E}">
        <p14:creationId xmlns:p14="http://schemas.microsoft.com/office/powerpoint/2010/main" val="1853188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lstStyle/>
          <a:p>
            <a:pPr algn="l"/>
            <a:r>
              <a:rPr lang="en-US" dirty="0">
                <a:solidFill>
                  <a:schemeClr val="tx1">
                    <a:lumMod val="65000"/>
                    <a:lumOff val="35000"/>
                  </a:schemeClr>
                </a:solidFill>
                <a:latin typeface="Century Gothic"/>
                <a:cs typeface="Century Gothic"/>
              </a:rPr>
              <a:t>Training outline</a:t>
            </a:r>
          </a:p>
        </p:txBody>
      </p:sp>
      <p:graphicFrame>
        <p:nvGraphicFramePr>
          <p:cNvPr id="4" name="Tabla 6">
            <a:extLst>
              <a:ext uri="{FF2B5EF4-FFF2-40B4-BE49-F238E27FC236}">
                <a16:creationId xmlns:a16="http://schemas.microsoft.com/office/drawing/2014/main" id="{2E1A4DA2-822B-4FB5-8954-E32DCF409139}"/>
              </a:ext>
            </a:extLst>
          </p:cNvPr>
          <p:cNvGraphicFramePr>
            <a:graphicFrameLocks noGrp="1"/>
          </p:cNvGraphicFramePr>
          <p:nvPr>
            <p:ph idx="1"/>
            <p:extLst>
              <p:ext uri="{D42A27DB-BD31-4B8C-83A1-F6EECF244321}">
                <p14:modId xmlns:p14="http://schemas.microsoft.com/office/powerpoint/2010/main" val="1648352099"/>
              </p:ext>
            </p:extLst>
          </p:nvPr>
        </p:nvGraphicFramePr>
        <p:xfrm>
          <a:off x="457199" y="1710133"/>
          <a:ext cx="5939970" cy="3403600"/>
        </p:xfrm>
        <a:graphic>
          <a:graphicData uri="http://schemas.openxmlformats.org/drawingml/2006/table">
            <a:tbl>
              <a:tblPr firstRow="1" bandRow="1">
                <a:tableStyleId>{F5AB1C69-6EDB-4FF4-983F-18BD219EF322}</a:tableStyleId>
              </a:tblPr>
              <a:tblGrid>
                <a:gridCol w="1994453">
                  <a:extLst>
                    <a:ext uri="{9D8B030D-6E8A-4147-A177-3AD203B41FA5}">
                      <a16:colId xmlns:a16="http://schemas.microsoft.com/office/drawing/2014/main" val="1134344328"/>
                    </a:ext>
                  </a:extLst>
                </a:gridCol>
                <a:gridCol w="3945517">
                  <a:extLst>
                    <a:ext uri="{9D8B030D-6E8A-4147-A177-3AD203B41FA5}">
                      <a16:colId xmlns:a16="http://schemas.microsoft.com/office/drawing/2014/main" val="481777847"/>
                    </a:ext>
                  </a:extLst>
                </a:gridCol>
              </a:tblGrid>
              <a:tr h="370840">
                <a:tc>
                  <a:txBody>
                    <a:bodyPr/>
                    <a:lstStyle/>
                    <a:p>
                      <a:r>
                        <a:rPr lang="en-GB" dirty="0"/>
                        <a:t>Time</a:t>
                      </a:r>
                    </a:p>
                  </a:txBody>
                  <a:tcPr>
                    <a:solidFill>
                      <a:srgbClr val="779D53"/>
                    </a:solidFill>
                  </a:tcPr>
                </a:tc>
                <a:tc>
                  <a:txBody>
                    <a:bodyPr/>
                    <a:lstStyle/>
                    <a:p>
                      <a:r>
                        <a:rPr lang="en-GB" dirty="0"/>
                        <a:t>Activity</a:t>
                      </a:r>
                    </a:p>
                  </a:txBody>
                  <a:tcPr>
                    <a:solidFill>
                      <a:srgbClr val="779D53"/>
                    </a:solidFill>
                  </a:tcPr>
                </a:tc>
                <a:extLst>
                  <a:ext uri="{0D108BD9-81ED-4DB2-BD59-A6C34878D82A}">
                    <a16:rowId xmlns:a16="http://schemas.microsoft.com/office/drawing/2014/main" val="2876179679"/>
                  </a:ext>
                </a:extLst>
              </a:tr>
              <a:tr h="370840">
                <a:tc>
                  <a:txBody>
                    <a:bodyPr/>
                    <a:lstStyle/>
                    <a:p>
                      <a:r>
                        <a:rPr lang="en-US" sz="1800" kern="1200" dirty="0">
                          <a:solidFill>
                            <a:schemeClr val="dk1"/>
                          </a:solidFill>
                          <a:effectLst/>
                        </a:rPr>
                        <a:t>45 min</a:t>
                      </a:r>
                      <a:endParaRPr lang="en-GB" dirty="0"/>
                    </a:p>
                  </a:txBody>
                  <a:tcPr/>
                </a:tc>
                <a:tc>
                  <a:txBody>
                    <a:bodyPr/>
                    <a:lstStyle/>
                    <a:p>
                      <a:r>
                        <a:rPr lang="en-US" dirty="0"/>
                        <a:t>Welcoming &amp; </a:t>
                      </a:r>
                      <a:br>
                        <a:rPr lang="en-US" dirty="0"/>
                      </a:br>
                      <a:r>
                        <a:rPr lang="en-GB" dirty="0"/>
                        <a:t>Introduction to the module</a:t>
                      </a:r>
                    </a:p>
                  </a:txBody>
                  <a:tcPr/>
                </a:tc>
                <a:extLst>
                  <a:ext uri="{0D108BD9-81ED-4DB2-BD59-A6C34878D82A}">
                    <a16:rowId xmlns:a16="http://schemas.microsoft.com/office/drawing/2014/main" val="2771988341"/>
                  </a:ext>
                </a:extLst>
              </a:tr>
              <a:tr h="370840">
                <a:tc>
                  <a:txBody>
                    <a:bodyPr/>
                    <a:lstStyle/>
                    <a:p>
                      <a:r>
                        <a:rPr lang="en-GB" dirty="0"/>
                        <a:t>15 min</a:t>
                      </a:r>
                    </a:p>
                  </a:txBody>
                  <a:tcPr/>
                </a:tc>
                <a:tc>
                  <a:txBody>
                    <a:bodyPr/>
                    <a:lstStyle/>
                    <a:p>
                      <a:r>
                        <a:rPr lang="en-GB" dirty="0"/>
                        <a:t>Initial test</a:t>
                      </a:r>
                    </a:p>
                  </a:txBody>
                  <a:tcPr/>
                </a:tc>
                <a:extLst>
                  <a:ext uri="{0D108BD9-81ED-4DB2-BD59-A6C34878D82A}">
                    <a16:rowId xmlns:a16="http://schemas.microsoft.com/office/drawing/2014/main" val="2739203438"/>
                  </a:ext>
                </a:extLst>
              </a:tr>
              <a:tr h="370840">
                <a:tc>
                  <a:txBody>
                    <a:bodyPr/>
                    <a:lstStyle/>
                    <a:p>
                      <a:r>
                        <a:rPr lang="en-GB" dirty="0"/>
                        <a:t>45 min</a:t>
                      </a:r>
                    </a:p>
                  </a:txBody>
                  <a:tcPr/>
                </a:tc>
                <a:tc>
                  <a:txBody>
                    <a:bodyPr/>
                    <a:lstStyle/>
                    <a:p>
                      <a:r>
                        <a:rPr lang="en-US" sz="1800" kern="1200" dirty="0">
                          <a:solidFill>
                            <a:schemeClr val="dk1"/>
                          </a:solidFill>
                          <a:effectLst/>
                          <a:latin typeface="+mn-lt"/>
                          <a:ea typeface="+mn-ea"/>
                          <a:cs typeface="+mn-cs"/>
                        </a:rPr>
                        <a:t>Overview of an Entrepreneurial Lifestyle and Mindset</a:t>
                      </a:r>
                      <a:endParaRPr lang="el-GR" sz="1800" kern="1200" dirty="0">
                        <a:solidFill>
                          <a:schemeClr val="dk1"/>
                        </a:solidFill>
                        <a:effectLst/>
                        <a:latin typeface="+mn-lt"/>
                        <a:ea typeface="+mn-ea"/>
                        <a:cs typeface="+mn-cs"/>
                      </a:endParaRPr>
                    </a:p>
                  </a:txBody>
                  <a:tcPr/>
                </a:tc>
                <a:extLst>
                  <a:ext uri="{0D108BD9-81ED-4DB2-BD59-A6C34878D82A}">
                    <a16:rowId xmlns:a16="http://schemas.microsoft.com/office/drawing/2014/main" val="3220304785"/>
                  </a:ext>
                </a:extLst>
              </a:tr>
              <a:tr h="370840">
                <a:tc>
                  <a:txBody>
                    <a:bodyPr/>
                    <a:lstStyle/>
                    <a:p>
                      <a:r>
                        <a:rPr lang="en-GB" dirty="0"/>
                        <a:t>45 min</a:t>
                      </a:r>
                    </a:p>
                  </a:txBody>
                  <a:tcPr/>
                </a:tc>
                <a:tc>
                  <a:txBody>
                    <a:bodyPr/>
                    <a:lstStyle/>
                    <a:p>
                      <a:r>
                        <a:rPr lang="en-US" sz="1800" kern="1200" dirty="0">
                          <a:solidFill>
                            <a:schemeClr val="dk1"/>
                          </a:solidFill>
                          <a:effectLst/>
                          <a:latin typeface="+mn-lt"/>
                          <a:ea typeface="+mn-ea"/>
                          <a:cs typeface="+mn-cs"/>
                        </a:rPr>
                        <a:t>Entrepreneurial Decision-Making</a:t>
                      </a:r>
                      <a:endParaRPr lang="el-GR" sz="1800" kern="1200" dirty="0">
                        <a:solidFill>
                          <a:schemeClr val="dk1"/>
                        </a:solidFill>
                        <a:effectLst/>
                        <a:latin typeface="+mn-lt"/>
                        <a:ea typeface="+mn-ea"/>
                        <a:cs typeface="+mn-cs"/>
                      </a:endParaRPr>
                    </a:p>
                  </a:txBody>
                  <a:tcPr/>
                </a:tc>
                <a:extLst>
                  <a:ext uri="{0D108BD9-81ED-4DB2-BD59-A6C34878D82A}">
                    <a16:rowId xmlns:a16="http://schemas.microsoft.com/office/drawing/2014/main" val="287196360"/>
                  </a:ext>
                </a:extLst>
              </a:tr>
              <a:tr h="370840">
                <a:tc>
                  <a:txBody>
                    <a:bodyPr/>
                    <a:lstStyle/>
                    <a:p>
                      <a:r>
                        <a:rPr lang="en-GB" dirty="0"/>
                        <a:t>45 min</a:t>
                      </a:r>
                    </a:p>
                    <a:p>
                      <a:r>
                        <a:rPr lang="en-GB" dirty="0"/>
                        <a:t>16 min</a:t>
                      </a:r>
                    </a:p>
                  </a:txBody>
                  <a:tcPr/>
                </a:tc>
                <a:tc>
                  <a:txBody>
                    <a:bodyPr/>
                    <a:lstStyle/>
                    <a:p>
                      <a:r>
                        <a:rPr lang="en-US" sz="1800" kern="1200" dirty="0">
                          <a:solidFill>
                            <a:schemeClr val="dk1"/>
                          </a:solidFill>
                          <a:effectLst/>
                          <a:latin typeface="+mn-lt"/>
                          <a:ea typeface="+mn-ea"/>
                          <a:cs typeface="+mn-cs"/>
                        </a:rPr>
                        <a:t>Different Types of Entrepreneurs </a:t>
                      </a:r>
                    </a:p>
                    <a:p>
                      <a:r>
                        <a:rPr lang="en-US" sz="1800" kern="1200" dirty="0">
                          <a:solidFill>
                            <a:schemeClr val="dk1"/>
                          </a:solidFill>
                          <a:effectLst/>
                          <a:latin typeface="+mn-lt"/>
                          <a:ea typeface="+mn-ea"/>
                          <a:cs typeface="+mn-cs"/>
                        </a:rPr>
                        <a:t>Video (TED Talk)</a:t>
                      </a:r>
                      <a:endParaRPr lang="el-GR" sz="1800" kern="1200" dirty="0">
                        <a:solidFill>
                          <a:schemeClr val="dk1"/>
                        </a:solidFill>
                        <a:effectLst/>
                        <a:latin typeface="+mn-lt"/>
                        <a:ea typeface="+mn-ea"/>
                        <a:cs typeface="+mn-cs"/>
                      </a:endParaRPr>
                    </a:p>
                  </a:txBody>
                  <a:tcPr/>
                </a:tc>
                <a:extLst>
                  <a:ext uri="{0D108BD9-81ED-4DB2-BD59-A6C34878D82A}">
                    <a16:rowId xmlns:a16="http://schemas.microsoft.com/office/drawing/2014/main" val="4040988628"/>
                  </a:ext>
                </a:extLst>
              </a:tr>
              <a:tr h="370840">
                <a:tc>
                  <a:txBody>
                    <a:bodyPr/>
                    <a:lstStyle/>
                    <a:p>
                      <a:r>
                        <a:rPr lang="en-GB" dirty="0"/>
                        <a:t>20 min</a:t>
                      </a:r>
                    </a:p>
                  </a:txBody>
                  <a:tcPr/>
                </a:tc>
                <a:tc>
                  <a:txBody>
                    <a:bodyPr/>
                    <a:lstStyle/>
                    <a:p>
                      <a:r>
                        <a:rPr lang="en-US" sz="1800" kern="1200" dirty="0">
                          <a:solidFill>
                            <a:schemeClr val="dk1"/>
                          </a:solidFill>
                          <a:effectLst/>
                          <a:latin typeface="+mn-lt"/>
                          <a:ea typeface="+mn-ea"/>
                          <a:cs typeface="+mn-cs"/>
                        </a:rPr>
                        <a:t>Final assessment quiz &amp; Conclusions</a:t>
                      </a:r>
                      <a:endParaRPr lang="el-GR" sz="1800" kern="1200" dirty="0">
                        <a:solidFill>
                          <a:schemeClr val="dk1"/>
                        </a:solidFill>
                        <a:effectLst/>
                        <a:latin typeface="+mn-lt"/>
                        <a:ea typeface="+mn-ea"/>
                        <a:cs typeface="+mn-cs"/>
                      </a:endParaRPr>
                    </a:p>
                  </a:txBody>
                  <a:tcPr/>
                </a:tc>
                <a:extLst>
                  <a:ext uri="{0D108BD9-81ED-4DB2-BD59-A6C34878D82A}">
                    <a16:rowId xmlns:a16="http://schemas.microsoft.com/office/drawing/2014/main" val="333232673"/>
                  </a:ext>
                </a:extLst>
              </a:tr>
            </a:tbl>
          </a:graphicData>
        </a:graphic>
      </p:graphicFrame>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
        <p:nvSpPr>
          <p:cNvPr id="14" name="CuadroTexto 2">
            <a:extLst>
              <a:ext uri="{FF2B5EF4-FFF2-40B4-BE49-F238E27FC236}">
                <a16:creationId xmlns:a16="http://schemas.microsoft.com/office/drawing/2014/main" id="{5F44AD32-1DC6-47ED-9707-A0ADA40BF2C6}"/>
              </a:ext>
            </a:extLst>
          </p:cNvPr>
          <p:cNvSpPr txBox="1"/>
          <p:nvPr/>
        </p:nvSpPr>
        <p:spPr>
          <a:xfrm>
            <a:off x="408984" y="5434679"/>
            <a:ext cx="6036399" cy="369332"/>
          </a:xfrm>
          <a:prstGeom prst="rect">
            <a:avLst/>
          </a:prstGeom>
          <a:noFill/>
        </p:spPr>
        <p:txBody>
          <a:bodyPr wrap="square" rtlCol="0">
            <a:spAutoFit/>
          </a:bodyPr>
          <a:lstStyle/>
          <a:p>
            <a:r>
              <a:rPr lang="en-GB" b="1" dirty="0"/>
              <a:t>TOTAL = ~4h</a:t>
            </a:r>
          </a:p>
        </p:txBody>
      </p:sp>
    </p:spTree>
    <p:extLst>
      <p:ext uri="{BB962C8B-B14F-4D97-AF65-F5344CB8AC3E}">
        <p14:creationId xmlns:p14="http://schemas.microsoft.com/office/powerpoint/2010/main" val="2561544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278104" y="-1218247"/>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
        <p:nvSpPr>
          <p:cNvPr id="3" name="CuadroTexto 2">
            <a:extLst>
              <a:ext uri="{FF2B5EF4-FFF2-40B4-BE49-F238E27FC236}">
                <a16:creationId xmlns:a16="http://schemas.microsoft.com/office/drawing/2014/main" id="{6848631A-A381-40E5-9E98-36EC40AA338E}"/>
              </a:ext>
            </a:extLst>
          </p:cNvPr>
          <p:cNvSpPr txBox="1"/>
          <p:nvPr/>
        </p:nvSpPr>
        <p:spPr>
          <a:xfrm>
            <a:off x="889745" y="2289036"/>
            <a:ext cx="5603853" cy="923330"/>
          </a:xfrm>
          <a:prstGeom prst="rect">
            <a:avLst/>
          </a:prstGeom>
          <a:noFill/>
        </p:spPr>
        <p:txBody>
          <a:bodyPr wrap="square" rtlCol="0">
            <a:spAutoFit/>
          </a:bodyPr>
          <a:lstStyle/>
          <a:p>
            <a:pPr algn="ctr" rtl="0" fontAlgn="base"/>
            <a:r>
              <a:rPr lang="en-US" sz="5400" b="1" i="0" dirty="0">
                <a:solidFill>
                  <a:srgbClr val="000000"/>
                </a:solidFill>
                <a:effectLst/>
                <a:latin typeface="Century Gothic" panose="020B0502020202020204" pitchFamily="34" charset="0"/>
              </a:rPr>
              <a:t>Final </a:t>
            </a:r>
            <a:r>
              <a:rPr lang="en-US" sz="5400" b="1" dirty="0">
                <a:solidFill>
                  <a:srgbClr val="000000"/>
                </a:solidFill>
                <a:latin typeface="Century Gothic" panose="020B0502020202020204" pitchFamily="34" charset="0"/>
              </a:rPr>
              <a:t>Test</a:t>
            </a:r>
            <a:endParaRPr lang="en-US" b="1" i="1" dirty="0">
              <a:solidFill>
                <a:srgbClr val="000000"/>
              </a:solidFill>
              <a:highlight>
                <a:srgbClr val="FFFF00"/>
              </a:highlight>
              <a:latin typeface="Century Gothic" panose="020B0502020202020204" pitchFamily="34" charset="0"/>
            </a:endParaRPr>
          </a:p>
        </p:txBody>
      </p:sp>
      <p:pic>
        <p:nvPicPr>
          <p:cNvPr id="14" name="Picture 18" descr="JIMINY_THE_CRICKET.png">
            <a:extLst>
              <a:ext uri="{FF2B5EF4-FFF2-40B4-BE49-F238E27FC236}">
                <a16:creationId xmlns:a16="http://schemas.microsoft.com/office/drawing/2014/main" id="{16623567-4C46-4396-962F-E7D7F1DF3A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4404" y="4874359"/>
            <a:ext cx="1360129" cy="658893"/>
          </a:xfrm>
          <a:prstGeom prst="rect">
            <a:avLst/>
          </a:prstGeom>
        </p:spPr>
      </p:pic>
      <p:pic>
        <p:nvPicPr>
          <p:cNvPr id="15" name="Picture 18" descr="JIMINY_THE_CRICKET.png">
            <a:extLst>
              <a:ext uri="{FF2B5EF4-FFF2-40B4-BE49-F238E27FC236}">
                <a16:creationId xmlns:a16="http://schemas.microsoft.com/office/drawing/2014/main" id="{1DEDC7FD-6478-4FAF-AE59-C09CE5CD71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264338">
            <a:off x="4684820" y="3667049"/>
            <a:ext cx="1360129" cy="658893"/>
          </a:xfrm>
          <a:prstGeom prst="rect">
            <a:avLst/>
          </a:prstGeom>
        </p:spPr>
      </p:pic>
      <p:sp>
        <p:nvSpPr>
          <p:cNvPr id="22" name="Forma libre: forma 21">
            <a:extLst>
              <a:ext uri="{FF2B5EF4-FFF2-40B4-BE49-F238E27FC236}">
                <a16:creationId xmlns:a16="http://schemas.microsoft.com/office/drawing/2014/main" id="{997E67A3-BD36-4FFE-B529-FA55BDD700DE}"/>
              </a:ext>
            </a:extLst>
          </p:cNvPr>
          <p:cNvSpPr/>
          <p:nvPr/>
        </p:nvSpPr>
        <p:spPr>
          <a:xfrm>
            <a:off x="2033471" y="3704488"/>
            <a:ext cx="2673995" cy="954157"/>
          </a:xfrm>
          <a:custGeom>
            <a:avLst/>
            <a:gdLst>
              <a:gd name="connsiteX0" fmla="*/ 0 w 3048000"/>
              <a:gd name="connsiteY0" fmla="*/ 954157 h 954157"/>
              <a:gd name="connsiteX1" fmla="*/ 596347 w 3048000"/>
              <a:gd name="connsiteY1" fmla="*/ 516835 h 954157"/>
              <a:gd name="connsiteX2" fmla="*/ 1404730 w 3048000"/>
              <a:gd name="connsiteY2" fmla="*/ 172278 h 954157"/>
              <a:gd name="connsiteX3" fmla="*/ 2279374 w 3048000"/>
              <a:gd name="connsiteY3" fmla="*/ 39757 h 954157"/>
              <a:gd name="connsiteX4" fmla="*/ 3048000 w 3048000"/>
              <a:gd name="connsiteY4" fmla="*/ 0 h 954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0" h="954157">
                <a:moveTo>
                  <a:pt x="0" y="954157"/>
                </a:moveTo>
                <a:cubicBezTo>
                  <a:pt x="181112" y="800652"/>
                  <a:pt x="362225" y="647148"/>
                  <a:pt x="596347" y="516835"/>
                </a:cubicBezTo>
                <a:cubicBezTo>
                  <a:pt x="830469" y="386522"/>
                  <a:pt x="1124226" y="251791"/>
                  <a:pt x="1404730" y="172278"/>
                </a:cubicBezTo>
                <a:cubicBezTo>
                  <a:pt x="1685234" y="92765"/>
                  <a:pt x="2005496" y="68470"/>
                  <a:pt x="2279374" y="39757"/>
                </a:cubicBezTo>
                <a:cubicBezTo>
                  <a:pt x="2553252" y="11044"/>
                  <a:pt x="2800626" y="5522"/>
                  <a:pt x="3048000" y="0"/>
                </a:cubicBezTo>
              </a:path>
            </a:pathLst>
          </a:custGeom>
          <a:noFill/>
          <a:ln w="19050">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224663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
        <p:nvSpPr>
          <p:cNvPr id="3" name="CuadroTexto 2">
            <a:extLst>
              <a:ext uri="{FF2B5EF4-FFF2-40B4-BE49-F238E27FC236}">
                <a16:creationId xmlns:a16="http://schemas.microsoft.com/office/drawing/2014/main" id="{6848631A-A381-40E5-9E98-36EC40AA338E}"/>
              </a:ext>
            </a:extLst>
          </p:cNvPr>
          <p:cNvSpPr txBox="1"/>
          <p:nvPr/>
        </p:nvSpPr>
        <p:spPr>
          <a:xfrm>
            <a:off x="889745" y="2289036"/>
            <a:ext cx="5603853" cy="1754326"/>
          </a:xfrm>
          <a:prstGeom prst="rect">
            <a:avLst/>
          </a:prstGeom>
          <a:noFill/>
        </p:spPr>
        <p:txBody>
          <a:bodyPr wrap="square" rtlCol="0">
            <a:spAutoFit/>
          </a:bodyPr>
          <a:lstStyle/>
          <a:p>
            <a:pPr algn="ctr" rtl="0" fontAlgn="base"/>
            <a:r>
              <a:rPr lang="en-US" sz="5400" b="1" i="0" dirty="0">
                <a:solidFill>
                  <a:srgbClr val="000000"/>
                </a:solidFill>
                <a:effectLst/>
                <a:latin typeface="Century Gothic" panose="020B0502020202020204" pitchFamily="34" charset="0"/>
              </a:rPr>
              <a:t>Discussion &amp; Conclusions</a:t>
            </a:r>
            <a:endParaRPr lang="en-US" sz="3600" b="1" i="0" dirty="0">
              <a:solidFill>
                <a:srgbClr val="000000"/>
              </a:solidFill>
              <a:effectLst/>
              <a:latin typeface="Century Gothic" panose="020B0502020202020204" pitchFamily="34" charset="0"/>
            </a:endParaRPr>
          </a:p>
        </p:txBody>
      </p:sp>
    </p:spTree>
    <p:extLst>
      <p:ext uri="{BB962C8B-B14F-4D97-AF65-F5344CB8AC3E}">
        <p14:creationId xmlns:p14="http://schemas.microsoft.com/office/powerpoint/2010/main" val="40640919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normAutofit/>
          </a:bodyPr>
          <a:lstStyle/>
          <a:p>
            <a:pPr algn="l"/>
            <a:r>
              <a:rPr lang="en-US" sz="2200" dirty="0">
                <a:solidFill>
                  <a:schemeClr val="tx1">
                    <a:lumMod val="65000"/>
                    <a:lumOff val="35000"/>
                  </a:schemeClr>
                </a:solidFill>
                <a:latin typeface="Century Gothic"/>
                <a:cs typeface="Century Gothic"/>
              </a:rPr>
              <a:t>Further reading and further development</a:t>
            </a: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
        <p:nvSpPr>
          <p:cNvPr id="3" name="CuadroTexto 2">
            <a:extLst>
              <a:ext uri="{FF2B5EF4-FFF2-40B4-BE49-F238E27FC236}">
                <a16:creationId xmlns:a16="http://schemas.microsoft.com/office/drawing/2014/main" id="{6848631A-A381-40E5-9E98-36EC40AA338E}"/>
              </a:ext>
            </a:extLst>
          </p:cNvPr>
          <p:cNvSpPr txBox="1"/>
          <p:nvPr/>
        </p:nvSpPr>
        <p:spPr>
          <a:xfrm>
            <a:off x="305731" y="1395615"/>
            <a:ext cx="6517313" cy="4969117"/>
          </a:xfrm>
          <a:prstGeom prst="rect">
            <a:avLst/>
          </a:prstGeom>
          <a:noFill/>
        </p:spPr>
        <p:txBody>
          <a:bodyPr wrap="square" rtlCol="0">
            <a:spAutoFit/>
          </a:bodyPr>
          <a:lstStyle/>
          <a:p>
            <a:pPr marL="342900" lvl="0" indent="-342900">
              <a:lnSpc>
                <a:spcPct val="107000"/>
              </a:lnSpc>
              <a:buFont typeface="Symbol" panose="05050102010706020507" pitchFamily="18" charset="2"/>
              <a:buChar char=""/>
            </a:pPr>
            <a:r>
              <a:rPr lang="en-US" sz="1100" dirty="0">
                <a:effectLst/>
                <a:latin typeface="Century Gothic" panose="020B0502020202020204" pitchFamily="34" charset="0"/>
                <a:ea typeface="Calibri" panose="020F0502020204030204" pitchFamily="34" charset="0"/>
                <a:cs typeface="Arial" panose="020B0604020202020204" pitchFamily="34" charset="0"/>
              </a:rPr>
              <a:t>European Commission, “Erasmus for Young Entrepreneurs” (a cross-border </a:t>
            </a:r>
            <a:r>
              <a:rPr lang="en-US" sz="1100" dirty="0" err="1">
                <a:effectLst/>
                <a:latin typeface="Century Gothic" panose="020B0502020202020204" pitchFamily="34" charset="0"/>
                <a:ea typeface="Calibri" panose="020F0502020204030204" pitchFamily="34" charset="0"/>
                <a:cs typeface="Arial" panose="020B0604020202020204" pitchFamily="34" charset="0"/>
              </a:rPr>
              <a:t>programme</a:t>
            </a:r>
            <a:r>
              <a:rPr lang="en-US" sz="1100" dirty="0">
                <a:effectLst/>
                <a:latin typeface="Century Gothic" panose="020B0502020202020204" pitchFamily="34" charset="0"/>
                <a:ea typeface="Calibri" panose="020F0502020204030204" pitchFamily="34" charset="0"/>
                <a:cs typeface="Arial" panose="020B0604020202020204" pitchFamily="34" charset="0"/>
              </a:rPr>
              <a:t> facilitating the exchange of entrepreneurial and management experience), more information </a:t>
            </a:r>
            <a:r>
              <a:rPr lang="en-US" sz="1100" u="sng" dirty="0">
                <a:solidFill>
                  <a:srgbClr val="0563C1"/>
                </a:solidFill>
                <a:effectLst/>
                <a:latin typeface="Century Gothic" panose="020B0502020202020204" pitchFamily="34" charset="0"/>
                <a:ea typeface="Calibri" panose="020F0502020204030204" pitchFamily="34" charset="0"/>
                <a:cs typeface="Arial" panose="020B0604020202020204" pitchFamily="34" charset="0"/>
                <a:hlinkClick r:id="rId8"/>
              </a:rPr>
              <a:t>https://ec.europa.eu/growth/smes/supporting-entrepreneurship/erasmus-young-entrepreneurs_en</a:t>
            </a:r>
            <a:r>
              <a:rPr lang="en-US" sz="1100" dirty="0">
                <a:effectLst/>
                <a:latin typeface="Century Gothic" panose="020B0502020202020204" pitchFamily="34" charset="0"/>
                <a:ea typeface="Calibri" panose="020F0502020204030204" pitchFamily="34" charset="0"/>
                <a:cs typeface="Arial" panose="020B0604020202020204" pitchFamily="34" charset="0"/>
              </a:rPr>
              <a:t> </a:t>
            </a:r>
            <a:endParaRPr lang="el-GR" sz="1100" dirty="0">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US" sz="1100" dirty="0">
                <a:effectLst/>
                <a:latin typeface="Century Gothic" panose="020B0502020202020204" pitchFamily="34" charset="0"/>
                <a:ea typeface="Calibri" panose="020F0502020204030204" pitchFamily="34" charset="0"/>
                <a:cs typeface="Arial" panose="020B0604020202020204" pitchFamily="34" charset="0"/>
              </a:rPr>
              <a:t>European Commission, “Supporting entrepreneurship”, more information </a:t>
            </a:r>
            <a:r>
              <a:rPr lang="en-US" sz="1100" u="sng" dirty="0">
                <a:solidFill>
                  <a:srgbClr val="0563C1"/>
                </a:solidFill>
                <a:effectLst/>
                <a:latin typeface="Century Gothic" panose="020B0502020202020204" pitchFamily="34" charset="0"/>
                <a:ea typeface="Calibri" panose="020F0502020204030204" pitchFamily="34" charset="0"/>
                <a:cs typeface="Arial" panose="020B0604020202020204" pitchFamily="34" charset="0"/>
                <a:hlinkClick r:id="rId9"/>
              </a:rPr>
              <a:t>https://ec.europa.eu/growth/smes/supporting-entrepreneurship_en</a:t>
            </a:r>
            <a:r>
              <a:rPr lang="en-US" sz="1100" dirty="0">
                <a:effectLst/>
                <a:latin typeface="Century Gothic" panose="020B0502020202020204" pitchFamily="34" charset="0"/>
                <a:ea typeface="Calibri" panose="020F0502020204030204" pitchFamily="34" charset="0"/>
                <a:cs typeface="Arial" panose="020B0604020202020204" pitchFamily="34" charset="0"/>
              </a:rPr>
              <a:t> </a:t>
            </a:r>
            <a:endParaRPr lang="el-GR" sz="1100" dirty="0">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US" sz="1100" dirty="0">
                <a:effectLst/>
                <a:latin typeface="Century Gothic" panose="020B0502020202020204" pitchFamily="34" charset="0"/>
                <a:ea typeface="Calibri" panose="020F0502020204030204" pitchFamily="34" charset="0"/>
                <a:cs typeface="Arial" panose="020B0604020202020204" pitchFamily="34" charset="0"/>
              </a:rPr>
              <a:t>Holgate, Mandie (2020, June 4</a:t>
            </a:r>
            <a:r>
              <a:rPr lang="en-US" sz="1100" baseline="30000" dirty="0">
                <a:effectLst/>
                <a:latin typeface="Century Gothic" panose="020B0502020202020204" pitchFamily="34" charset="0"/>
                <a:ea typeface="Calibri" panose="020F0502020204030204" pitchFamily="34" charset="0"/>
                <a:cs typeface="Arial" panose="020B0604020202020204" pitchFamily="34" charset="0"/>
              </a:rPr>
              <a:t>th</a:t>
            </a:r>
            <a:r>
              <a:rPr lang="en-US" sz="1100" dirty="0">
                <a:effectLst/>
                <a:latin typeface="Century Gothic" panose="020B0502020202020204" pitchFamily="34" charset="0"/>
                <a:ea typeface="Calibri" panose="020F0502020204030204" pitchFamily="34" charset="0"/>
                <a:cs typeface="Arial" panose="020B0604020202020204" pitchFamily="34" charset="0"/>
              </a:rPr>
              <a:t>), “How to Take Calculated Risk to Achieve Success”, Lifehack, available online </a:t>
            </a:r>
            <a:r>
              <a:rPr lang="en-US" sz="1100" u="sng" dirty="0">
                <a:solidFill>
                  <a:srgbClr val="0563C1"/>
                </a:solidFill>
                <a:effectLst/>
                <a:latin typeface="Century Gothic" panose="020B0502020202020204" pitchFamily="34" charset="0"/>
                <a:ea typeface="Calibri" panose="020F0502020204030204" pitchFamily="34" charset="0"/>
                <a:cs typeface="Arial" panose="020B0604020202020204" pitchFamily="34" charset="0"/>
                <a:hlinkClick r:id="rId10"/>
              </a:rPr>
              <a:t>https://www.lifehack.org/768345/how-to-take-calculated-risk</a:t>
            </a:r>
            <a:r>
              <a:rPr lang="en-US" sz="1100" dirty="0">
                <a:effectLst/>
                <a:latin typeface="Century Gothic" panose="020B0502020202020204" pitchFamily="34" charset="0"/>
                <a:ea typeface="Calibri" panose="020F0502020204030204" pitchFamily="34" charset="0"/>
                <a:cs typeface="Arial" panose="020B0604020202020204" pitchFamily="34" charset="0"/>
              </a:rPr>
              <a:t> </a:t>
            </a:r>
            <a:endParaRPr lang="el-GR" sz="1100" dirty="0">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US" sz="1100" dirty="0" err="1">
                <a:effectLst/>
                <a:latin typeface="Century Gothic" panose="020B0502020202020204" pitchFamily="34" charset="0"/>
                <a:ea typeface="Calibri" panose="020F0502020204030204" pitchFamily="34" charset="0"/>
                <a:cs typeface="Arial" panose="020B0604020202020204" pitchFamily="34" charset="0"/>
              </a:rPr>
              <a:t>Nastor</a:t>
            </a:r>
            <a:r>
              <a:rPr lang="en-US" sz="1100" dirty="0">
                <a:effectLst/>
                <a:latin typeface="Century Gothic" panose="020B0502020202020204" pitchFamily="34" charset="0"/>
                <a:ea typeface="Calibri" panose="020F0502020204030204" pitchFamily="34" charset="0"/>
                <a:cs typeface="Arial" panose="020B0604020202020204" pitchFamily="34" charset="0"/>
              </a:rPr>
              <a:t>, Jonny (2020) “Entrepreneurial Mindset: How to Think Like an Entrepreneur”, Hack the entrepreneur, available online </a:t>
            </a:r>
            <a:r>
              <a:rPr lang="en-US" sz="1100" u="sng" dirty="0">
                <a:solidFill>
                  <a:srgbClr val="0563C1"/>
                </a:solidFill>
                <a:effectLst/>
                <a:latin typeface="Century Gothic" panose="020B0502020202020204" pitchFamily="34" charset="0"/>
                <a:ea typeface="Calibri" panose="020F0502020204030204" pitchFamily="34" charset="0"/>
                <a:cs typeface="Arial" panose="020B0604020202020204" pitchFamily="34" charset="0"/>
                <a:hlinkClick r:id="rId11"/>
              </a:rPr>
              <a:t>https://hacktheentrepreneur.com/entrepreneurial-mindset</a:t>
            </a:r>
            <a:r>
              <a:rPr lang="en-US" sz="1100" dirty="0">
                <a:effectLst/>
                <a:latin typeface="Century Gothic" panose="020B0502020202020204" pitchFamily="34" charset="0"/>
                <a:ea typeface="Calibri" panose="020F0502020204030204" pitchFamily="34" charset="0"/>
                <a:cs typeface="Arial" panose="020B0604020202020204" pitchFamily="34" charset="0"/>
              </a:rPr>
              <a:t> </a:t>
            </a:r>
            <a:endParaRPr lang="el-GR" sz="1100" dirty="0">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US" sz="1100" dirty="0">
                <a:effectLst/>
                <a:latin typeface="Century Gothic" panose="020B0502020202020204" pitchFamily="34" charset="0"/>
                <a:ea typeface="Calibri" panose="020F0502020204030204" pitchFamily="34" charset="0"/>
                <a:cs typeface="Arial" panose="020B0604020202020204" pitchFamily="34" charset="0"/>
              </a:rPr>
              <a:t>Risk Management, Investopedia, various sources available online </a:t>
            </a:r>
            <a:r>
              <a:rPr lang="en-US" sz="1100" u="sng" dirty="0">
                <a:solidFill>
                  <a:srgbClr val="0563C1"/>
                </a:solidFill>
                <a:effectLst/>
                <a:latin typeface="Century Gothic" panose="020B0502020202020204" pitchFamily="34" charset="0"/>
                <a:ea typeface="Calibri" panose="020F0502020204030204" pitchFamily="34" charset="0"/>
                <a:cs typeface="Arial" panose="020B0604020202020204" pitchFamily="34" charset="0"/>
                <a:hlinkClick r:id="rId12"/>
              </a:rPr>
              <a:t>https://www.investopedia.com/risk-management-4689652</a:t>
            </a:r>
            <a:r>
              <a:rPr lang="en-US" sz="1100" dirty="0">
                <a:effectLst/>
                <a:latin typeface="Century Gothic" panose="020B0502020202020204" pitchFamily="34" charset="0"/>
                <a:ea typeface="Calibri" panose="020F0502020204030204" pitchFamily="34" charset="0"/>
                <a:cs typeface="Arial" panose="020B0604020202020204" pitchFamily="34" charset="0"/>
              </a:rPr>
              <a:t> </a:t>
            </a:r>
            <a:endParaRPr lang="el-GR" sz="1100" dirty="0">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US" sz="1100" dirty="0" err="1">
                <a:effectLst/>
                <a:latin typeface="Century Gothic" panose="020B0502020202020204" pitchFamily="34" charset="0"/>
                <a:ea typeface="Calibri" panose="020F0502020204030204" pitchFamily="34" charset="0"/>
                <a:cs typeface="Arial" panose="020B0604020202020204" pitchFamily="34" charset="0"/>
              </a:rPr>
              <a:t>Robehmed</a:t>
            </a:r>
            <a:r>
              <a:rPr lang="en-US" sz="1100" dirty="0">
                <a:effectLst/>
                <a:latin typeface="Century Gothic" panose="020B0502020202020204" pitchFamily="34" charset="0"/>
                <a:ea typeface="Calibri" panose="020F0502020204030204" pitchFamily="34" charset="0"/>
                <a:cs typeface="Arial" panose="020B0604020202020204" pitchFamily="34" charset="0"/>
              </a:rPr>
              <a:t>, Natalie (2013), “100 best websites for entrepreneurs”, Forbes, available online </a:t>
            </a:r>
            <a:r>
              <a:rPr lang="en-US" sz="1100" u="sng" dirty="0">
                <a:solidFill>
                  <a:srgbClr val="0563C1"/>
                </a:solidFill>
                <a:effectLst/>
                <a:latin typeface="Century Gothic" panose="020B0502020202020204" pitchFamily="34" charset="0"/>
                <a:ea typeface="Calibri" panose="020F0502020204030204" pitchFamily="34" charset="0"/>
                <a:cs typeface="Arial" panose="020B0604020202020204" pitchFamily="34" charset="0"/>
                <a:hlinkClick r:id="rId13"/>
              </a:rPr>
              <a:t>https://www.forbes.com/sites/natalierobehmed/2013/11/12/100-best-websites-for-entrepreneurs/#57ce767829f6</a:t>
            </a:r>
            <a:r>
              <a:rPr lang="en-US" sz="1100" dirty="0">
                <a:effectLst/>
                <a:latin typeface="Century Gothic" panose="020B0502020202020204" pitchFamily="34" charset="0"/>
                <a:ea typeface="Calibri" panose="020F0502020204030204" pitchFamily="34" charset="0"/>
                <a:cs typeface="Arial" panose="020B0604020202020204" pitchFamily="34" charset="0"/>
              </a:rPr>
              <a:t> </a:t>
            </a:r>
            <a:endParaRPr lang="el-GR" sz="1100" dirty="0">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US" sz="1100" dirty="0">
                <a:effectLst/>
                <a:latin typeface="Century Gothic" panose="020B0502020202020204" pitchFamily="34" charset="0"/>
                <a:ea typeface="Calibri" panose="020F0502020204030204" pitchFamily="34" charset="0"/>
                <a:cs typeface="Arial" panose="020B0604020202020204" pitchFamily="34" charset="0"/>
              </a:rPr>
              <a:t>TREND (Training Refugees in Entrepreneurial Skills using Digital Devices) - a European Union funded initiative that aims at helping refugees set up their own business, </a:t>
            </a:r>
            <a:r>
              <a:rPr lang="en-US" sz="1100" u="sng" dirty="0">
                <a:solidFill>
                  <a:srgbClr val="0563C1"/>
                </a:solidFill>
                <a:effectLst/>
                <a:latin typeface="Century Gothic" panose="020B0502020202020204" pitchFamily="34" charset="0"/>
                <a:ea typeface="Calibri" panose="020F0502020204030204" pitchFamily="34" charset="0"/>
                <a:cs typeface="Arial" panose="020B0604020202020204" pitchFamily="34" charset="0"/>
                <a:hlinkClick r:id="rId14"/>
              </a:rPr>
              <a:t>http://trend.credinfo.eu/</a:t>
            </a:r>
            <a:r>
              <a:rPr lang="en-US" sz="1100" dirty="0">
                <a:effectLst/>
                <a:latin typeface="Century Gothic" panose="020B0502020202020204" pitchFamily="34" charset="0"/>
                <a:ea typeface="Calibri" panose="020F0502020204030204" pitchFamily="34" charset="0"/>
                <a:cs typeface="Arial" panose="020B0604020202020204" pitchFamily="34" charset="0"/>
              </a:rPr>
              <a:t> </a:t>
            </a:r>
            <a:endParaRPr lang="el-GR" sz="1100" dirty="0">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US" sz="1100" dirty="0">
                <a:effectLst/>
                <a:latin typeface="Century Gothic" panose="020B0502020202020204" pitchFamily="34" charset="0"/>
                <a:ea typeface="Calibri" panose="020F0502020204030204" pitchFamily="34" charset="0"/>
                <a:cs typeface="Arial" panose="020B0604020202020204" pitchFamily="34" charset="0"/>
              </a:rPr>
              <a:t>Sound of Business (S.O.B.), a European Union funded initiative that aims at boosting business skills through an innovative training approach based on the idea that music (in particular the history of Rock music) can be used as a cue to train adults about management, business and entrepreneurship, </a:t>
            </a:r>
            <a:r>
              <a:rPr lang="en-US" sz="1100" u="sng" dirty="0">
                <a:solidFill>
                  <a:srgbClr val="0563C1"/>
                </a:solidFill>
                <a:effectLst/>
                <a:latin typeface="Century Gothic" panose="020B0502020202020204" pitchFamily="34" charset="0"/>
                <a:ea typeface="Calibri" panose="020F0502020204030204" pitchFamily="34" charset="0"/>
                <a:cs typeface="Arial" panose="020B0604020202020204" pitchFamily="34" charset="0"/>
                <a:hlinkClick r:id="rId15"/>
              </a:rPr>
              <a:t>https://soundofbusiness.eu</a:t>
            </a:r>
            <a:r>
              <a:rPr lang="en-US" sz="1100" dirty="0">
                <a:effectLst/>
                <a:latin typeface="Century Gothic" panose="020B0502020202020204" pitchFamily="34" charset="0"/>
                <a:ea typeface="Calibri" panose="020F0502020204030204" pitchFamily="34" charset="0"/>
                <a:cs typeface="Arial" panose="020B0604020202020204" pitchFamily="34" charset="0"/>
              </a:rPr>
              <a:t> </a:t>
            </a:r>
            <a:endParaRPr lang="el-GR" sz="1100" dirty="0">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US" sz="1100" dirty="0">
                <a:effectLst/>
                <a:latin typeface="Century Gothic" panose="020B0502020202020204" pitchFamily="34" charset="0"/>
                <a:ea typeface="Calibri" panose="020F0502020204030204" pitchFamily="34" charset="0"/>
                <a:cs typeface="Arial" panose="020B0604020202020204" pitchFamily="34" charset="0"/>
              </a:rPr>
              <a:t>Self-Regenerate, a European Project that aims at increasing the opportunities for entrepreneurial careers of young people in peripheral regions, </a:t>
            </a:r>
            <a:r>
              <a:rPr lang="en-US" sz="1100" u="sng" dirty="0">
                <a:solidFill>
                  <a:srgbClr val="0563C1"/>
                </a:solidFill>
                <a:effectLst/>
                <a:latin typeface="Century Gothic" panose="020B0502020202020204" pitchFamily="34" charset="0"/>
                <a:ea typeface="Calibri" panose="020F0502020204030204" pitchFamily="34" charset="0"/>
                <a:cs typeface="Arial" panose="020B0604020202020204" pitchFamily="34" charset="0"/>
                <a:hlinkClick r:id="rId16"/>
              </a:rPr>
              <a:t>https://www.selfregenerate.eu</a:t>
            </a:r>
            <a:r>
              <a:rPr lang="en-US" sz="1100" dirty="0">
                <a:effectLst/>
                <a:latin typeface="Century Gothic" panose="020B0502020202020204" pitchFamily="34" charset="0"/>
                <a:ea typeface="Calibri" panose="020F0502020204030204" pitchFamily="34" charset="0"/>
                <a:cs typeface="Arial" panose="020B0604020202020204" pitchFamily="34" charset="0"/>
              </a:rPr>
              <a:t> </a:t>
            </a:r>
            <a:endParaRPr lang="el-GR" sz="1100" dirty="0">
              <a:effectLst/>
              <a:latin typeface="Century Gothic" panose="020B0502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7634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06679"/>
            <a:ext cx="1981201" cy="6605361"/>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4" name="Picture 13" descr="JIMINY_THE_CRICKET.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6142980" y="2958352"/>
            <a:ext cx="1360129" cy="658893"/>
          </a:xfrm>
          <a:prstGeom prst="rect">
            <a:avLst/>
          </a:prstGeom>
        </p:spPr>
      </p:pic>
      <p:grpSp>
        <p:nvGrpSpPr>
          <p:cNvPr id="2" name="Grupo 1"/>
          <p:cNvGrpSpPr/>
          <p:nvPr/>
        </p:nvGrpSpPr>
        <p:grpSpPr>
          <a:xfrm>
            <a:off x="1684867" y="1346199"/>
            <a:ext cx="3650975" cy="1970639"/>
            <a:chOff x="1684867" y="1346199"/>
            <a:chExt cx="3650975" cy="1970639"/>
          </a:xfrm>
        </p:grpSpPr>
        <p:sp>
          <p:nvSpPr>
            <p:cNvPr id="8" name="Oval Callout 7"/>
            <p:cNvSpPr/>
            <p:nvPr/>
          </p:nvSpPr>
          <p:spPr>
            <a:xfrm>
              <a:off x="1684867" y="1346199"/>
              <a:ext cx="3251200" cy="1820334"/>
            </a:xfrm>
            <a:prstGeom prst="wedgeEllipseCallout">
              <a:avLst>
                <a:gd name="adj1" fmla="val 80194"/>
                <a:gd name="adj2" fmla="val 30407"/>
              </a:avLst>
            </a:prstGeom>
            <a:solidFill>
              <a:srgbClr val="E9AB27"/>
            </a:solidFill>
            <a:ln w="22225" cap="rnd">
              <a:solidFill>
                <a:schemeClr val="bg1">
                  <a:lumMod val="50000"/>
                </a:schemeClr>
              </a:solidFill>
              <a:prstDash val="sysDash"/>
              <a:roun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991509" y="1839510"/>
              <a:ext cx="3344333" cy="1477328"/>
            </a:xfrm>
            <a:prstGeom prst="rect">
              <a:avLst/>
            </a:prstGeom>
            <a:noFill/>
          </p:spPr>
          <p:txBody>
            <a:bodyPr wrap="square" rtlCol="0">
              <a:spAutoFit/>
            </a:bodyPr>
            <a:lstStyle/>
            <a:p>
              <a:r>
                <a:rPr lang="en-US" sz="4800" dirty="0">
                  <a:solidFill>
                    <a:schemeClr val="bg1"/>
                  </a:solidFill>
                  <a:latin typeface="Kinfolk Pro Rough"/>
                  <a:cs typeface="Kinfolk Pro Rough"/>
                </a:rPr>
                <a:t>Thank</a:t>
              </a:r>
              <a:r>
                <a:rPr lang="en-US" sz="4200" dirty="0">
                  <a:solidFill>
                    <a:schemeClr val="bg1"/>
                  </a:solidFill>
                  <a:latin typeface="Kinfolk Pro Rough"/>
                  <a:cs typeface="Kinfolk Pro Rough"/>
                </a:rPr>
                <a:t> you</a:t>
              </a:r>
              <a:r>
                <a:rPr lang="is-IS" sz="4200" dirty="0">
                  <a:solidFill>
                    <a:schemeClr val="bg1"/>
                  </a:solidFill>
                  <a:latin typeface="Kinfolk Pro Rough"/>
                  <a:cs typeface="Kinfolk Pro Rough"/>
                </a:rPr>
                <a:t>…</a:t>
              </a:r>
              <a:endParaRPr lang="en-US" sz="4200" dirty="0">
                <a:solidFill>
                  <a:schemeClr val="bg1"/>
                </a:solidFill>
                <a:latin typeface="Kinfolk Pro Rough"/>
                <a:cs typeface="Kinfolk Pro Rough"/>
              </a:endParaRPr>
            </a:p>
          </p:txBody>
        </p:sp>
      </p:grpSp>
      <p:grpSp>
        <p:nvGrpSpPr>
          <p:cNvPr id="15" name="Grupo 14"/>
          <p:cNvGrpSpPr/>
          <p:nvPr/>
        </p:nvGrpSpPr>
        <p:grpSpPr>
          <a:xfrm>
            <a:off x="384893" y="5323664"/>
            <a:ext cx="6108705" cy="788035"/>
            <a:chOff x="0" y="0"/>
            <a:chExt cx="7847584" cy="806450"/>
          </a:xfrm>
        </p:grpSpPr>
        <p:pic>
          <p:nvPicPr>
            <p:cNvPr id="16" name="Imagem 15" descr="ADES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09945"/>
              <a:ext cx="749300" cy="406399"/>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m 16" descr="CWEP_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6752" y="295720"/>
              <a:ext cx="1257300" cy="400050"/>
            </a:xfrm>
            <a:prstGeom prst="rect">
              <a:avLst/>
            </a:prstGeom>
            <a:noFill/>
            <a:extLst>
              <a:ext uri="{909E8E84-426E-40DD-AFC4-6F175D3DCCD1}">
                <a14:hiddenFill xmlns:a14="http://schemas.microsoft.com/office/drawing/2010/main">
                  <a:solidFill>
                    <a:srgbClr val="FFFFFF"/>
                  </a:solidFill>
                </a14:hiddenFill>
              </a:ext>
            </a:extLst>
          </p:spPr>
        </p:pic>
        <p:pic>
          <p:nvPicPr>
            <p:cNvPr id="19" name="Imagem 18" descr="Mindshift_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81504" y="0"/>
              <a:ext cx="590550" cy="806450"/>
            </a:xfrm>
            <a:prstGeom prst="rect">
              <a:avLst/>
            </a:prstGeom>
            <a:noFill/>
            <a:extLst>
              <a:ext uri="{909E8E84-426E-40DD-AFC4-6F175D3DCCD1}">
                <a14:hiddenFill xmlns:a14="http://schemas.microsoft.com/office/drawing/2010/main">
                  <a:solidFill>
                    <a:srgbClr val="FFFFFF"/>
                  </a:solidFill>
                </a14:hiddenFill>
              </a:ext>
            </a:extLst>
          </p:spPr>
        </p:pic>
        <p:pic>
          <p:nvPicPr>
            <p:cNvPr id="20" name="Imagem 19" descr="LABC-log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59506" y="242666"/>
              <a:ext cx="927100" cy="431800"/>
            </a:xfrm>
            <a:prstGeom prst="rect">
              <a:avLst/>
            </a:prstGeom>
            <a:noFill/>
            <a:extLst>
              <a:ext uri="{909E8E84-426E-40DD-AFC4-6F175D3DCCD1}">
                <a14:hiddenFill xmlns:a14="http://schemas.microsoft.com/office/drawing/2010/main">
                  <a:solidFill>
                    <a:srgbClr val="FFFFFF"/>
                  </a:solidFill>
                </a14:hiddenFill>
              </a:ext>
            </a:extLst>
          </p:spPr>
        </p:pic>
        <p:pic>
          <p:nvPicPr>
            <p:cNvPr id="21" name="Imagem 20" descr="CCSDE_Logo"/>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74058" y="247651"/>
              <a:ext cx="971550" cy="400050"/>
            </a:xfrm>
            <a:prstGeom prst="rect">
              <a:avLst/>
            </a:prstGeom>
            <a:noFill/>
            <a:extLst>
              <a:ext uri="{909E8E84-426E-40DD-AFC4-6F175D3DCCD1}">
                <a14:hiddenFill xmlns:a14="http://schemas.microsoft.com/office/drawing/2010/main">
                  <a:solidFill>
                    <a:srgbClr val="FFFFFF"/>
                  </a:solidFill>
                </a14:hiddenFill>
              </a:ext>
            </a:extLst>
          </p:spPr>
        </p:pic>
        <p:pic>
          <p:nvPicPr>
            <p:cNvPr id="22" name="Imagem 21" descr="SYMPLEXIS_LOGO_TRANSPARENT_BACKGROUND (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33060" y="169069"/>
              <a:ext cx="1028700" cy="514350"/>
            </a:xfrm>
            <a:prstGeom prst="rect">
              <a:avLst/>
            </a:prstGeom>
            <a:noFill/>
            <a:extLst>
              <a:ext uri="{909E8E84-426E-40DD-AFC4-6F175D3DCCD1}">
                <a14:hiddenFill xmlns:a14="http://schemas.microsoft.com/office/drawing/2010/main">
                  <a:solidFill>
                    <a:srgbClr val="FFFFFF"/>
                  </a:solidFill>
                </a14:hiddenFill>
              </a:ext>
            </a:extLst>
          </p:spPr>
        </p:pic>
        <p:pic>
          <p:nvPicPr>
            <p:cNvPr id="23" name="Imagem 22" descr="Valencia INNOHUB logo"/>
            <p:cNvPicPr>
              <a:picLocks noChangeAspect="1" noChangeArrowheads="1"/>
            </p:cNvPicPr>
            <p:nvPr/>
          </p:nvPicPr>
          <p:blipFill>
            <a:blip r:embed="rId13">
              <a:extLst>
                <a:ext uri="{28A0092B-C50C-407E-A947-70E740481C1C}">
                  <a14:useLocalDpi xmlns:a14="http://schemas.microsoft.com/office/drawing/2010/main" val="0"/>
                </a:ext>
              </a:extLst>
            </a:blip>
            <a:srcRect l="13397" t="28081" r="13477" b="27374"/>
            <a:stretch>
              <a:fillRect/>
            </a:stretch>
          </p:blipFill>
          <p:spPr bwMode="auto">
            <a:xfrm>
              <a:off x="6552184" y="141509"/>
              <a:ext cx="1295400" cy="5524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62265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normAutofit fontScale="90000"/>
          </a:bodyPr>
          <a:lstStyle/>
          <a:p>
            <a:pPr algn="l"/>
            <a:r>
              <a:rPr lang="en-US" dirty="0">
                <a:solidFill>
                  <a:schemeClr val="tx1">
                    <a:lumMod val="65000"/>
                    <a:lumOff val="35000"/>
                  </a:schemeClr>
                </a:solidFill>
                <a:latin typeface="Century Gothic"/>
                <a:cs typeface="Century Gothic"/>
              </a:rPr>
              <a:t>Let’s get to know each other better!</a:t>
            </a: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pic>
        <p:nvPicPr>
          <p:cNvPr id="9" name="Εικόνα 8">
            <a:extLst>
              <a:ext uri="{FF2B5EF4-FFF2-40B4-BE49-F238E27FC236}">
                <a16:creationId xmlns:a16="http://schemas.microsoft.com/office/drawing/2014/main" id="{8B0914F0-F16C-40DA-BBD6-20590ACB8503}"/>
              </a:ext>
            </a:extLst>
          </p:cNvPr>
          <p:cNvPicPr>
            <a:picLocks noChangeAspect="1"/>
          </p:cNvPicPr>
          <p:nvPr/>
        </p:nvPicPr>
        <p:blipFill>
          <a:blip r:embed="rId8"/>
          <a:stretch>
            <a:fillRect/>
          </a:stretch>
        </p:blipFill>
        <p:spPr>
          <a:xfrm>
            <a:off x="1263447" y="1663696"/>
            <a:ext cx="4686780" cy="3928918"/>
          </a:xfrm>
          <a:prstGeom prst="rect">
            <a:avLst/>
          </a:prstGeom>
        </p:spPr>
      </p:pic>
      <p:sp>
        <p:nvSpPr>
          <p:cNvPr id="20" name="TextBox 19">
            <a:extLst>
              <a:ext uri="{FF2B5EF4-FFF2-40B4-BE49-F238E27FC236}">
                <a16:creationId xmlns:a16="http://schemas.microsoft.com/office/drawing/2014/main" id="{38D3ECFF-61F1-4A60-AC7F-32C39FE0ACFD}"/>
              </a:ext>
            </a:extLst>
          </p:cNvPr>
          <p:cNvSpPr txBox="1"/>
          <p:nvPr/>
        </p:nvSpPr>
        <p:spPr>
          <a:xfrm>
            <a:off x="1141183" y="5647076"/>
            <a:ext cx="4809043" cy="276999"/>
          </a:xfrm>
          <a:prstGeom prst="rect">
            <a:avLst/>
          </a:prstGeom>
          <a:noFill/>
        </p:spPr>
        <p:txBody>
          <a:bodyPr wrap="square">
            <a:spAutoFit/>
          </a:bodyPr>
          <a:lstStyle/>
          <a:p>
            <a:pPr algn="ctr"/>
            <a:r>
              <a:rPr lang="en-US" sz="1200" b="0" i="0" dirty="0">
                <a:solidFill>
                  <a:srgbClr val="3F4652"/>
                </a:solidFill>
                <a:effectLst/>
                <a:latin typeface="Century Gothic" panose="020B0502020202020204" pitchFamily="34" charset="0"/>
              </a:rPr>
              <a:t>By </a:t>
            </a:r>
            <a:r>
              <a:rPr lang="en-US" sz="1200" b="0" i="0" dirty="0" err="1">
                <a:solidFill>
                  <a:srgbClr val="3F4652"/>
                </a:solidFill>
                <a:effectLst/>
                <a:latin typeface="Century Gothic" panose="020B0502020202020204" pitchFamily="34" charset="0"/>
              </a:rPr>
              <a:t>Wavebreakmedia</a:t>
            </a:r>
            <a:r>
              <a:rPr lang="en-US" sz="1200" b="0" i="0" dirty="0">
                <a:solidFill>
                  <a:srgbClr val="3F4652"/>
                </a:solidFill>
                <a:effectLst/>
                <a:latin typeface="Century Gothic" panose="020B0502020202020204" pitchFamily="34" charset="0"/>
              </a:rPr>
              <a:t>, Getty Images Pro via canva.com</a:t>
            </a:r>
            <a:endParaRPr lang="el-GR" sz="1200" dirty="0">
              <a:latin typeface="Century Gothic" panose="020B0502020202020204" pitchFamily="34" charset="0"/>
            </a:endParaRPr>
          </a:p>
        </p:txBody>
      </p:sp>
    </p:spTree>
    <p:extLst>
      <p:ext uri="{BB962C8B-B14F-4D97-AF65-F5344CB8AC3E}">
        <p14:creationId xmlns:p14="http://schemas.microsoft.com/office/powerpoint/2010/main" val="3451048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lstStyle/>
          <a:p>
            <a:pPr algn="l"/>
            <a:r>
              <a:rPr lang="en-US" dirty="0">
                <a:solidFill>
                  <a:schemeClr val="tx1">
                    <a:lumMod val="65000"/>
                    <a:lumOff val="35000"/>
                  </a:schemeClr>
                </a:solidFill>
                <a:latin typeface="Century Gothic"/>
                <a:cs typeface="Century Gothic"/>
              </a:rPr>
              <a:t>Learning objectives</a:t>
            </a:r>
          </a:p>
        </p:txBody>
      </p:sp>
      <p:sp>
        <p:nvSpPr>
          <p:cNvPr id="3" name="Content Placeholder 2"/>
          <p:cNvSpPr>
            <a:spLocks noGrp="1"/>
          </p:cNvSpPr>
          <p:nvPr>
            <p:ph idx="1"/>
          </p:nvPr>
        </p:nvSpPr>
        <p:spPr>
          <a:xfrm>
            <a:off x="457200" y="1600200"/>
            <a:ext cx="5939969" cy="4525963"/>
          </a:xfrm>
        </p:spPr>
        <p:txBody>
          <a:bodyPr>
            <a:noAutofit/>
          </a:bodyPr>
          <a:lstStyle/>
          <a:p>
            <a:r>
              <a:rPr lang="en-GB" sz="1700" dirty="0">
                <a:solidFill>
                  <a:schemeClr val="tx1">
                    <a:lumMod val="65000"/>
                    <a:lumOff val="35000"/>
                  </a:schemeClr>
                </a:solidFill>
                <a:latin typeface="Century Gothic"/>
                <a:cs typeface="Century Gothic"/>
              </a:rPr>
              <a:t>Understanding the nature and the characteristics of entrepreneurial lifestyle and mindset</a:t>
            </a:r>
          </a:p>
          <a:p>
            <a:r>
              <a:rPr lang="en-GB" sz="1700" dirty="0">
                <a:solidFill>
                  <a:schemeClr val="tx1">
                    <a:lumMod val="65000"/>
                    <a:lumOff val="35000"/>
                  </a:schemeClr>
                </a:solidFill>
                <a:latin typeface="Century Gothic"/>
                <a:cs typeface="Century Gothic"/>
              </a:rPr>
              <a:t>Evaluating the importance of entrepreneurial attitude and thinking</a:t>
            </a:r>
          </a:p>
          <a:p>
            <a:r>
              <a:rPr lang="en-GB" sz="1700" dirty="0">
                <a:solidFill>
                  <a:schemeClr val="tx1">
                    <a:lumMod val="65000"/>
                    <a:lumOff val="35000"/>
                  </a:schemeClr>
                </a:solidFill>
                <a:latin typeface="Century Gothic"/>
                <a:cs typeface="Century Gothic"/>
              </a:rPr>
              <a:t>Identifying the difference between “entrepreneurship” and “intrapreneurship”</a:t>
            </a:r>
          </a:p>
          <a:p>
            <a:r>
              <a:rPr lang="en-GB" sz="1700" dirty="0">
                <a:solidFill>
                  <a:schemeClr val="tx1">
                    <a:lumMod val="65000"/>
                    <a:lumOff val="35000"/>
                  </a:schemeClr>
                </a:solidFill>
                <a:latin typeface="Century Gothic"/>
                <a:cs typeface="Century Gothic"/>
              </a:rPr>
              <a:t>Comprehending the process of entrepreneurial decision making and problem-solving procedures leading to safer economic choices</a:t>
            </a:r>
          </a:p>
          <a:p>
            <a:r>
              <a:rPr lang="en-GB" sz="1700" dirty="0">
                <a:solidFill>
                  <a:schemeClr val="tx1">
                    <a:lumMod val="65000"/>
                    <a:lumOff val="35000"/>
                  </a:schemeClr>
                </a:solidFill>
                <a:latin typeface="Century Gothic"/>
                <a:cs typeface="Century Gothic"/>
              </a:rPr>
              <a:t>Identifying personal attributes that enable the best use of entrepreneurial opportunities</a:t>
            </a:r>
          </a:p>
          <a:p>
            <a:r>
              <a:rPr lang="en-GB" sz="1700" dirty="0">
                <a:solidFill>
                  <a:schemeClr val="tx1">
                    <a:lumMod val="65000"/>
                    <a:lumOff val="35000"/>
                  </a:schemeClr>
                </a:solidFill>
                <a:latin typeface="Century Gothic"/>
                <a:cs typeface="Century Gothic"/>
              </a:rPr>
              <a:t>Exploring best practices in different entrepreneurship lifestyles</a:t>
            </a:r>
          </a:p>
          <a:p>
            <a:r>
              <a:rPr lang="en-GB" sz="1700" dirty="0">
                <a:solidFill>
                  <a:schemeClr val="tx1">
                    <a:lumMod val="65000"/>
                    <a:lumOff val="35000"/>
                  </a:schemeClr>
                </a:solidFill>
                <a:latin typeface="Century Gothic"/>
                <a:cs typeface="Century Gothic"/>
              </a:rPr>
              <a:t>Finding effective ways to upgrade the existing mindset, leading to economically safe decisions</a:t>
            </a:r>
          </a:p>
          <a:p>
            <a:endParaRPr lang="en-US" sz="1700" dirty="0">
              <a:solidFill>
                <a:schemeClr val="tx1">
                  <a:lumMod val="65000"/>
                  <a:lumOff val="35000"/>
                </a:schemeClr>
              </a:solidFill>
              <a:latin typeface="Century Gothic"/>
              <a:cs typeface="Century Gothic"/>
            </a:endParaRP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Tree>
    <p:extLst>
      <p:ext uri="{BB962C8B-B14F-4D97-AF65-F5344CB8AC3E}">
        <p14:creationId xmlns:p14="http://schemas.microsoft.com/office/powerpoint/2010/main" val="1881984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normAutofit/>
          </a:bodyPr>
          <a:lstStyle/>
          <a:p>
            <a:pPr algn="l"/>
            <a:r>
              <a:rPr lang="en-GB" sz="2800" dirty="0">
                <a:solidFill>
                  <a:schemeClr val="tx1">
                    <a:lumMod val="65000"/>
                    <a:lumOff val="35000"/>
                  </a:schemeClr>
                </a:solidFill>
                <a:latin typeface="Century Gothic"/>
                <a:cs typeface="Century Gothic"/>
              </a:rPr>
              <a:t>Expected competencies to be attained during the training:</a:t>
            </a:r>
          </a:p>
        </p:txBody>
      </p:sp>
      <p:sp>
        <p:nvSpPr>
          <p:cNvPr id="3" name="Content Placeholder 2"/>
          <p:cNvSpPr>
            <a:spLocks noGrp="1"/>
          </p:cNvSpPr>
          <p:nvPr>
            <p:ph idx="1"/>
          </p:nvPr>
        </p:nvSpPr>
        <p:spPr>
          <a:xfrm>
            <a:off x="457200" y="1600200"/>
            <a:ext cx="5939969" cy="4525963"/>
          </a:xfrm>
        </p:spPr>
        <p:txBody>
          <a:bodyPr>
            <a:noAutofit/>
          </a:bodyPr>
          <a:lstStyle/>
          <a:p>
            <a:r>
              <a:rPr lang="en-GB" sz="1700" dirty="0">
                <a:solidFill>
                  <a:schemeClr val="tx1">
                    <a:lumMod val="65000"/>
                    <a:lumOff val="35000"/>
                  </a:schemeClr>
                </a:solidFill>
                <a:latin typeface="Century Gothic"/>
                <a:cs typeface="Century Gothic"/>
              </a:rPr>
              <a:t>Self-reflection</a:t>
            </a:r>
          </a:p>
          <a:p>
            <a:r>
              <a:rPr lang="en-GB" sz="1700" dirty="0">
                <a:solidFill>
                  <a:schemeClr val="tx1">
                    <a:lumMod val="65000"/>
                    <a:lumOff val="35000"/>
                  </a:schemeClr>
                </a:solidFill>
                <a:latin typeface="Century Gothic"/>
                <a:cs typeface="Century Gothic"/>
              </a:rPr>
              <a:t>Opportunity-seeking</a:t>
            </a:r>
          </a:p>
          <a:p>
            <a:r>
              <a:rPr lang="en-GB" sz="1700" dirty="0">
                <a:solidFill>
                  <a:schemeClr val="tx1">
                    <a:lumMod val="65000"/>
                    <a:lumOff val="35000"/>
                  </a:schemeClr>
                </a:solidFill>
                <a:latin typeface="Century Gothic"/>
                <a:cs typeface="Century Gothic"/>
              </a:rPr>
              <a:t>Initiative</a:t>
            </a:r>
          </a:p>
          <a:p>
            <a:r>
              <a:rPr lang="en-GB" sz="1700" dirty="0">
                <a:solidFill>
                  <a:schemeClr val="tx1">
                    <a:lumMod val="65000"/>
                    <a:lumOff val="35000"/>
                  </a:schemeClr>
                </a:solidFill>
                <a:latin typeface="Century Gothic"/>
                <a:cs typeface="Century Gothic"/>
              </a:rPr>
              <a:t>Goal setting</a:t>
            </a:r>
          </a:p>
          <a:p>
            <a:r>
              <a:rPr lang="en-GB" sz="1700" dirty="0">
                <a:solidFill>
                  <a:schemeClr val="tx1">
                    <a:lumMod val="65000"/>
                    <a:lumOff val="35000"/>
                  </a:schemeClr>
                </a:solidFill>
                <a:latin typeface="Century Gothic"/>
                <a:cs typeface="Century Gothic"/>
              </a:rPr>
              <a:t>Persistence</a:t>
            </a:r>
          </a:p>
          <a:p>
            <a:r>
              <a:rPr lang="en-GB" sz="1700" dirty="0">
                <a:solidFill>
                  <a:schemeClr val="tx1">
                    <a:lumMod val="65000"/>
                    <a:lumOff val="35000"/>
                  </a:schemeClr>
                </a:solidFill>
                <a:latin typeface="Century Gothic"/>
                <a:cs typeface="Century Gothic"/>
              </a:rPr>
              <a:t>Commitment</a:t>
            </a:r>
          </a:p>
          <a:p>
            <a:r>
              <a:rPr lang="en-GB" sz="1700" dirty="0">
                <a:solidFill>
                  <a:schemeClr val="tx1">
                    <a:lumMod val="65000"/>
                    <a:lumOff val="35000"/>
                  </a:schemeClr>
                </a:solidFill>
                <a:latin typeface="Century Gothic"/>
                <a:cs typeface="Century Gothic"/>
              </a:rPr>
              <a:t>Taking calculated risks</a:t>
            </a:r>
          </a:p>
          <a:p>
            <a:r>
              <a:rPr lang="en-GB" sz="1700" dirty="0">
                <a:solidFill>
                  <a:schemeClr val="tx1">
                    <a:lumMod val="65000"/>
                    <a:lumOff val="35000"/>
                  </a:schemeClr>
                </a:solidFill>
                <a:latin typeface="Century Gothic"/>
                <a:cs typeface="Century Gothic"/>
              </a:rPr>
              <a:t>Effective decision-making</a:t>
            </a:r>
          </a:p>
          <a:p>
            <a:r>
              <a:rPr lang="en-GB" sz="1700" dirty="0">
                <a:solidFill>
                  <a:schemeClr val="tx1">
                    <a:lumMod val="65000"/>
                    <a:lumOff val="35000"/>
                  </a:schemeClr>
                </a:solidFill>
                <a:latin typeface="Century Gothic"/>
                <a:cs typeface="Century Gothic"/>
              </a:rPr>
              <a:t>Problem solving</a:t>
            </a:r>
          </a:p>
          <a:p>
            <a:r>
              <a:rPr lang="en-GB" sz="1700" dirty="0">
                <a:solidFill>
                  <a:schemeClr val="tx1">
                    <a:lumMod val="65000"/>
                    <a:lumOff val="35000"/>
                  </a:schemeClr>
                </a:solidFill>
                <a:latin typeface="Century Gothic"/>
                <a:cs typeface="Century Gothic"/>
              </a:rPr>
              <a:t>Information seeking</a:t>
            </a:r>
          </a:p>
          <a:p>
            <a:r>
              <a:rPr lang="en-GB" sz="1700" dirty="0">
                <a:solidFill>
                  <a:schemeClr val="tx1">
                    <a:lumMod val="65000"/>
                    <a:lumOff val="35000"/>
                  </a:schemeClr>
                </a:solidFill>
                <a:latin typeface="Century Gothic"/>
                <a:cs typeface="Century Gothic"/>
              </a:rPr>
              <a:t>Mindset’s upgrading</a:t>
            </a:r>
          </a:p>
          <a:p>
            <a:endParaRPr lang="en-US" sz="1700" dirty="0">
              <a:solidFill>
                <a:schemeClr val="tx1">
                  <a:lumMod val="65000"/>
                  <a:lumOff val="35000"/>
                </a:schemeClr>
              </a:solidFill>
              <a:latin typeface="Century Gothic"/>
              <a:cs typeface="Century Gothic"/>
            </a:endParaRP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Tree>
    <p:extLst>
      <p:ext uri="{BB962C8B-B14F-4D97-AF65-F5344CB8AC3E}">
        <p14:creationId xmlns:p14="http://schemas.microsoft.com/office/powerpoint/2010/main" val="3695794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
        <p:nvSpPr>
          <p:cNvPr id="3" name="CuadroTexto 2">
            <a:extLst>
              <a:ext uri="{FF2B5EF4-FFF2-40B4-BE49-F238E27FC236}">
                <a16:creationId xmlns:a16="http://schemas.microsoft.com/office/drawing/2014/main" id="{6848631A-A381-40E5-9E98-36EC40AA338E}"/>
              </a:ext>
            </a:extLst>
          </p:cNvPr>
          <p:cNvSpPr txBox="1"/>
          <p:nvPr/>
        </p:nvSpPr>
        <p:spPr>
          <a:xfrm>
            <a:off x="889745" y="2289036"/>
            <a:ext cx="5603853" cy="923330"/>
          </a:xfrm>
          <a:prstGeom prst="rect">
            <a:avLst/>
          </a:prstGeom>
          <a:noFill/>
        </p:spPr>
        <p:txBody>
          <a:bodyPr wrap="square" rtlCol="0">
            <a:spAutoFit/>
          </a:bodyPr>
          <a:lstStyle/>
          <a:p>
            <a:pPr algn="ctr" rtl="0" fontAlgn="base"/>
            <a:r>
              <a:rPr lang="en-US" sz="5400" b="1" i="0" dirty="0">
                <a:solidFill>
                  <a:srgbClr val="000000"/>
                </a:solidFill>
                <a:effectLst/>
                <a:latin typeface="Century Gothic" panose="020B0502020202020204" pitchFamily="34" charset="0"/>
              </a:rPr>
              <a:t>Initial </a:t>
            </a:r>
            <a:r>
              <a:rPr lang="en-US" sz="5400" b="1" dirty="0">
                <a:solidFill>
                  <a:srgbClr val="000000"/>
                </a:solidFill>
                <a:latin typeface="Century Gothic" panose="020B0502020202020204" pitchFamily="34" charset="0"/>
              </a:rPr>
              <a:t>Test</a:t>
            </a:r>
            <a:endParaRPr lang="en-US" b="1" i="1" dirty="0">
              <a:solidFill>
                <a:srgbClr val="000000"/>
              </a:solidFill>
              <a:highlight>
                <a:srgbClr val="FFFF00"/>
              </a:highlight>
              <a:latin typeface="Century Gothic" panose="020B0502020202020204" pitchFamily="34" charset="0"/>
            </a:endParaRPr>
          </a:p>
        </p:txBody>
      </p:sp>
      <p:pic>
        <p:nvPicPr>
          <p:cNvPr id="14" name="Picture 18" descr="JIMINY_THE_CRICKET.png">
            <a:extLst>
              <a:ext uri="{FF2B5EF4-FFF2-40B4-BE49-F238E27FC236}">
                <a16:creationId xmlns:a16="http://schemas.microsoft.com/office/drawing/2014/main" id="{16623567-4C46-4396-962F-E7D7F1DF3A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4404" y="4874359"/>
            <a:ext cx="1360129" cy="658893"/>
          </a:xfrm>
          <a:prstGeom prst="rect">
            <a:avLst/>
          </a:prstGeom>
        </p:spPr>
      </p:pic>
    </p:spTree>
    <p:extLst>
      <p:ext uri="{BB962C8B-B14F-4D97-AF65-F5344CB8AC3E}">
        <p14:creationId xmlns:p14="http://schemas.microsoft.com/office/powerpoint/2010/main" val="1701193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noAutofit/>
          </a:bodyPr>
          <a:lstStyle/>
          <a:p>
            <a:pPr algn="l"/>
            <a:r>
              <a:rPr lang="en-GB" sz="3200" dirty="0">
                <a:solidFill>
                  <a:schemeClr val="tx1">
                    <a:lumMod val="65000"/>
                    <a:lumOff val="35000"/>
                  </a:schemeClr>
                </a:solidFill>
                <a:latin typeface="Century Gothic"/>
                <a:cs typeface="Century Gothic"/>
              </a:rPr>
              <a:t>Overview of an Entrepreneurial Lifestyle </a:t>
            </a:r>
            <a:br>
              <a:rPr lang="en-GB" sz="3200" dirty="0">
                <a:solidFill>
                  <a:schemeClr val="tx1">
                    <a:lumMod val="65000"/>
                    <a:lumOff val="35000"/>
                  </a:schemeClr>
                </a:solidFill>
                <a:latin typeface="Century Gothic"/>
                <a:cs typeface="Century Gothic"/>
              </a:rPr>
            </a:br>
            <a:r>
              <a:rPr lang="en-GB" sz="3200" dirty="0">
                <a:solidFill>
                  <a:schemeClr val="tx1">
                    <a:lumMod val="65000"/>
                    <a:lumOff val="35000"/>
                  </a:schemeClr>
                </a:solidFill>
                <a:latin typeface="Century Gothic"/>
                <a:cs typeface="Century Gothic"/>
              </a:rPr>
              <a:t>and Mindset</a:t>
            </a:r>
            <a:endParaRPr lang="en-US" sz="3200" dirty="0">
              <a:solidFill>
                <a:schemeClr val="tx1">
                  <a:lumMod val="65000"/>
                  <a:lumOff val="35000"/>
                </a:schemeClr>
              </a:solidFill>
              <a:latin typeface="Century Gothic"/>
              <a:cs typeface="Century Gothic"/>
            </a:endParaRPr>
          </a:p>
        </p:txBody>
      </p:sp>
      <p:sp>
        <p:nvSpPr>
          <p:cNvPr id="3" name="Content Placeholder 2"/>
          <p:cNvSpPr>
            <a:spLocks noGrp="1"/>
          </p:cNvSpPr>
          <p:nvPr>
            <p:ph idx="1"/>
          </p:nvPr>
        </p:nvSpPr>
        <p:spPr>
          <a:xfrm>
            <a:off x="457201" y="2093843"/>
            <a:ext cx="4552122" cy="4032320"/>
          </a:xfrm>
        </p:spPr>
        <p:txBody>
          <a:bodyPr>
            <a:normAutofit/>
          </a:bodyPr>
          <a:lstStyle/>
          <a:p>
            <a:pPr marL="0" indent="0">
              <a:buNone/>
            </a:pPr>
            <a:r>
              <a:rPr lang="en-GB" sz="2800" dirty="0">
                <a:solidFill>
                  <a:schemeClr val="tx1">
                    <a:lumMod val="65000"/>
                    <a:lumOff val="35000"/>
                  </a:schemeClr>
                </a:solidFill>
                <a:latin typeface="Century Gothic"/>
                <a:cs typeface="Century Gothic"/>
              </a:rPr>
              <a:t>“What is entrepreneurial thinking to you?” </a:t>
            </a: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pic>
        <p:nvPicPr>
          <p:cNvPr id="7" name="Εικόνα 6">
            <a:extLst>
              <a:ext uri="{FF2B5EF4-FFF2-40B4-BE49-F238E27FC236}">
                <a16:creationId xmlns:a16="http://schemas.microsoft.com/office/drawing/2014/main" id="{CCD9770D-2784-4B02-88B1-00824C707E5B}"/>
              </a:ext>
            </a:extLst>
          </p:cNvPr>
          <p:cNvPicPr>
            <a:picLocks noChangeAspect="1"/>
          </p:cNvPicPr>
          <p:nvPr/>
        </p:nvPicPr>
        <p:blipFill rotWithShape="1">
          <a:blip r:embed="rId8"/>
          <a:srcRect l="23295" t="9653" r="25410" b="10177"/>
          <a:stretch/>
        </p:blipFill>
        <p:spPr>
          <a:xfrm>
            <a:off x="3795523" y="3128120"/>
            <a:ext cx="2427599" cy="3180605"/>
          </a:xfrm>
          <a:prstGeom prst="rect">
            <a:avLst/>
          </a:prstGeom>
        </p:spPr>
      </p:pic>
      <p:sp>
        <p:nvSpPr>
          <p:cNvPr id="15" name="TextBox 14">
            <a:extLst>
              <a:ext uri="{FF2B5EF4-FFF2-40B4-BE49-F238E27FC236}">
                <a16:creationId xmlns:a16="http://schemas.microsoft.com/office/drawing/2014/main" id="{74201E09-3123-4D3B-ABF7-80C5EB020D34}"/>
              </a:ext>
            </a:extLst>
          </p:cNvPr>
          <p:cNvSpPr txBox="1"/>
          <p:nvPr/>
        </p:nvSpPr>
        <p:spPr>
          <a:xfrm>
            <a:off x="2276715" y="5339656"/>
            <a:ext cx="1746429" cy="646331"/>
          </a:xfrm>
          <a:prstGeom prst="rect">
            <a:avLst/>
          </a:prstGeom>
          <a:noFill/>
        </p:spPr>
        <p:txBody>
          <a:bodyPr wrap="square">
            <a:spAutoFit/>
          </a:bodyPr>
          <a:lstStyle/>
          <a:p>
            <a:pPr algn="r"/>
            <a:r>
              <a:rPr lang="en-US" sz="1200" b="0" i="0" dirty="0">
                <a:solidFill>
                  <a:srgbClr val="3F4652"/>
                </a:solidFill>
                <a:effectLst/>
                <a:latin typeface="Century Gothic" panose="020B0502020202020204" pitchFamily="34" charset="0"/>
              </a:rPr>
              <a:t>By </a:t>
            </a:r>
            <a:r>
              <a:rPr lang="en-US" sz="1200" b="0" i="0" dirty="0" err="1">
                <a:solidFill>
                  <a:srgbClr val="3F4652"/>
                </a:solidFill>
                <a:effectLst/>
                <a:latin typeface="Century Gothic" panose="020B0502020202020204" pitchFamily="34" charset="0"/>
              </a:rPr>
              <a:t>Sergey_Peterman</a:t>
            </a:r>
            <a:r>
              <a:rPr lang="en-US" sz="1200" b="0" i="0" dirty="0">
                <a:solidFill>
                  <a:srgbClr val="3F4652"/>
                </a:solidFill>
                <a:effectLst/>
                <a:latin typeface="Century Gothic" panose="020B0502020202020204" pitchFamily="34" charset="0"/>
              </a:rPr>
              <a:t>, Getty Images via canva.com</a:t>
            </a:r>
            <a:endParaRPr lang="el-GR" sz="1200" dirty="0">
              <a:latin typeface="Century Gothic" panose="020B0502020202020204" pitchFamily="34" charset="0"/>
            </a:endParaRPr>
          </a:p>
        </p:txBody>
      </p:sp>
    </p:spTree>
    <p:extLst>
      <p:ext uri="{BB962C8B-B14F-4D97-AF65-F5344CB8AC3E}">
        <p14:creationId xmlns:p14="http://schemas.microsoft.com/office/powerpoint/2010/main" val="760912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normAutofit/>
          </a:bodyPr>
          <a:lstStyle/>
          <a:p>
            <a:pPr algn="l"/>
            <a:r>
              <a:rPr lang="en-GB" sz="2800" dirty="0">
                <a:solidFill>
                  <a:schemeClr val="tx1">
                    <a:lumMod val="65000"/>
                    <a:lumOff val="35000"/>
                  </a:schemeClr>
                </a:solidFill>
                <a:latin typeface="Century Gothic"/>
                <a:cs typeface="Century Gothic"/>
              </a:rPr>
              <a:t>Literally, the word loan for the term “entrepreneur”….</a:t>
            </a:r>
            <a:endParaRPr lang="en-US" sz="2800" dirty="0">
              <a:solidFill>
                <a:schemeClr val="tx1">
                  <a:lumMod val="65000"/>
                  <a:lumOff val="35000"/>
                </a:schemeClr>
              </a:solidFill>
              <a:latin typeface="Century Gothic"/>
              <a:cs typeface="Century Gothic"/>
            </a:endParaRPr>
          </a:p>
        </p:txBody>
      </p:sp>
      <p:sp>
        <p:nvSpPr>
          <p:cNvPr id="3" name="Content Placeholder 2"/>
          <p:cNvSpPr>
            <a:spLocks noGrp="1"/>
          </p:cNvSpPr>
          <p:nvPr>
            <p:ph idx="1"/>
          </p:nvPr>
        </p:nvSpPr>
        <p:spPr>
          <a:xfrm>
            <a:off x="457200" y="1588732"/>
            <a:ext cx="6036397" cy="4537431"/>
          </a:xfrm>
        </p:spPr>
        <p:txBody>
          <a:bodyPr>
            <a:normAutofit/>
          </a:bodyPr>
          <a:lstStyle/>
          <a:p>
            <a:r>
              <a:rPr lang="en-GB" sz="2400" dirty="0">
                <a:solidFill>
                  <a:schemeClr val="tx1">
                    <a:lumMod val="65000"/>
                    <a:lumOff val="35000"/>
                  </a:schemeClr>
                </a:solidFill>
                <a:latin typeface="Century Gothic"/>
                <a:cs typeface="Century Gothic"/>
              </a:rPr>
              <a:t>….goes back to the old French war vocabulary of the 18th century where “</a:t>
            </a:r>
            <a:r>
              <a:rPr lang="en-GB" sz="2400" dirty="0" err="1">
                <a:solidFill>
                  <a:schemeClr val="tx1">
                    <a:lumMod val="65000"/>
                    <a:lumOff val="35000"/>
                  </a:schemeClr>
                </a:solidFill>
                <a:latin typeface="Century Gothic"/>
                <a:cs typeface="Century Gothic"/>
              </a:rPr>
              <a:t>entreprende</a:t>
            </a:r>
            <a:r>
              <a:rPr lang="en-GB" sz="2400" dirty="0">
                <a:solidFill>
                  <a:schemeClr val="tx1">
                    <a:lumMod val="65000"/>
                    <a:lumOff val="35000"/>
                  </a:schemeClr>
                </a:solidFill>
                <a:latin typeface="Century Gothic"/>
                <a:cs typeface="Century Gothic"/>
              </a:rPr>
              <a:t>” means “to undertake” – an act that combines strategy, organization and risk. </a:t>
            </a:r>
          </a:p>
          <a:p>
            <a:endParaRPr lang="en-GB" sz="2400" dirty="0">
              <a:solidFill>
                <a:schemeClr val="tx1">
                  <a:lumMod val="65000"/>
                  <a:lumOff val="35000"/>
                </a:schemeClr>
              </a:solidFill>
              <a:latin typeface="Century Gothic"/>
              <a:cs typeface="Century Gothic"/>
            </a:endParaRPr>
          </a:p>
          <a:p>
            <a:endParaRPr lang="en-GB" sz="2400" dirty="0">
              <a:solidFill>
                <a:schemeClr val="tx1">
                  <a:lumMod val="65000"/>
                  <a:lumOff val="35000"/>
                </a:schemeClr>
              </a:solidFill>
              <a:latin typeface="Century Gothic"/>
              <a:cs typeface="Century Gothic"/>
            </a:endParaRP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pic>
        <p:nvPicPr>
          <p:cNvPr id="8" name="Εικόνα 7">
            <a:extLst>
              <a:ext uri="{FF2B5EF4-FFF2-40B4-BE49-F238E27FC236}">
                <a16:creationId xmlns:a16="http://schemas.microsoft.com/office/drawing/2014/main" id="{0178933D-A25B-4338-9EE1-4BA497EDED3D}"/>
              </a:ext>
            </a:extLst>
          </p:cNvPr>
          <p:cNvPicPr>
            <a:picLocks noChangeAspect="1"/>
          </p:cNvPicPr>
          <p:nvPr/>
        </p:nvPicPr>
        <p:blipFill rotWithShape="1">
          <a:blip r:embed="rId8"/>
          <a:srcRect t="17777" b="17875"/>
          <a:stretch/>
        </p:blipFill>
        <p:spPr>
          <a:xfrm>
            <a:off x="940396" y="3956034"/>
            <a:ext cx="3806259" cy="2053197"/>
          </a:xfrm>
          <a:prstGeom prst="rect">
            <a:avLst/>
          </a:prstGeom>
        </p:spPr>
      </p:pic>
      <p:sp>
        <p:nvSpPr>
          <p:cNvPr id="20" name="TextBox 19">
            <a:extLst>
              <a:ext uri="{FF2B5EF4-FFF2-40B4-BE49-F238E27FC236}">
                <a16:creationId xmlns:a16="http://schemas.microsoft.com/office/drawing/2014/main" id="{66589816-3372-4E31-A3F7-98A2BA5F817D}"/>
              </a:ext>
            </a:extLst>
          </p:cNvPr>
          <p:cNvSpPr txBox="1"/>
          <p:nvPr/>
        </p:nvSpPr>
        <p:spPr>
          <a:xfrm>
            <a:off x="4716823" y="5405182"/>
            <a:ext cx="1981201" cy="646331"/>
          </a:xfrm>
          <a:prstGeom prst="rect">
            <a:avLst/>
          </a:prstGeom>
          <a:noFill/>
        </p:spPr>
        <p:txBody>
          <a:bodyPr wrap="square">
            <a:spAutoFit/>
          </a:bodyPr>
          <a:lstStyle/>
          <a:p>
            <a:r>
              <a:rPr lang="en-US" sz="1200" dirty="0">
                <a:solidFill>
                  <a:srgbClr val="3F4652"/>
                </a:solidFill>
                <a:latin typeface="Century Gothic" panose="020B0502020202020204" pitchFamily="34" charset="0"/>
              </a:rPr>
              <a:t>By aga7ta, </a:t>
            </a:r>
          </a:p>
          <a:p>
            <a:r>
              <a:rPr lang="en-US" sz="1200" dirty="0">
                <a:solidFill>
                  <a:srgbClr val="3F4652"/>
                </a:solidFill>
                <a:latin typeface="Century Gothic" panose="020B0502020202020204" pitchFamily="34" charset="0"/>
              </a:rPr>
              <a:t>Getty Images via canva.com</a:t>
            </a:r>
            <a:endParaRPr lang="el-GR" sz="1200" dirty="0">
              <a:solidFill>
                <a:srgbClr val="3F4652"/>
              </a:solidFill>
              <a:latin typeface="Century Gothic" panose="020B0502020202020204" pitchFamily="34" charset="0"/>
            </a:endParaRPr>
          </a:p>
        </p:txBody>
      </p:sp>
    </p:spTree>
    <p:extLst>
      <p:ext uri="{BB962C8B-B14F-4D97-AF65-F5344CB8AC3E}">
        <p14:creationId xmlns:p14="http://schemas.microsoft.com/office/powerpoint/2010/main" val="94207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812040"/>
          </a:xfrm>
        </p:spPr>
        <p:txBody>
          <a:bodyPr>
            <a:normAutofit fontScale="90000"/>
          </a:bodyPr>
          <a:lstStyle/>
          <a:p>
            <a:pPr algn="l"/>
            <a:br>
              <a:rPr lang="en-GB" sz="2800" dirty="0">
                <a:solidFill>
                  <a:schemeClr val="tx1">
                    <a:lumMod val="65000"/>
                    <a:lumOff val="35000"/>
                  </a:schemeClr>
                </a:solidFill>
                <a:latin typeface="Century Gothic"/>
                <a:cs typeface="Century Gothic"/>
              </a:rPr>
            </a:br>
            <a:r>
              <a:rPr lang="en-GB" sz="2800" dirty="0">
                <a:solidFill>
                  <a:schemeClr val="tx1">
                    <a:lumMod val="65000"/>
                    <a:lumOff val="35000"/>
                  </a:schemeClr>
                </a:solidFill>
                <a:latin typeface="Century Gothic"/>
                <a:cs typeface="Century Gothic"/>
              </a:rPr>
              <a:t>Nowadays, an entrepreneur is… </a:t>
            </a:r>
            <a:endParaRPr lang="en-US" sz="2800" dirty="0">
              <a:solidFill>
                <a:schemeClr val="tx1">
                  <a:lumMod val="65000"/>
                  <a:lumOff val="35000"/>
                </a:schemeClr>
              </a:solidFill>
              <a:latin typeface="Century Gothic"/>
              <a:cs typeface="Century Gothic"/>
            </a:endParaRPr>
          </a:p>
        </p:txBody>
      </p:sp>
      <p:sp>
        <p:nvSpPr>
          <p:cNvPr id="3" name="Content Placeholder 2"/>
          <p:cNvSpPr>
            <a:spLocks noGrp="1"/>
          </p:cNvSpPr>
          <p:nvPr>
            <p:ph idx="1"/>
          </p:nvPr>
        </p:nvSpPr>
        <p:spPr>
          <a:xfrm>
            <a:off x="489973" y="1483001"/>
            <a:ext cx="3267279" cy="4525963"/>
          </a:xfrm>
        </p:spPr>
        <p:txBody>
          <a:bodyPr>
            <a:normAutofit/>
          </a:bodyPr>
          <a:lstStyle/>
          <a:p>
            <a:r>
              <a:rPr lang="en-GB" sz="2000" dirty="0">
                <a:solidFill>
                  <a:schemeClr val="tx1">
                    <a:lumMod val="65000"/>
                    <a:lumOff val="35000"/>
                  </a:schemeClr>
                </a:solidFill>
                <a:latin typeface="Century Gothic"/>
                <a:cs typeface="Century Gothic"/>
              </a:rPr>
              <a:t>“a person who organizes and manages any enterprise, especially a business, usually with considerable initiative and risk”. </a:t>
            </a:r>
          </a:p>
          <a:p>
            <a:endParaRPr lang="en-GB" sz="2000" dirty="0">
              <a:solidFill>
                <a:schemeClr val="tx1">
                  <a:lumMod val="65000"/>
                  <a:lumOff val="35000"/>
                </a:schemeClr>
              </a:solidFill>
              <a:latin typeface="Century Gothic"/>
              <a:cs typeface="Century Gothic"/>
            </a:endParaRPr>
          </a:p>
          <a:p>
            <a:r>
              <a:rPr lang="en-GB" sz="2000" dirty="0">
                <a:solidFill>
                  <a:schemeClr val="tx1">
                    <a:lumMod val="65000"/>
                    <a:lumOff val="35000"/>
                  </a:schemeClr>
                </a:solidFill>
                <a:latin typeface="Century Gothic"/>
                <a:cs typeface="Century Gothic"/>
              </a:rPr>
              <a:t>Entrepreneurs can sell anything: from products to services and from information to attention!</a:t>
            </a:r>
            <a:endParaRPr lang="en-US" sz="2000" dirty="0">
              <a:solidFill>
                <a:schemeClr val="tx1">
                  <a:lumMod val="65000"/>
                  <a:lumOff val="35000"/>
                </a:schemeClr>
              </a:solidFill>
              <a:latin typeface="Century Gothic"/>
              <a:cs typeface="Century Gothic"/>
            </a:endParaRPr>
          </a:p>
          <a:p>
            <a:endParaRPr lang="en-GB" sz="2000" dirty="0">
              <a:solidFill>
                <a:schemeClr val="tx1">
                  <a:lumMod val="65000"/>
                  <a:lumOff val="35000"/>
                </a:schemeClr>
              </a:solidFill>
              <a:latin typeface="Century Gothic"/>
              <a:cs typeface="Century Gothic"/>
            </a:endParaRP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pic>
        <p:nvPicPr>
          <p:cNvPr id="7" name="Εικόνα 6">
            <a:extLst>
              <a:ext uri="{FF2B5EF4-FFF2-40B4-BE49-F238E27FC236}">
                <a16:creationId xmlns:a16="http://schemas.microsoft.com/office/drawing/2014/main" id="{187A2653-AA2E-453F-AB23-A05DBE1548CD}"/>
              </a:ext>
            </a:extLst>
          </p:cNvPr>
          <p:cNvPicPr>
            <a:picLocks noChangeAspect="1"/>
          </p:cNvPicPr>
          <p:nvPr/>
        </p:nvPicPr>
        <p:blipFill rotWithShape="1">
          <a:blip r:embed="rId8"/>
          <a:srcRect l="36456" b="19456"/>
          <a:stretch/>
        </p:blipFill>
        <p:spPr>
          <a:xfrm>
            <a:off x="3757253" y="1944209"/>
            <a:ext cx="3050381" cy="3241198"/>
          </a:xfrm>
          <a:prstGeom prst="rect">
            <a:avLst/>
          </a:prstGeom>
        </p:spPr>
      </p:pic>
      <p:sp>
        <p:nvSpPr>
          <p:cNvPr id="15" name="TextBox 14">
            <a:extLst>
              <a:ext uri="{FF2B5EF4-FFF2-40B4-BE49-F238E27FC236}">
                <a16:creationId xmlns:a16="http://schemas.microsoft.com/office/drawing/2014/main" id="{57EC0206-E4BB-43A1-99A5-A06C88C32677}"/>
              </a:ext>
            </a:extLst>
          </p:cNvPr>
          <p:cNvSpPr txBox="1"/>
          <p:nvPr/>
        </p:nvSpPr>
        <p:spPr>
          <a:xfrm>
            <a:off x="3757252" y="5323449"/>
            <a:ext cx="3050382" cy="461665"/>
          </a:xfrm>
          <a:prstGeom prst="rect">
            <a:avLst/>
          </a:prstGeom>
          <a:noFill/>
        </p:spPr>
        <p:txBody>
          <a:bodyPr wrap="square">
            <a:spAutoFit/>
          </a:bodyPr>
          <a:lstStyle/>
          <a:p>
            <a:pPr algn="r"/>
            <a:r>
              <a:rPr lang="en-US" sz="1200" dirty="0">
                <a:solidFill>
                  <a:srgbClr val="3F4652"/>
                </a:solidFill>
                <a:latin typeface="Century Gothic" panose="020B0502020202020204" pitchFamily="34" charset="0"/>
              </a:rPr>
              <a:t>By </a:t>
            </a:r>
            <a:r>
              <a:rPr lang="en-US" sz="1200" dirty="0" err="1">
                <a:solidFill>
                  <a:srgbClr val="3F4652"/>
                </a:solidFill>
                <a:latin typeface="Century Gothic" panose="020B0502020202020204" pitchFamily="34" charset="0"/>
              </a:rPr>
              <a:t>Peshkova</a:t>
            </a:r>
            <a:r>
              <a:rPr lang="en-US" sz="1200" dirty="0">
                <a:solidFill>
                  <a:srgbClr val="3F4652"/>
                </a:solidFill>
                <a:latin typeface="Century Gothic" panose="020B0502020202020204" pitchFamily="34" charset="0"/>
              </a:rPr>
              <a:t>, Getty Images via canva.com</a:t>
            </a:r>
            <a:endParaRPr lang="el-GR" sz="1200" dirty="0">
              <a:solidFill>
                <a:srgbClr val="3F4652"/>
              </a:solidFill>
              <a:latin typeface="Century Gothic" panose="020B0502020202020204" pitchFamily="34" charset="0"/>
            </a:endParaRPr>
          </a:p>
        </p:txBody>
      </p:sp>
    </p:spTree>
    <p:extLst>
      <p:ext uri="{BB962C8B-B14F-4D97-AF65-F5344CB8AC3E}">
        <p14:creationId xmlns:p14="http://schemas.microsoft.com/office/powerpoint/2010/main" val="1335507296"/>
      </p:ext>
    </p:extLst>
  </p:cSld>
  <p:clrMapOvr>
    <a:masterClrMapping/>
  </p:clrMapOvr>
</p:sld>
</file>

<file path=ppt/theme/theme1.xml><?xml version="1.0" encoding="utf-8"?>
<a:theme xmlns:a="http://schemas.openxmlformats.org/drawingml/2006/main" name="JIMINY_PP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JIMINY_PPT_TEMPLATE</Template>
  <TotalTime>377</TotalTime>
  <Words>2034</Words>
  <Application>Microsoft Office PowerPoint</Application>
  <PresentationFormat>Προβολή στην οθόνη (4:3)</PresentationFormat>
  <Paragraphs>150</Paragraphs>
  <Slides>23</Slides>
  <Notes>0</Notes>
  <HiddenSlides>0</HiddenSlides>
  <MMClips>1</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23</vt:i4>
      </vt:variant>
    </vt:vector>
  </HeadingPairs>
  <TitlesOfParts>
    <vt:vector size="29" baseType="lpstr">
      <vt:lpstr>Arial</vt:lpstr>
      <vt:lpstr>Calibri</vt:lpstr>
      <vt:lpstr>Century Gothic</vt:lpstr>
      <vt:lpstr>Kinfolk Pro Rough</vt:lpstr>
      <vt:lpstr>Symbol</vt:lpstr>
      <vt:lpstr>JIMINY_PPT_TEMPLATE</vt:lpstr>
      <vt:lpstr>Module 3 ENTREPRENEURSHIP LIFESTYLE</vt:lpstr>
      <vt:lpstr>Training outline</vt:lpstr>
      <vt:lpstr>Let’s get to know each other better!</vt:lpstr>
      <vt:lpstr>Learning objectives</vt:lpstr>
      <vt:lpstr>Expected competencies to be attained during the training:</vt:lpstr>
      <vt:lpstr>Παρουσίαση του PowerPoint</vt:lpstr>
      <vt:lpstr>Overview of an Entrepreneurial Lifestyle  and Mindset</vt:lpstr>
      <vt:lpstr>Literally, the word loan for the term “entrepreneur”….</vt:lpstr>
      <vt:lpstr> Nowadays, an entrepreneur is… </vt:lpstr>
      <vt:lpstr>Having an entrepreneurial thinking means so much more than starting and running a successful business!</vt:lpstr>
      <vt:lpstr>Why is entrepreneurial thinking Important?</vt:lpstr>
      <vt:lpstr>“What are the main characteristics of an entrepreneurial mindset?”</vt:lpstr>
      <vt:lpstr>Practical exercise</vt:lpstr>
      <vt:lpstr>Entrepreneurial Decision-Making</vt:lpstr>
      <vt:lpstr>Entrepreneurial Decision-Making</vt:lpstr>
      <vt:lpstr>Practical exercise</vt:lpstr>
      <vt:lpstr>Different Types of Entrepreneurs</vt:lpstr>
      <vt:lpstr>TED Talks: How boredom can lead to your most brilliant ideas, Manoush Zomorodi </vt:lpstr>
      <vt:lpstr>Practical exercise</vt:lpstr>
      <vt:lpstr>Παρουσίαση του PowerPoint</vt:lpstr>
      <vt:lpstr>Παρουσίαση του PowerPoint</vt:lpstr>
      <vt:lpstr>Further reading and further development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Isabel Nunes</dc:creator>
  <cp:lastModifiedBy>Christina Bonarou</cp:lastModifiedBy>
  <cp:revision>43</cp:revision>
  <dcterms:created xsi:type="dcterms:W3CDTF">2019-11-21T09:42:05Z</dcterms:created>
  <dcterms:modified xsi:type="dcterms:W3CDTF">2021-05-10T11:11:48Z</dcterms:modified>
</cp:coreProperties>
</file>