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71" r:id="rId5"/>
    <p:sldId id="259" r:id="rId6"/>
    <p:sldId id="272" r:id="rId7"/>
    <p:sldId id="261" r:id="rId8"/>
    <p:sldId id="292" r:id="rId9"/>
    <p:sldId id="263" r:id="rId10"/>
    <p:sldId id="264" r:id="rId11"/>
    <p:sldId id="262" r:id="rId12"/>
    <p:sldId id="265" r:id="rId13"/>
    <p:sldId id="274" r:id="rId14"/>
    <p:sldId id="276" r:id="rId15"/>
    <p:sldId id="277" r:id="rId16"/>
    <p:sldId id="278" r:id="rId17"/>
    <p:sldId id="293" r:id="rId18"/>
    <p:sldId id="273" r:id="rId19"/>
    <p:sldId id="275" r:id="rId20"/>
    <p:sldId id="279" r:id="rId21"/>
    <p:sldId id="280" r:id="rId22"/>
    <p:sldId id="281" r:id="rId23"/>
    <p:sldId id="282" r:id="rId24"/>
    <p:sldId id="266" r:id="rId25"/>
    <p:sldId id="267" r:id="rId26"/>
    <p:sldId id="283" r:id="rId27"/>
    <p:sldId id="284" r:id="rId28"/>
    <p:sldId id="285" r:id="rId29"/>
    <p:sldId id="287" r:id="rId30"/>
    <p:sldId id="288" r:id="rId31"/>
    <p:sldId id="289" r:id="rId32"/>
    <p:sldId id="290" r:id="rId33"/>
    <p:sldId id="291" r:id="rId34"/>
    <p:sldId id="269" r:id="rId35"/>
    <p:sldId id="295" r:id="rId36"/>
    <p:sldId id="294" r:id="rId37"/>
    <p:sldId id="270" r:id="rId38"/>
    <p:sldId id="25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D53"/>
    <a:srgbClr val="E9AB27"/>
    <a:srgbClr val="F4B6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2" autoAdjust="0"/>
  </p:normalViewPr>
  <p:slideViewPr>
    <p:cSldViewPr snapToGrid="0" snapToObjects="1">
      <p:cViewPr varScale="1">
        <p:scale>
          <a:sx n="72" d="100"/>
          <a:sy n="72" d="100"/>
        </p:scale>
        <p:origin x="13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222977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11864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230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29812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EF88C31-8E23-3844-ACA8-78D70AA94D0C}"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36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4"/>
          <p:cNvSpPr>
            <a:spLocks noGrp="1"/>
          </p:cNvSpPr>
          <p:nvPr>
            <p:ph type="dt" sz="half" idx="10"/>
          </p:nvPr>
        </p:nvSpPr>
        <p:spPr/>
        <p:txBody>
          <a:bodyPr/>
          <a:lstStyle/>
          <a:p>
            <a:fld id="{BEF88C31-8E23-3844-ACA8-78D70AA94D0C}"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13428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BEF88C31-8E23-3844-ACA8-78D70AA94D0C}"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31287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BEF88C31-8E23-3844-ACA8-78D70AA94D0C}"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32500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8C31-8E23-3844-ACA8-78D70AA94D0C}"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860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15257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22950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88C31-8E23-3844-ACA8-78D70AA94D0C}" type="datetimeFigureOut">
              <a:rPr lang="en-US" smtClean="0"/>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60C4-A91E-5B43-8F1A-DF43210BE89F}" type="slidenum">
              <a:rPr lang="en-US" smtClean="0"/>
              <a:t>‹Nº›</a:t>
            </a:fld>
            <a:endParaRPr lang="en-US"/>
          </a:p>
        </p:txBody>
      </p:sp>
    </p:spTree>
    <p:extLst>
      <p:ext uri="{BB962C8B-B14F-4D97-AF65-F5344CB8AC3E}">
        <p14:creationId xmlns:p14="http://schemas.microsoft.com/office/powerpoint/2010/main" val="23720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jpeg"/></Relationships>
</file>

<file path=ppt/slides/_rels/slide2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hyperlink" Target="https://gsuite.google.es/intl/en/training/" TargetMode="External"/><Relationship Id="rId13" Type="http://schemas.openxmlformats.org/officeDocument/2006/relationships/hyperlink" Target="https://www.gimp.org/tutorials/" TargetMode="Externa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hyperlink" Target="https://www.zdnet.com/article/zoom-101-a-starter-guide-for-beginners-plus-advanced-tips-and-tricks-for-pros/"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business.tutsplus.com/tutorials/how-to-use-google-sheets-to-make-spreadsheet--cms-30942" TargetMode="External"/><Relationship Id="rId5" Type="http://schemas.openxmlformats.org/officeDocument/2006/relationships/image" Target="../media/image5.png"/><Relationship Id="rId10" Type="http://schemas.openxmlformats.org/officeDocument/2006/relationships/hyperlink" Target="https://business.tutsplus.com/tutorials/getting-started-with-google-slides--cms-21359" TargetMode="External"/><Relationship Id="rId4" Type="http://schemas.openxmlformats.org/officeDocument/2006/relationships/image" Target="../media/image3.png"/><Relationship Id="rId9" Type="http://schemas.openxmlformats.org/officeDocument/2006/relationships/hyperlink" Target="https://www.google.com/url?sa=t&amp;rct=j&amp;q=&amp;esrc=s&amp;source=web&amp;cd=&amp;ved=2ahUKEwj3n4Pf17PrAhVHxYUKHevoCJYQFjAPegQIBBAB&amp;url=https%3A%2F%2Fblog.hubspot.com%2Fmarketing%2Fgoogle-docs&amp;usg=AOvVaw2PHw2zkRzq4tjYCqe6Bm3B" TargetMode="External"/><Relationship Id="rId14" Type="http://schemas.openxmlformats.org/officeDocument/2006/relationships/hyperlink" Target="https://www.blackmagicdesign.com/products/davinciresolve/trainin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MINY_FUNDO_VERD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372" t="13155" r="37054" b="10530"/>
          <a:stretch/>
        </p:blipFill>
        <p:spPr>
          <a:xfrm>
            <a:off x="152400" y="106680"/>
            <a:ext cx="6705600" cy="6651928"/>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25890" y="106680"/>
            <a:ext cx="1981201" cy="6651928"/>
          </a:xfrm>
          <a:prstGeom prst="rect">
            <a:avLst/>
          </a:prstGeom>
        </p:spPr>
      </p:pic>
      <p:sp>
        <p:nvSpPr>
          <p:cNvPr id="3" name="Subtitle 2"/>
          <p:cNvSpPr>
            <a:spLocks noGrp="1"/>
          </p:cNvSpPr>
          <p:nvPr>
            <p:ph type="subTitle" idx="1"/>
          </p:nvPr>
        </p:nvSpPr>
        <p:spPr>
          <a:xfrm>
            <a:off x="7281243" y="731622"/>
            <a:ext cx="1376088" cy="3552870"/>
          </a:xfrm>
        </p:spPr>
        <p:txBody>
          <a:bodyPr>
            <a:normAutofit/>
          </a:bodyPr>
          <a:lstStyle/>
          <a:p>
            <a:pPr algn="l"/>
            <a:r>
              <a:rPr lang="en-US" sz="1600" b="1" dirty="0">
                <a:latin typeface="Century Gothic"/>
                <a:cs typeface="Century Gothic"/>
              </a:rPr>
              <a:t>2.2. How to Create Digital Resources/ Content?</a:t>
            </a:r>
          </a:p>
          <a:p>
            <a:pPr algn="l"/>
            <a:endParaRPr lang="en-US" sz="1600" b="1" dirty="0">
              <a:latin typeface="Century Gothic"/>
              <a:cs typeface="Century Gothic"/>
            </a:endParaRPr>
          </a:p>
          <a:p>
            <a:pPr algn="l"/>
            <a:r>
              <a:rPr lang="en-US" sz="1600" b="1" dirty="0">
                <a:latin typeface="Century Gothic"/>
                <a:cs typeface="Century Gothic"/>
              </a:rPr>
              <a:t>How to use Social Media</a:t>
            </a:r>
          </a:p>
        </p:txBody>
      </p:sp>
      <p:sp>
        <p:nvSpPr>
          <p:cNvPr id="9" name="Title 8"/>
          <p:cNvSpPr>
            <a:spLocks noGrp="1"/>
          </p:cNvSpPr>
          <p:nvPr>
            <p:ph type="ctrTitle"/>
          </p:nvPr>
        </p:nvSpPr>
        <p:spPr>
          <a:xfrm>
            <a:off x="226447" y="306578"/>
            <a:ext cx="5961311" cy="2243350"/>
          </a:xfrm>
        </p:spPr>
        <p:txBody>
          <a:bodyPr/>
          <a:lstStyle/>
          <a:p>
            <a:r>
              <a:rPr lang="en-US" b="1" dirty="0">
                <a:solidFill>
                  <a:schemeClr val="tx1">
                    <a:lumMod val="75000"/>
                    <a:lumOff val="25000"/>
                  </a:schemeClr>
                </a:solidFill>
                <a:latin typeface="Century Gothic"/>
                <a:cs typeface="Century Gothic"/>
              </a:rPr>
              <a:t>Module 2</a:t>
            </a:r>
            <a:br>
              <a:rPr lang="en-US" b="1" dirty="0">
                <a:solidFill>
                  <a:schemeClr val="tx1">
                    <a:lumMod val="75000"/>
                    <a:lumOff val="25000"/>
                  </a:schemeClr>
                </a:solidFill>
                <a:latin typeface="Century Gothic"/>
                <a:cs typeface="Century Gothic"/>
              </a:rPr>
            </a:br>
            <a:r>
              <a:rPr lang="en-US" b="1" dirty="0">
                <a:solidFill>
                  <a:schemeClr val="tx1">
                    <a:lumMod val="75000"/>
                    <a:lumOff val="25000"/>
                  </a:schemeClr>
                </a:solidFill>
                <a:latin typeface="Century Gothic"/>
                <a:cs typeface="Century Gothic"/>
              </a:rPr>
              <a:t>DIGITAL AWARENESS</a:t>
            </a:r>
          </a:p>
        </p:txBody>
      </p:sp>
      <p:pic>
        <p:nvPicPr>
          <p:cNvPr id="10" name="Picture 9"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66" y="5748914"/>
            <a:ext cx="1706538" cy="347907"/>
          </a:xfrm>
          <a:prstGeom prst="rect">
            <a:avLst/>
          </a:prstGeom>
        </p:spPr>
      </p:pic>
      <p:sp>
        <p:nvSpPr>
          <p:cNvPr id="13" name="Rectangle 12"/>
          <p:cNvSpPr/>
          <p:nvPr/>
        </p:nvSpPr>
        <p:spPr>
          <a:xfrm>
            <a:off x="310737" y="6158510"/>
            <a:ext cx="3476181" cy="369332"/>
          </a:xfrm>
          <a:prstGeom prst="rect">
            <a:avLst/>
          </a:prstGeom>
        </p:spPr>
        <p:txBody>
          <a:bodyPr wrap="square">
            <a:spAutoFit/>
          </a:bodyPr>
          <a:lstStyle/>
          <a:p>
            <a:pPr algn="just"/>
            <a:r>
              <a:rPr lang="en-GB" sz="600" dirty="0">
                <a:solidFill>
                  <a:srgbClr val="FFFFFF"/>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rgbClr val="FFFFFF"/>
              </a:solidFill>
            </a:endParaRPr>
          </a:p>
        </p:txBody>
      </p:sp>
      <p:sp>
        <p:nvSpPr>
          <p:cNvPr id="14" name="TextBox 13"/>
          <p:cNvSpPr txBox="1"/>
          <p:nvPr/>
        </p:nvSpPr>
        <p:spPr>
          <a:xfrm>
            <a:off x="7013257" y="5626479"/>
            <a:ext cx="2006600" cy="977191"/>
          </a:xfrm>
          <a:prstGeom prst="rect">
            <a:avLst/>
          </a:prstGeom>
          <a:noFill/>
        </p:spPr>
        <p:txBody>
          <a:bodyPr wrap="square" rtlCol="0">
            <a:spAutoFit/>
          </a:bodyPr>
          <a:lstStyle/>
          <a:p>
            <a:r>
              <a:rPr lang="en-US" sz="1150" dirty="0">
                <a:solidFill>
                  <a:schemeClr val="tx1">
                    <a:lumMod val="75000"/>
                    <a:lumOff val="25000"/>
                  </a:schemeClr>
                </a:solidFill>
                <a:latin typeface="Century Gothic"/>
                <a:cs typeface="Century Gothic"/>
              </a:rPr>
              <a:t>Journey to lncrease your techniques of eMotional lntelligence,</a:t>
            </a:r>
          </a:p>
          <a:p>
            <a:r>
              <a:rPr lang="en-US" sz="1150" dirty="0">
                <a:solidFill>
                  <a:schemeClr val="tx1">
                    <a:lumMod val="75000"/>
                    <a:lumOff val="25000"/>
                  </a:schemeClr>
                </a:solidFill>
                <a:latin typeface="Century Gothic"/>
                <a:cs typeface="Century Gothic"/>
              </a:rPr>
              <a:t>digital awareNess and</a:t>
            </a:r>
          </a:p>
          <a:p>
            <a:r>
              <a:rPr lang="en-US" sz="1150" dirty="0">
                <a:solidFill>
                  <a:schemeClr val="tx1">
                    <a:lumMod val="75000"/>
                    <a:lumOff val="25000"/>
                  </a:schemeClr>
                </a:solidFill>
                <a:latin typeface="Century Gothic"/>
                <a:cs typeface="Century Gothic"/>
              </a:rPr>
              <a:t>entrepreneurship </a:t>
            </a:r>
            <a:r>
              <a:rPr lang="en-US" sz="1150" dirty="0" err="1">
                <a:solidFill>
                  <a:schemeClr val="tx1">
                    <a:lumMod val="75000"/>
                    <a:lumOff val="25000"/>
                  </a:schemeClr>
                </a:solidFill>
                <a:latin typeface="Century Gothic"/>
                <a:cs typeface="Century Gothic"/>
              </a:rPr>
              <a:t>lifestYle</a:t>
            </a:r>
            <a:endParaRPr lang="en-US" sz="1150" dirty="0">
              <a:solidFill>
                <a:schemeClr val="tx1">
                  <a:lumMod val="75000"/>
                  <a:lumOff val="25000"/>
                </a:schemeClr>
              </a:solidFill>
              <a:latin typeface="Century Gothic"/>
              <a:cs typeface="Century Gothic"/>
            </a:endParaRPr>
          </a:p>
        </p:txBody>
      </p:sp>
      <p:pic>
        <p:nvPicPr>
          <p:cNvPr id="17" name="Picture 16" descr="JIMINY_LOGO_GREEN_CRIC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8" y="4284492"/>
            <a:ext cx="2788892" cy="2243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2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221896" cy="1143000"/>
          </a:xfrm>
        </p:spPr>
        <p:txBody>
          <a:bodyPr>
            <a:normAutofit fontScale="90000"/>
          </a:bodyPr>
          <a:lstStyle/>
          <a:p>
            <a:pPr algn="l"/>
            <a:r>
              <a:rPr lang="en-US" dirty="0">
                <a:solidFill>
                  <a:schemeClr val="tx1">
                    <a:lumMod val="65000"/>
                    <a:lumOff val="35000"/>
                  </a:schemeClr>
                </a:solidFill>
                <a:latin typeface="Century Gothic"/>
                <a:cs typeface="Century Gothic"/>
              </a:rPr>
              <a:t>Google Sheets Interface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4098" name="Picture 2" descr="Captura de pantalla de un celular&#10;&#10;Descripción generada automáticamente">
            <a:extLst>
              <a:ext uri="{FF2B5EF4-FFF2-40B4-BE49-F238E27FC236}">
                <a16:creationId xmlns:a16="http://schemas.microsoft.com/office/drawing/2014/main" id="{CC7A97AE-611C-4B51-9A26-15743951C5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103388"/>
            <a:ext cx="8750304" cy="256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2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a:solidFill>
                  <a:schemeClr val="tx1">
                    <a:lumMod val="65000"/>
                    <a:lumOff val="35000"/>
                  </a:schemeClr>
                </a:solidFill>
                <a:latin typeface="Century Gothic"/>
                <a:cs typeface="Century Gothic"/>
              </a:rPr>
              <a:t>1.2. Conference Calls Platforms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5124" name="Picture 4" descr="Zoom Controles de seguridad de videoconferencia - Asuntos de Internet">
            <a:extLst>
              <a:ext uri="{FF2B5EF4-FFF2-40B4-BE49-F238E27FC236}">
                <a16:creationId xmlns:a16="http://schemas.microsoft.com/office/drawing/2014/main" id="{40822DD5-8528-4290-AC73-56D02D164DB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710" r="23710"/>
          <a:stretch/>
        </p:blipFill>
        <p:spPr bwMode="auto">
          <a:xfrm>
            <a:off x="4212922" y="2112802"/>
            <a:ext cx="1538772" cy="1538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El relanzamiento de Google Meet: ¿contrario a las leyes antimonopolio? »  Enrique Dans">
            <a:extLst>
              <a:ext uri="{FF2B5EF4-FFF2-40B4-BE49-F238E27FC236}">
                <a16:creationId xmlns:a16="http://schemas.microsoft.com/office/drawing/2014/main" id="{7C1F26EE-3EBE-4A8E-8097-2EA5B4E816B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380" r="11380"/>
          <a:stretch/>
        </p:blipFill>
        <p:spPr bwMode="auto">
          <a:xfrm>
            <a:off x="1287712" y="2112802"/>
            <a:ext cx="1538772" cy="1538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8" name="Picture 8" descr="Comprar Skype - Microsoft Store es-ES">
            <a:extLst>
              <a:ext uri="{FF2B5EF4-FFF2-40B4-BE49-F238E27FC236}">
                <a16:creationId xmlns:a16="http://schemas.microsoft.com/office/drawing/2014/main" id="{99CDB1DE-8A66-4856-BA1E-893B890A04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4534" y="4104972"/>
            <a:ext cx="1538773" cy="1538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005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a:solidFill>
                  <a:schemeClr val="tx1">
                    <a:lumMod val="65000"/>
                    <a:lumOff val="35000"/>
                  </a:schemeClr>
                </a:solidFill>
                <a:latin typeface="Century Gothic"/>
                <a:cs typeface="Century Gothic"/>
              </a:rPr>
              <a:t>1.3. Multimedia Content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6148" name="Picture 4" descr="GIMP 2.10 llega repleto de novedades » MuyLinux">
            <a:extLst>
              <a:ext uri="{FF2B5EF4-FFF2-40B4-BE49-F238E27FC236}">
                <a16:creationId xmlns:a16="http://schemas.microsoft.com/office/drawing/2014/main" id="{418B3371-3ACD-4B61-906C-94C3698D68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2936" y="270132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B070C0C-ECA9-45C5-896C-F84FACE698DB}"/>
              </a:ext>
            </a:extLst>
          </p:cNvPr>
          <p:cNvSpPr txBox="1"/>
          <p:nvPr/>
        </p:nvSpPr>
        <p:spPr>
          <a:xfrm>
            <a:off x="3240978" y="2701322"/>
            <a:ext cx="1571855" cy="369332"/>
          </a:xfrm>
          <a:prstGeom prst="rect">
            <a:avLst/>
          </a:prstGeom>
          <a:noFill/>
        </p:spPr>
        <p:txBody>
          <a:bodyPr wrap="square" rtlCol="0">
            <a:spAutoFit/>
          </a:bodyPr>
          <a:lstStyle/>
          <a:p>
            <a:pPr algn="ctr"/>
            <a:r>
              <a:rPr lang="en-GB" dirty="0"/>
              <a:t>GIMP</a:t>
            </a:r>
          </a:p>
        </p:txBody>
      </p:sp>
    </p:spTree>
    <p:extLst>
      <p:ext uri="{BB962C8B-B14F-4D97-AF65-F5344CB8AC3E}">
        <p14:creationId xmlns:p14="http://schemas.microsoft.com/office/powerpoint/2010/main" val="138560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2050" name="Picture 2" descr="Imagen que contiene electrónica, computadora, computer, monitor&#10;&#10;Descripción generada automáticamente">
            <a:extLst>
              <a:ext uri="{FF2B5EF4-FFF2-40B4-BE49-F238E27FC236}">
                <a16:creationId xmlns:a16="http://schemas.microsoft.com/office/drawing/2014/main" id="{27925EEC-2830-4FE2-BAA6-45FAB6BD00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982" y="609600"/>
            <a:ext cx="8316634" cy="512859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609E73E7-571B-4746-8B11-F2634E92DF3C}"/>
              </a:ext>
            </a:extLst>
          </p:cNvPr>
          <p:cNvSpPr/>
          <p:nvPr/>
        </p:nvSpPr>
        <p:spPr>
          <a:xfrm>
            <a:off x="256918" y="577759"/>
            <a:ext cx="3042874" cy="204617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ángulo 16">
            <a:extLst>
              <a:ext uri="{FF2B5EF4-FFF2-40B4-BE49-F238E27FC236}">
                <a16:creationId xmlns:a16="http://schemas.microsoft.com/office/drawing/2014/main" id="{EE4C4E81-91DC-40F1-ACB8-1E90EBAFE70E}"/>
              </a:ext>
            </a:extLst>
          </p:cNvPr>
          <p:cNvSpPr/>
          <p:nvPr/>
        </p:nvSpPr>
        <p:spPr>
          <a:xfrm>
            <a:off x="256917" y="2421834"/>
            <a:ext cx="1730910" cy="283352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571474EA-0AE4-40DF-A6A6-1A38A83E02DE}"/>
              </a:ext>
            </a:extLst>
          </p:cNvPr>
          <p:cNvSpPr/>
          <p:nvPr/>
        </p:nvSpPr>
        <p:spPr>
          <a:xfrm>
            <a:off x="7079444" y="544628"/>
            <a:ext cx="1782236" cy="369877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6A07B8C1-23EC-4B84-86EE-4DEFB4C341BB}"/>
              </a:ext>
            </a:extLst>
          </p:cNvPr>
          <p:cNvSpPr txBox="1"/>
          <p:nvPr/>
        </p:nvSpPr>
        <p:spPr>
          <a:xfrm>
            <a:off x="3396220" y="609600"/>
            <a:ext cx="516801" cy="584775"/>
          </a:xfrm>
          <a:prstGeom prst="rect">
            <a:avLst/>
          </a:prstGeom>
          <a:noFill/>
        </p:spPr>
        <p:txBody>
          <a:bodyPr wrap="square" rtlCol="0">
            <a:spAutoFit/>
          </a:bodyPr>
          <a:lstStyle/>
          <a:p>
            <a:r>
              <a:rPr lang="en-GB" sz="3200" b="1" dirty="0">
                <a:solidFill>
                  <a:srgbClr val="FF0000"/>
                </a:solidFill>
              </a:rPr>
              <a:t>1</a:t>
            </a:r>
            <a:endParaRPr lang="en-GB" b="1" dirty="0">
              <a:solidFill>
                <a:srgbClr val="FF0000"/>
              </a:solidFill>
            </a:endParaRPr>
          </a:p>
        </p:txBody>
      </p:sp>
      <p:sp>
        <p:nvSpPr>
          <p:cNvPr id="21" name="CuadroTexto 20">
            <a:extLst>
              <a:ext uri="{FF2B5EF4-FFF2-40B4-BE49-F238E27FC236}">
                <a16:creationId xmlns:a16="http://schemas.microsoft.com/office/drawing/2014/main" id="{10BBB129-9123-4D04-97F5-84D6BDEA15EF}"/>
              </a:ext>
            </a:extLst>
          </p:cNvPr>
          <p:cNvSpPr txBox="1"/>
          <p:nvPr/>
        </p:nvSpPr>
        <p:spPr>
          <a:xfrm>
            <a:off x="2127008" y="3411733"/>
            <a:ext cx="516801" cy="584775"/>
          </a:xfrm>
          <a:prstGeom prst="rect">
            <a:avLst/>
          </a:prstGeom>
          <a:noFill/>
        </p:spPr>
        <p:txBody>
          <a:bodyPr wrap="square" rtlCol="0">
            <a:spAutoFit/>
          </a:bodyPr>
          <a:lstStyle/>
          <a:p>
            <a:r>
              <a:rPr lang="en-GB" sz="3200" b="1" dirty="0">
                <a:solidFill>
                  <a:srgbClr val="FF0000"/>
                </a:solidFill>
              </a:rPr>
              <a:t>2</a:t>
            </a:r>
            <a:endParaRPr lang="en-GB" b="1" dirty="0">
              <a:solidFill>
                <a:srgbClr val="FF0000"/>
              </a:solidFill>
            </a:endParaRPr>
          </a:p>
        </p:txBody>
      </p:sp>
      <p:sp>
        <p:nvSpPr>
          <p:cNvPr id="22" name="CuadroTexto 21">
            <a:extLst>
              <a:ext uri="{FF2B5EF4-FFF2-40B4-BE49-F238E27FC236}">
                <a16:creationId xmlns:a16="http://schemas.microsoft.com/office/drawing/2014/main" id="{B512C27D-07BC-4433-B730-0D8F4E488602}"/>
              </a:ext>
            </a:extLst>
          </p:cNvPr>
          <p:cNvSpPr txBox="1"/>
          <p:nvPr/>
        </p:nvSpPr>
        <p:spPr>
          <a:xfrm>
            <a:off x="6541523" y="609599"/>
            <a:ext cx="516801" cy="584775"/>
          </a:xfrm>
          <a:prstGeom prst="rect">
            <a:avLst/>
          </a:prstGeom>
          <a:noFill/>
        </p:spPr>
        <p:txBody>
          <a:bodyPr wrap="square" rtlCol="0">
            <a:spAutoFit/>
          </a:bodyPr>
          <a:lstStyle/>
          <a:p>
            <a:r>
              <a:rPr lang="en-GB" sz="3200" b="1" dirty="0">
                <a:solidFill>
                  <a:srgbClr val="FF0000"/>
                </a:solidFill>
              </a:rPr>
              <a:t>3</a:t>
            </a:r>
            <a:endParaRPr lang="en-GB" b="1" dirty="0">
              <a:solidFill>
                <a:srgbClr val="FF0000"/>
              </a:solidFill>
            </a:endParaRPr>
          </a:p>
        </p:txBody>
      </p:sp>
    </p:spTree>
    <p:extLst>
      <p:ext uri="{BB962C8B-B14F-4D97-AF65-F5344CB8AC3E}">
        <p14:creationId xmlns:p14="http://schemas.microsoft.com/office/powerpoint/2010/main" val="7172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0" grpId="0" animBg="1"/>
      <p:bldP spid="9"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2050" name="Picture 2" descr="Imagen que contiene electrónica, computadora, computer, monitor&#10;&#10;Descripción generada automáticamente">
            <a:extLst>
              <a:ext uri="{FF2B5EF4-FFF2-40B4-BE49-F238E27FC236}">
                <a16:creationId xmlns:a16="http://schemas.microsoft.com/office/drawing/2014/main" id="{27925EEC-2830-4FE2-BAA6-45FAB6BD00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6579" b="57077"/>
          <a:stretch/>
        </p:blipFill>
        <p:spPr bwMode="auto">
          <a:xfrm>
            <a:off x="1508889" y="791010"/>
            <a:ext cx="6397155" cy="506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13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2050" name="Picture 2" descr="Imagen que contiene electrónica, computadora, computer, monitor&#10;&#10;Descripción generada automáticamente">
            <a:extLst>
              <a:ext uri="{FF2B5EF4-FFF2-40B4-BE49-F238E27FC236}">
                <a16:creationId xmlns:a16="http://schemas.microsoft.com/office/drawing/2014/main" id="{27925EEC-2830-4FE2-BAA6-45FAB6BD00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9276" r="82991"/>
          <a:stretch/>
        </p:blipFill>
        <p:spPr bwMode="auto">
          <a:xfrm>
            <a:off x="3034146" y="228603"/>
            <a:ext cx="2607255" cy="574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7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2050" name="Picture 2" descr="Imagen que contiene electrónica, computadora, computer, monitor&#10;&#10;Descripción generada automáticamente">
            <a:extLst>
              <a:ext uri="{FF2B5EF4-FFF2-40B4-BE49-F238E27FC236}">
                <a16:creationId xmlns:a16="http://schemas.microsoft.com/office/drawing/2014/main" id="{27925EEC-2830-4FE2-BAA6-45FAB6BD00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0980" r="-329" b="35046"/>
          <a:stretch/>
        </p:blipFill>
        <p:spPr bwMode="auto">
          <a:xfrm>
            <a:off x="2880490" y="228603"/>
            <a:ext cx="2804693" cy="580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9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3. Practical exercises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1569660"/>
          </a:xfrm>
          <a:prstGeom prst="rect">
            <a:avLst/>
          </a:prstGeom>
          <a:noFill/>
        </p:spPr>
        <p:txBody>
          <a:bodyPr wrap="square" rtlCol="0">
            <a:spAutoFit/>
          </a:bodyPr>
          <a:lstStyle/>
          <a:p>
            <a:pPr algn="ctr"/>
            <a:r>
              <a:rPr lang="en-GB" sz="3200" b="1" i="1" dirty="0"/>
              <a:t>Exercise:</a:t>
            </a:r>
            <a:r>
              <a:rPr lang="en-GB" sz="3200" i="1" dirty="0"/>
              <a:t> </a:t>
            </a:r>
          </a:p>
          <a:p>
            <a:pPr algn="ctr"/>
            <a:endParaRPr lang="en-GB" sz="3200" i="1" dirty="0"/>
          </a:p>
          <a:p>
            <a:pPr algn="ctr"/>
            <a:r>
              <a:rPr lang="en-GB" sz="3200" i="1" dirty="0"/>
              <a:t>Design your own logo</a:t>
            </a:r>
          </a:p>
        </p:txBody>
      </p:sp>
    </p:spTree>
    <p:extLst>
      <p:ext uri="{BB962C8B-B14F-4D97-AF65-F5344CB8AC3E}">
        <p14:creationId xmlns:p14="http://schemas.microsoft.com/office/powerpoint/2010/main" val="228135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a:solidFill>
                  <a:schemeClr val="tx1">
                    <a:lumMod val="65000"/>
                    <a:lumOff val="35000"/>
                  </a:schemeClr>
                </a:solidFill>
                <a:latin typeface="Century Gothic"/>
                <a:cs typeface="Century Gothic"/>
              </a:rPr>
              <a:t>1.3. Multimedia Content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6150" name="Picture 6" descr="DaVinci Resolve Studio – Videodepot">
            <a:extLst>
              <a:ext uri="{FF2B5EF4-FFF2-40B4-BE49-F238E27FC236}">
                <a16:creationId xmlns:a16="http://schemas.microsoft.com/office/drawing/2014/main" id="{4F0BB3EC-B858-4FFF-9B67-ABFB6957537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14" t="8408" r="5388" b="15642"/>
          <a:stretch/>
        </p:blipFill>
        <p:spPr bwMode="auto">
          <a:xfrm>
            <a:off x="3205766" y="2738092"/>
            <a:ext cx="1544093" cy="1534892"/>
          </a:xfrm>
          <a:prstGeom prst="ellipse">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3B02052-97EC-4701-8FF6-FC0622C7CE46}"/>
              </a:ext>
            </a:extLst>
          </p:cNvPr>
          <p:cNvSpPr txBox="1"/>
          <p:nvPr/>
        </p:nvSpPr>
        <p:spPr>
          <a:xfrm>
            <a:off x="2877902" y="2368760"/>
            <a:ext cx="2199820" cy="369332"/>
          </a:xfrm>
          <a:prstGeom prst="rect">
            <a:avLst/>
          </a:prstGeom>
          <a:solidFill>
            <a:schemeClr val="bg1"/>
          </a:solidFill>
        </p:spPr>
        <p:txBody>
          <a:bodyPr wrap="square" rtlCol="0">
            <a:spAutoFit/>
          </a:bodyPr>
          <a:lstStyle/>
          <a:p>
            <a:pPr algn="ctr"/>
            <a:r>
              <a:rPr lang="en-GB" dirty="0"/>
              <a:t>DaVinci Resolve v16</a:t>
            </a:r>
          </a:p>
        </p:txBody>
      </p:sp>
    </p:spTree>
    <p:extLst>
      <p:ext uri="{BB962C8B-B14F-4D97-AF65-F5344CB8AC3E}">
        <p14:creationId xmlns:p14="http://schemas.microsoft.com/office/powerpoint/2010/main" val="233215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3074" name="Picture 2" descr="Imagen que contiene monitor, interior, computadora, computer&#10;&#10;Descripción generada automáticamente">
            <a:extLst>
              <a:ext uri="{FF2B5EF4-FFF2-40B4-BE49-F238E27FC236}">
                <a16:creationId xmlns:a16="http://schemas.microsoft.com/office/drawing/2014/main" id="{32F824B6-3E47-4515-A87E-3E78182928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647" y="908667"/>
            <a:ext cx="8431304" cy="4581594"/>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775DA99F-DBFD-43E7-B7B8-2987ACD169AC}"/>
              </a:ext>
            </a:extLst>
          </p:cNvPr>
          <p:cNvSpPr/>
          <p:nvPr/>
        </p:nvSpPr>
        <p:spPr>
          <a:xfrm>
            <a:off x="293927" y="862403"/>
            <a:ext cx="4577211" cy="216833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3985CF58-C46C-4039-A7D8-809EA78BF4F9}"/>
              </a:ext>
            </a:extLst>
          </p:cNvPr>
          <p:cNvSpPr/>
          <p:nvPr/>
        </p:nvSpPr>
        <p:spPr>
          <a:xfrm>
            <a:off x="309368" y="2688659"/>
            <a:ext cx="4475039" cy="283352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5FC89992-3DA9-4F6D-BD98-8941DACB0797}"/>
              </a:ext>
            </a:extLst>
          </p:cNvPr>
          <p:cNvSpPr/>
          <p:nvPr/>
        </p:nvSpPr>
        <p:spPr>
          <a:xfrm>
            <a:off x="4572000" y="837014"/>
            <a:ext cx="4289680" cy="28470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uadroTexto 21">
            <a:extLst>
              <a:ext uri="{FF2B5EF4-FFF2-40B4-BE49-F238E27FC236}">
                <a16:creationId xmlns:a16="http://schemas.microsoft.com/office/drawing/2014/main" id="{C27BED93-2581-43EB-A03F-72724DD4329F}"/>
              </a:ext>
            </a:extLst>
          </p:cNvPr>
          <p:cNvSpPr txBox="1"/>
          <p:nvPr/>
        </p:nvSpPr>
        <p:spPr>
          <a:xfrm>
            <a:off x="732533" y="252240"/>
            <a:ext cx="516801" cy="584775"/>
          </a:xfrm>
          <a:prstGeom prst="rect">
            <a:avLst/>
          </a:prstGeom>
          <a:noFill/>
        </p:spPr>
        <p:txBody>
          <a:bodyPr wrap="square" rtlCol="0">
            <a:spAutoFit/>
          </a:bodyPr>
          <a:lstStyle/>
          <a:p>
            <a:r>
              <a:rPr lang="en-GB" sz="3200" b="1" dirty="0">
                <a:solidFill>
                  <a:srgbClr val="FF0000"/>
                </a:solidFill>
              </a:rPr>
              <a:t>1</a:t>
            </a:r>
            <a:endParaRPr lang="en-GB" b="1" dirty="0">
              <a:solidFill>
                <a:srgbClr val="FF0000"/>
              </a:solidFill>
            </a:endParaRPr>
          </a:p>
        </p:txBody>
      </p:sp>
      <p:sp>
        <p:nvSpPr>
          <p:cNvPr id="23" name="CuadroTexto 22">
            <a:extLst>
              <a:ext uri="{FF2B5EF4-FFF2-40B4-BE49-F238E27FC236}">
                <a16:creationId xmlns:a16="http://schemas.microsoft.com/office/drawing/2014/main" id="{A3B9B8A2-DBDC-4917-8CBE-8456E6B269B2}"/>
              </a:ext>
            </a:extLst>
          </p:cNvPr>
          <p:cNvSpPr txBox="1"/>
          <p:nvPr/>
        </p:nvSpPr>
        <p:spPr>
          <a:xfrm>
            <a:off x="457200" y="5515649"/>
            <a:ext cx="516801" cy="584775"/>
          </a:xfrm>
          <a:prstGeom prst="rect">
            <a:avLst/>
          </a:prstGeom>
          <a:noFill/>
        </p:spPr>
        <p:txBody>
          <a:bodyPr wrap="square" rtlCol="0">
            <a:spAutoFit/>
          </a:bodyPr>
          <a:lstStyle/>
          <a:p>
            <a:r>
              <a:rPr lang="en-GB" sz="3200" b="1" dirty="0">
                <a:solidFill>
                  <a:srgbClr val="FF0000"/>
                </a:solidFill>
              </a:rPr>
              <a:t>2</a:t>
            </a:r>
            <a:endParaRPr lang="en-GB" b="1" dirty="0">
              <a:solidFill>
                <a:srgbClr val="FF0000"/>
              </a:solidFill>
            </a:endParaRPr>
          </a:p>
        </p:txBody>
      </p:sp>
      <p:sp>
        <p:nvSpPr>
          <p:cNvPr id="24" name="CuadroTexto 23">
            <a:extLst>
              <a:ext uri="{FF2B5EF4-FFF2-40B4-BE49-F238E27FC236}">
                <a16:creationId xmlns:a16="http://schemas.microsoft.com/office/drawing/2014/main" id="{EB9844AA-DB58-4CF9-9CBB-2B018A79EB16}"/>
              </a:ext>
            </a:extLst>
          </p:cNvPr>
          <p:cNvSpPr txBox="1"/>
          <p:nvPr/>
        </p:nvSpPr>
        <p:spPr>
          <a:xfrm>
            <a:off x="8000999" y="3699034"/>
            <a:ext cx="516801" cy="584775"/>
          </a:xfrm>
          <a:prstGeom prst="rect">
            <a:avLst/>
          </a:prstGeom>
          <a:noFill/>
        </p:spPr>
        <p:txBody>
          <a:bodyPr wrap="square" rtlCol="0">
            <a:spAutoFit/>
          </a:bodyPr>
          <a:lstStyle/>
          <a:p>
            <a:r>
              <a:rPr lang="en-GB" sz="3200" b="1" dirty="0">
                <a:solidFill>
                  <a:srgbClr val="FF0000"/>
                </a:solidFill>
              </a:rPr>
              <a:t>3</a:t>
            </a:r>
            <a:endParaRPr lang="en-GB" b="1" dirty="0">
              <a:solidFill>
                <a:srgbClr val="FF0000"/>
              </a:solidFill>
            </a:endParaRPr>
          </a:p>
        </p:txBody>
      </p:sp>
      <p:sp>
        <p:nvSpPr>
          <p:cNvPr id="8" name="Rectángulo 7">
            <a:extLst>
              <a:ext uri="{FF2B5EF4-FFF2-40B4-BE49-F238E27FC236}">
                <a16:creationId xmlns:a16="http://schemas.microsoft.com/office/drawing/2014/main" id="{07721BAB-0FA2-43EE-BA28-57908B97AFC0}"/>
              </a:ext>
            </a:extLst>
          </p:cNvPr>
          <p:cNvSpPr/>
          <p:nvPr/>
        </p:nvSpPr>
        <p:spPr>
          <a:xfrm>
            <a:off x="3207026" y="5185407"/>
            <a:ext cx="2796209" cy="50948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8F640E3-3E63-48EB-8482-F4E1159778E5}"/>
              </a:ext>
            </a:extLst>
          </p:cNvPr>
          <p:cNvSpPr txBox="1"/>
          <p:nvPr/>
        </p:nvSpPr>
        <p:spPr>
          <a:xfrm>
            <a:off x="6062500" y="5640057"/>
            <a:ext cx="410817" cy="584775"/>
          </a:xfrm>
          <a:prstGeom prst="rect">
            <a:avLst/>
          </a:prstGeom>
          <a:noFill/>
        </p:spPr>
        <p:txBody>
          <a:bodyPr wrap="square" rtlCol="0">
            <a:spAutoFit/>
          </a:bodyPr>
          <a:lstStyle/>
          <a:p>
            <a:r>
              <a:rPr lang="en-GB" sz="3200" b="1" dirty="0">
                <a:solidFill>
                  <a:srgbClr val="FF0000"/>
                </a:solidFill>
              </a:rPr>
              <a:t>4</a:t>
            </a:r>
            <a:endParaRPr lang="en-GB" b="1" dirty="0">
              <a:solidFill>
                <a:srgbClr val="FF0000"/>
              </a:solidFill>
            </a:endParaRPr>
          </a:p>
        </p:txBody>
      </p:sp>
    </p:spTree>
    <p:extLst>
      <p:ext uri="{BB962C8B-B14F-4D97-AF65-F5344CB8AC3E}">
        <p14:creationId xmlns:p14="http://schemas.microsoft.com/office/powerpoint/2010/main" val="26238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p:bldP spid="23" grpId="0"/>
      <p:bldP spid="24"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n-US" dirty="0">
                <a:solidFill>
                  <a:schemeClr val="tx1">
                    <a:lumMod val="65000"/>
                    <a:lumOff val="35000"/>
                  </a:schemeClr>
                </a:solidFill>
                <a:latin typeface="Century Gothic"/>
                <a:cs typeface="Century Gothic"/>
              </a:rPr>
              <a:t>Training outline</a:t>
            </a:r>
          </a:p>
        </p:txBody>
      </p:sp>
      <p:graphicFrame>
        <p:nvGraphicFramePr>
          <p:cNvPr id="4" name="Tabla 6">
            <a:extLst>
              <a:ext uri="{FF2B5EF4-FFF2-40B4-BE49-F238E27FC236}">
                <a16:creationId xmlns:a16="http://schemas.microsoft.com/office/drawing/2014/main" id="{2E1A4DA2-822B-4FB5-8954-E32DCF409139}"/>
              </a:ext>
            </a:extLst>
          </p:cNvPr>
          <p:cNvGraphicFramePr>
            <a:graphicFrameLocks noGrp="1"/>
          </p:cNvGraphicFramePr>
          <p:nvPr>
            <p:ph idx="1"/>
            <p:extLst>
              <p:ext uri="{D42A27DB-BD31-4B8C-83A1-F6EECF244321}">
                <p14:modId xmlns:p14="http://schemas.microsoft.com/office/powerpoint/2010/main" val="1338185337"/>
              </p:ext>
            </p:extLst>
          </p:nvPr>
        </p:nvGraphicFramePr>
        <p:xfrm>
          <a:off x="457199" y="2310006"/>
          <a:ext cx="5939970" cy="2865120"/>
        </p:xfrm>
        <a:graphic>
          <a:graphicData uri="http://schemas.openxmlformats.org/drawingml/2006/table">
            <a:tbl>
              <a:tblPr firstRow="1" bandRow="1">
                <a:tableStyleId>{F5AB1C69-6EDB-4FF4-983F-18BD219EF322}</a:tableStyleId>
              </a:tblPr>
              <a:tblGrid>
                <a:gridCol w="2969985">
                  <a:extLst>
                    <a:ext uri="{9D8B030D-6E8A-4147-A177-3AD203B41FA5}">
                      <a16:colId xmlns:a16="http://schemas.microsoft.com/office/drawing/2014/main" val="1134344328"/>
                    </a:ext>
                  </a:extLst>
                </a:gridCol>
                <a:gridCol w="2969985">
                  <a:extLst>
                    <a:ext uri="{9D8B030D-6E8A-4147-A177-3AD203B41FA5}">
                      <a16:colId xmlns:a16="http://schemas.microsoft.com/office/drawing/2014/main" val="481777847"/>
                    </a:ext>
                  </a:extLst>
                </a:gridCol>
              </a:tblGrid>
              <a:tr h="370840">
                <a:tc>
                  <a:txBody>
                    <a:bodyPr/>
                    <a:lstStyle/>
                    <a:p>
                      <a:r>
                        <a:rPr lang="en-GB" dirty="0"/>
                        <a:t>Time</a:t>
                      </a:r>
                    </a:p>
                  </a:txBody>
                  <a:tcPr>
                    <a:solidFill>
                      <a:srgbClr val="779D53"/>
                    </a:solidFill>
                  </a:tcPr>
                </a:tc>
                <a:tc>
                  <a:txBody>
                    <a:bodyPr/>
                    <a:lstStyle/>
                    <a:p>
                      <a:r>
                        <a:rPr lang="en-GB" dirty="0"/>
                        <a:t>Activity</a:t>
                      </a:r>
                    </a:p>
                  </a:txBody>
                  <a:tcPr>
                    <a:solidFill>
                      <a:srgbClr val="779D53"/>
                    </a:solidFill>
                  </a:tcPr>
                </a:tc>
                <a:extLst>
                  <a:ext uri="{0D108BD9-81ED-4DB2-BD59-A6C34878D82A}">
                    <a16:rowId xmlns:a16="http://schemas.microsoft.com/office/drawing/2014/main" val="2876179679"/>
                  </a:ext>
                </a:extLst>
              </a:tr>
              <a:tr h="370840">
                <a:tc>
                  <a:txBody>
                    <a:bodyPr/>
                    <a:lstStyle/>
                    <a:p>
                      <a:r>
                        <a:rPr lang="en-US" sz="1800" kern="1200" dirty="0">
                          <a:solidFill>
                            <a:schemeClr val="dk1"/>
                          </a:solidFill>
                          <a:effectLst/>
                        </a:rPr>
                        <a:t>45 min.</a:t>
                      </a:r>
                      <a:endParaRPr lang="en-GB" dirty="0"/>
                    </a:p>
                  </a:txBody>
                  <a:tcPr/>
                </a:tc>
                <a:tc>
                  <a:txBody>
                    <a:bodyPr/>
                    <a:lstStyle/>
                    <a:p>
                      <a:r>
                        <a:rPr lang="en-GB" dirty="0"/>
                        <a:t>Introduction to the module</a:t>
                      </a:r>
                    </a:p>
                  </a:txBody>
                  <a:tcPr/>
                </a:tc>
                <a:extLst>
                  <a:ext uri="{0D108BD9-81ED-4DB2-BD59-A6C34878D82A}">
                    <a16:rowId xmlns:a16="http://schemas.microsoft.com/office/drawing/2014/main" val="2771988341"/>
                  </a:ext>
                </a:extLst>
              </a:tr>
              <a:tr h="370840">
                <a:tc>
                  <a:txBody>
                    <a:bodyPr/>
                    <a:lstStyle/>
                    <a:p>
                      <a:r>
                        <a:rPr lang="en-GB" dirty="0"/>
                        <a:t>15 min</a:t>
                      </a:r>
                    </a:p>
                  </a:txBody>
                  <a:tcPr/>
                </a:tc>
                <a:tc>
                  <a:txBody>
                    <a:bodyPr/>
                    <a:lstStyle/>
                    <a:p>
                      <a:r>
                        <a:rPr lang="en-GB" dirty="0"/>
                        <a:t>Initial test</a:t>
                      </a:r>
                    </a:p>
                  </a:txBody>
                  <a:tcPr/>
                </a:tc>
                <a:extLst>
                  <a:ext uri="{0D108BD9-81ED-4DB2-BD59-A6C34878D82A}">
                    <a16:rowId xmlns:a16="http://schemas.microsoft.com/office/drawing/2014/main" val="2739203438"/>
                  </a:ext>
                </a:extLst>
              </a:tr>
              <a:tr h="370840">
                <a:tc>
                  <a:txBody>
                    <a:bodyPr/>
                    <a:lstStyle/>
                    <a:p>
                      <a:r>
                        <a:rPr lang="en-GB" dirty="0"/>
                        <a:t>20 min</a:t>
                      </a:r>
                    </a:p>
                  </a:txBody>
                  <a:tcPr/>
                </a:tc>
                <a:tc>
                  <a:txBody>
                    <a:bodyPr/>
                    <a:lstStyle/>
                    <a:p>
                      <a:r>
                        <a:rPr lang="en-GB" dirty="0"/>
                        <a:t>Office Suits explanation</a:t>
                      </a:r>
                    </a:p>
                  </a:txBody>
                  <a:tcPr/>
                </a:tc>
                <a:extLst>
                  <a:ext uri="{0D108BD9-81ED-4DB2-BD59-A6C34878D82A}">
                    <a16:rowId xmlns:a16="http://schemas.microsoft.com/office/drawing/2014/main" val="3220304785"/>
                  </a:ext>
                </a:extLst>
              </a:tr>
              <a:tr h="370840">
                <a:tc>
                  <a:txBody>
                    <a:bodyPr/>
                    <a:lstStyle/>
                    <a:p>
                      <a:r>
                        <a:rPr lang="en-GB" dirty="0"/>
                        <a:t>30 min</a:t>
                      </a:r>
                    </a:p>
                  </a:txBody>
                  <a:tcPr/>
                </a:tc>
                <a:tc>
                  <a:txBody>
                    <a:bodyPr/>
                    <a:lstStyle/>
                    <a:p>
                      <a:r>
                        <a:rPr lang="en-GB" dirty="0"/>
                        <a:t>Conference calls exercise</a:t>
                      </a:r>
                    </a:p>
                  </a:txBody>
                  <a:tcPr/>
                </a:tc>
                <a:extLst>
                  <a:ext uri="{0D108BD9-81ED-4DB2-BD59-A6C34878D82A}">
                    <a16:rowId xmlns:a16="http://schemas.microsoft.com/office/drawing/2014/main" val="287196360"/>
                  </a:ext>
                </a:extLst>
              </a:tr>
              <a:tr h="370840">
                <a:tc>
                  <a:txBody>
                    <a:bodyPr/>
                    <a:lstStyle/>
                    <a:p>
                      <a:r>
                        <a:rPr lang="en-GB" dirty="0"/>
                        <a:t>45 min</a:t>
                      </a:r>
                    </a:p>
                  </a:txBody>
                  <a:tcPr/>
                </a:tc>
                <a:tc>
                  <a:txBody>
                    <a:bodyPr/>
                    <a:lstStyle/>
                    <a:p>
                      <a:r>
                        <a:rPr lang="en-GB" dirty="0"/>
                        <a:t>Multimedia edition explanation</a:t>
                      </a:r>
                    </a:p>
                  </a:txBody>
                  <a:tcPr/>
                </a:tc>
                <a:extLst>
                  <a:ext uri="{0D108BD9-81ED-4DB2-BD59-A6C34878D82A}">
                    <a16:rowId xmlns:a16="http://schemas.microsoft.com/office/drawing/2014/main" val="4040988628"/>
                  </a:ext>
                </a:extLst>
              </a:tr>
              <a:tr h="370840">
                <a:tc>
                  <a:txBody>
                    <a:bodyPr/>
                    <a:lstStyle/>
                    <a:p>
                      <a:r>
                        <a:rPr lang="en-GB" dirty="0"/>
                        <a:t>30 min</a:t>
                      </a:r>
                    </a:p>
                  </a:txBody>
                  <a:tcPr/>
                </a:tc>
                <a:tc>
                  <a:txBody>
                    <a:bodyPr/>
                    <a:lstStyle/>
                    <a:p>
                      <a:r>
                        <a:rPr lang="en-GB" dirty="0"/>
                        <a:t>Networking discussion</a:t>
                      </a:r>
                    </a:p>
                  </a:txBody>
                  <a:tcPr/>
                </a:tc>
                <a:extLst>
                  <a:ext uri="{0D108BD9-81ED-4DB2-BD59-A6C34878D82A}">
                    <a16:rowId xmlns:a16="http://schemas.microsoft.com/office/drawing/2014/main" val="333232673"/>
                  </a:ext>
                </a:extLst>
              </a:tr>
            </a:tbl>
          </a:graphicData>
        </a:graphic>
      </p:graphicFrame>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256154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3074" name="Picture 2" descr="Imagen que contiene monitor, interior, computadora, computer&#10;&#10;Descripción generada automáticamente">
            <a:extLst>
              <a:ext uri="{FF2B5EF4-FFF2-40B4-BE49-F238E27FC236}">
                <a16:creationId xmlns:a16="http://schemas.microsoft.com/office/drawing/2014/main" id="{32F824B6-3E47-4515-A87E-3E781829287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8871" b="44990"/>
          <a:stretch/>
        </p:blipFill>
        <p:spPr bwMode="auto">
          <a:xfrm>
            <a:off x="258156" y="749641"/>
            <a:ext cx="8627687" cy="504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2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3074" name="Picture 2" descr="Imagen que contiene monitor, interior, computadora, computer&#10;&#10;Descripción generada automáticamente">
            <a:extLst>
              <a:ext uri="{FF2B5EF4-FFF2-40B4-BE49-F238E27FC236}">
                <a16:creationId xmlns:a16="http://schemas.microsoft.com/office/drawing/2014/main" id="{32F824B6-3E47-4515-A87E-3E781829287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4990" r="48871"/>
          <a:stretch/>
        </p:blipFill>
        <p:spPr bwMode="auto">
          <a:xfrm>
            <a:off x="258156" y="749641"/>
            <a:ext cx="8627687" cy="504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774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3074" name="Picture 2" descr="Imagen que contiene monitor, interior, computadora, computer&#10;&#10;Descripción generada automáticamente">
            <a:extLst>
              <a:ext uri="{FF2B5EF4-FFF2-40B4-BE49-F238E27FC236}">
                <a16:creationId xmlns:a16="http://schemas.microsoft.com/office/drawing/2014/main" id="{32F824B6-3E47-4515-A87E-3E781829287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8820" r="51" b="47909"/>
          <a:stretch/>
        </p:blipFill>
        <p:spPr bwMode="auto">
          <a:xfrm>
            <a:off x="258158" y="749641"/>
            <a:ext cx="8627685" cy="477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3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3074" name="Picture 2" descr="Imagen que contiene monitor, interior, computadora, computer&#10;&#10;Descripción generada automáticamente">
            <a:extLst>
              <a:ext uri="{FF2B5EF4-FFF2-40B4-BE49-F238E27FC236}">
                <a16:creationId xmlns:a16="http://schemas.microsoft.com/office/drawing/2014/main" id="{32F824B6-3E47-4515-A87E-3E781829287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608" t="90512" r="33961" b="-7108"/>
          <a:stretch/>
        </p:blipFill>
        <p:spPr bwMode="auto">
          <a:xfrm>
            <a:off x="492286" y="2523611"/>
            <a:ext cx="8159427" cy="234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21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2.1. Networking</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8" name="CuadroTexto 7">
            <a:extLst>
              <a:ext uri="{FF2B5EF4-FFF2-40B4-BE49-F238E27FC236}">
                <a16:creationId xmlns:a16="http://schemas.microsoft.com/office/drawing/2014/main" id="{41174B09-5E4F-42AB-8FFC-73E0EC0D04AF}"/>
              </a:ext>
            </a:extLst>
          </p:cNvPr>
          <p:cNvSpPr txBox="1"/>
          <p:nvPr/>
        </p:nvSpPr>
        <p:spPr>
          <a:xfrm>
            <a:off x="901148" y="2281145"/>
            <a:ext cx="5155091" cy="2031325"/>
          </a:xfrm>
          <a:prstGeom prst="rect">
            <a:avLst/>
          </a:prstGeom>
          <a:noFill/>
        </p:spPr>
        <p:txBody>
          <a:bodyPr wrap="square" rtlCol="0">
            <a:spAutoFit/>
          </a:bodyPr>
          <a:lstStyle/>
          <a:p>
            <a:r>
              <a:rPr lang="en-GB" dirty="0"/>
              <a:t>Describing the importance of having a strategy and its components:</a:t>
            </a:r>
          </a:p>
          <a:p>
            <a:endParaRPr lang="en-GB" dirty="0"/>
          </a:p>
          <a:p>
            <a:r>
              <a:rPr lang="en-GB" dirty="0"/>
              <a:t>- Keywords (in CV, social media profiles…)</a:t>
            </a:r>
          </a:p>
          <a:p>
            <a:r>
              <a:rPr lang="en-GB" dirty="0"/>
              <a:t>- Elevator pitch</a:t>
            </a:r>
          </a:p>
          <a:p>
            <a:r>
              <a:rPr lang="en-GB" dirty="0"/>
              <a:t>- Business cards</a:t>
            </a:r>
          </a:p>
          <a:p>
            <a:r>
              <a:rPr lang="en-GB" dirty="0"/>
              <a:t>- Adding contacts after networking</a:t>
            </a:r>
          </a:p>
        </p:txBody>
      </p:sp>
    </p:spTree>
    <p:extLst>
      <p:ext uri="{BB962C8B-B14F-4D97-AF65-F5344CB8AC3E}">
        <p14:creationId xmlns:p14="http://schemas.microsoft.com/office/powerpoint/2010/main" val="230648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2.2. “Networking 2.0”</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170" name="Picture 2" descr="LinkedIn Recruiter: Servicio de selección de personal - Jerónimo Pérez Paz">
            <a:extLst>
              <a:ext uri="{FF2B5EF4-FFF2-40B4-BE49-F238E27FC236}">
                <a16:creationId xmlns:a16="http://schemas.microsoft.com/office/drawing/2014/main" id="{3619B184-842A-4555-B1F6-CBC16C6C48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129" b="33676"/>
          <a:stretch/>
        </p:blipFill>
        <p:spPr bwMode="auto">
          <a:xfrm>
            <a:off x="2193696" y="2673571"/>
            <a:ext cx="2466975" cy="74272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848631A-A381-40E5-9E98-36EC40AA338E}"/>
              </a:ext>
            </a:extLst>
          </p:cNvPr>
          <p:cNvSpPr txBox="1"/>
          <p:nvPr/>
        </p:nvSpPr>
        <p:spPr>
          <a:xfrm>
            <a:off x="940904" y="3677121"/>
            <a:ext cx="4810537" cy="923330"/>
          </a:xfrm>
          <a:prstGeom prst="rect">
            <a:avLst/>
          </a:prstGeom>
          <a:noFill/>
        </p:spPr>
        <p:txBody>
          <a:bodyPr wrap="square" rtlCol="0">
            <a:spAutoFit/>
          </a:bodyPr>
          <a:lstStyle/>
          <a:p>
            <a:r>
              <a:rPr lang="en-GB" dirty="0"/>
              <a:t>Highlighting the importance of getting it updated, having recommendations, and joining interesting groups</a:t>
            </a:r>
          </a:p>
        </p:txBody>
      </p:sp>
    </p:spTree>
    <p:extLst>
      <p:ext uri="{BB962C8B-B14F-4D97-AF65-F5344CB8AC3E}">
        <p14:creationId xmlns:p14="http://schemas.microsoft.com/office/powerpoint/2010/main" val="368740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69673" cy="1143000"/>
          </a:xfrm>
        </p:spPr>
        <p:txBody>
          <a:bodyPr>
            <a:normAutofit fontScale="90000"/>
          </a:bodyPr>
          <a:lstStyle/>
          <a:p>
            <a:pPr algn="l"/>
            <a:r>
              <a:rPr lang="en-US" dirty="0">
                <a:solidFill>
                  <a:schemeClr val="tx1">
                    <a:lumMod val="65000"/>
                    <a:lumOff val="35000"/>
                  </a:schemeClr>
                </a:solidFill>
                <a:latin typeface="Century Gothic"/>
                <a:cs typeface="Century Gothic"/>
              </a:rPr>
              <a:t>2.3. Use of social media as an entrepreneur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639493" y="3180358"/>
            <a:ext cx="5987380" cy="954107"/>
          </a:xfrm>
          <a:prstGeom prst="rect">
            <a:avLst/>
          </a:prstGeom>
          <a:noFill/>
        </p:spPr>
        <p:txBody>
          <a:bodyPr wrap="square" rtlCol="0">
            <a:spAutoFit/>
          </a:bodyPr>
          <a:lstStyle/>
          <a:p>
            <a:pPr algn="ctr"/>
            <a:r>
              <a:rPr lang="en-GB" sz="2800" dirty="0">
                <a:latin typeface="Georgia" panose="02040502050405020303" pitchFamily="18" charset="0"/>
              </a:rPr>
              <a:t>The importance of being present in different social media</a:t>
            </a:r>
          </a:p>
        </p:txBody>
      </p:sp>
    </p:spTree>
    <p:extLst>
      <p:ext uri="{BB962C8B-B14F-4D97-AF65-F5344CB8AC3E}">
        <p14:creationId xmlns:p14="http://schemas.microsoft.com/office/powerpoint/2010/main" val="3564557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69673" cy="1143000"/>
          </a:xfrm>
        </p:spPr>
        <p:txBody>
          <a:bodyPr>
            <a:normAutofit fontScale="90000"/>
          </a:bodyPr>
          <a:lstStyle/>
          <a:p>
            <a:pPr algn="l"/>
            <a:r>
              <a:rPr lang="en-US" dirty="0">
                <a:solidFill>
                  <a:schemeClr val="tx1">
                    <a:lumMod val="65000"/>
                    <a:lumOff val="35000"/>
                  </a:schemeClr>
                </a:solidFill>
                <a:latin typeface="Century Gothic"/>
                <a:cs typeface="Century Gothic"/>
              </a:rPr>
              <a:t>2.3. Use of social media as an entrepreneur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793316" y="2026390"/>
            <a:ext cx="5987380" cy="830997"/>
          </a:xfrm>
          <a:prstGeom prst="rect">
            <a:avLst/>
          </a:prstGeom>
          <a:noFill/>
        </p:spPr>
        <p:txBody>
          <a:bodyPr wrap="square" rtlCol="0">
            <a:spAutoFit/>
          </a:bodyPr>
          <a:lstStyle/>
          <a:p>
            <a:r>
              <a:rPr lang="en-GB" sz="2400" dirty="0">
                <a:latin typeface="Georgia" panose="02040502050405020303" pitchFamily="18" charset="0"/>
              </a:rPr>
              <a:t>Pro-tips:</a:t>
            </a:r>
          </a:p>
          <a:p>
            <a:pPr marL="285750" indent="-285750">
              <a:buFontTx/>
              <a:buChar char="-"/>
            </a:pPr>
            <a:r>
              <a:rPr lang="en-GB" sz="2400" dirty="0"/>
              <a:t>Know your audience</a:t>
            </a:r>
            <a:endParaRPr lang="en-GB" sz="2400" dirty="0">
              <a:latin typeface="Georgia" panose="02040502050405020303" pitchFamily="18" charset="0"/>
            </a:endParaRPr>
          </a:p>
        </p:txBody>
      </p:sp>
      <p:pic>
        <p:nvPicPr>
          <p:cNvPr id="4098" name="Picture 2" descr="Fotos de stock gratuitas de abuela, abuelita, adentro">
            <a:extLst>
              <a:ext uri="{FF2B5EF4-FFF2-40B4-BE49-F238E27FC236}">
                <a16:creationId xmlns:a16="http://schemas.microsoft.com/office/drawing/2014/main" id="{34DF2BB0-6505-4171-BAC0-35233D75EE7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853" t="2029" r="13600" b="8327"/>
          <a:stretch/>
        </p:blipFill>
        <p:spPr bwMode="auto">
          <a:xfrm flipH="1">
            <a:off x="956105" y="3389351"/>
            <a:ext cx="2609155" cy="1958292"/>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Foto De Niña Sentada Junto A Un Perro Negro">
            <a:extLst>
              <a:ext uri="{FF2B5EF4-FFF2-40B4-BE49-F238E27FC236}">
                <a16:creationId xmlns:a16="http://schemas.microsoft.com/office/drawing/2014/main" id="{2D4DA95B-3F6B-4FCA-B8D4-B21EFB43D55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299" t="21119" r="2608" b="6654"/>
          <a:stretch/>
        </p:blipFill>
        <p:spPr bwMode="auto">
          <a:xfrm>
            <a:off x="3565260" y="3389351"/>
            <a:ext cx="2609154" cy="1958292"/>
          </a:xfrm>
          <a:prstGeom prst="rect">
            <a:avLst/>
          </a:prstGeom>
          <a:noFill/>
          <a:ln w="635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0" name="Conector recto 9">
            <a:extLst>
              <a:ext uri="{FF2B5EF4-FFF2-40B4-BE49-F238E27FC236}">
                <a16:creationId xmlns:a16="http://schemas.microsoft.com/office/drawing/2014/main" id="{FC320A03-D3AA-4C3F-A282-F86DFE55712F}"/>
              </a:ext>
            </a:extLst>
          </p:cNvPr>
          <p:cNvCxnSpPr>
            <a:cxnSpLocks/>
          </p:cNvCxnSpPr>
          <p:nvPr/>
        </p:nvCxnSpPr>
        <p:spPr>
          <a:xfrm>
            <a:off x="3565260" y="3121806"/>
            <a:ext cx="0" cy="2407060"/>
          </a:xfrm>
          <a:prstGeom prst="line">
            <a:avLst/>
          </a:prstGeom>
          <a:ln w="76200">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96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69673" cy="1143000"/>
          </a:xfrm>
        </p:spPr>
        <p:txBody>
          <a:bodyPr>
            <a:normAutofit fontScale="90000"/>
          </a:bodyPr>
          <a:lstStyle/>
          <a:p>
            <a:pPr algn="l"/>
            <a:r>
              <a:rPr lang="en-US" dirty="0">
                <a:solidFill>
                  <a:schemeClr val="tx1">
                    <a:lumMod val="65000"/>
                    <a:lumOff val="35000"/>
                  </a:schemeClr>
                </a:solidFill>
                <a:latin typeface="Century Gothic"/>
                <a:cs typeface="Century Gothic"/>
              </a:rPr>
              <a:t>2.3. Use of social media as an entrepreneur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793316" y="2028474"/>
            <a:ext cx="5987380" cy="830997"/>
          </a:xfrm>
          <a:prstGeom prst="rect">
            <a:avLst/>
          </a:prstGeom>
          <a:noFill/>
        </p:spPr>
        <p:txBody>
          <a:bodyPr wrap="square" rtlCol="0">
            <a:spAutoFit/>
          </a:bodyPr>
          <a:lstStyle/>
          <a:p>
            <a:r>
              <a:rPr lang="en-GB" sz="2400" dirty="0">
                <a:latin typeface="Georgia" panose="02040502050405020303" pitchFamily="18" charset="0"/>
              </a:rPr>
              <a:t>Pro-tips:</a:t>
            </a:r>
          </a:p>
          <a:p>
            <a:pPr marL="285750" indent="-285750">
              <a:buFontTx/>
              <a:buChar char="-"/>
            </a:pPr>
            <a:r>
              <a:rPr lang="en-GB" sz="2400" dirty="0"/>
              <a:t>Show a consistent image</a:t>
            </a:r>
          </a:p>
        </p:txBody>
      </p:sp>
      <p:pic>
        <p:nvPicPr>
          <p:cNvPr id="5122" name="Picture 2" descr="Hombre En Ropa Azul Dando Agua A Un Anciano">
            <a:extLst>
              <a:ext uri="{FF2B5EF4-FFF2-40B4-BE49-F238E27FC236}">
                <a16:creationId xmlns:a16="http://schemas.microsoft.com/office/drawing/2014/main" id="{F1D387F7-D0DA-41AB-8E78-62FCDF28018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919" t="13709" r="24081" b="36291"/>
          <a:stretch/>
        </p:blipFill>
        <p:spPr bwMode="auto">
          <a:xfrm>
            <a:off x="793316" y="3299214"/>
            <a:ext cx="2381247" cy="1785938"/>
          </a:xfrm>
          <a:prstGeom prst="rect">
            <a:avLst/>
          </a:prstGeom>
          <a:noFill/>
          <a:ln>
            <a:solidFill>
              <a:schemeClr val="tx1">
                <a:lumMod val="85000"/>
                <a:lumOff val="1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Foto De Dos Ancianos Ayudándose Mutuamente">
            <a:extLst>
              <a:ext uri="{FF2B5EF4-FFF2-40B4-BE49-F238E27FC236}">
                <a16:creationId xmlns:a16="http://schemas.microsoft.com/office/drawing/2014/main" id="{28391056-BF8D-4CD5-A34B-66F3296D961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894" r="11401" b="7990"/>
          <a:stretch/>
        </p:blipFill>
        <p:spPr bwMode="auto">
          <a:xfrm>
            <a:off x="5561375" y="3299214"/>
            <a:ext cx="2381247" cy="1785938"/>
          </a:xfrm>
          <a:prstGeom prst="rect">
            <a:avLst/>
          </a:prstGeom>
          <a:noFill/>
          <a:ln>
            <a:solidFill>
              <a:schemeClr val="tx1">
                <a:lumMod val="85000"/>
                <a:lumOff val="15000"/>
              </a:schemeClr>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AF7DF02-0034-4ECF-B1DD-488316B184C0}"/>
              </a:ext>
            </a:extLst>
          </p:cNvPr>
          <p:cNvPicPr>
            <a:picLocks noChangeAspect="1"/>
          </p:cNvPicPr>
          <p:nvPr/>
        </p:nvPicPr>
        <p:blipFill>
          <a:blip r:embed="rId10"/>
          <a:stretch>
            <a:fillRect/>
          </a:stretch>
        </p:blipFill>
        <p:spPr>
          <a:xfrm>
            <a:off x="2883332" y="3105738"/>
            <a:ext cx="3147134" cy="2181879"/>
          </a:xfrm>
          <a:prstGeom prst="rect">
            <a:avLst/>
          </a:prstGeom>
          <a:ln w="635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0357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69673" cy="1143000"/>
          </a:xfrm>
        </p:spPr>
        <p:txBody>
          <a:bodyPr>
            <a:normAutofit fontScale="90000"/>
          </a:bodyPr>
          <a:lstStyle/>
          <a:p>
            <a:pPr algn="l"/>
            <a:r>
              <a:rPr lang="en-US" dirty="0">
                <a:solidFill>
                  <a:schemeClr val="tx1">
                    <a:lumMod val="65000"/>
                    <a:lumOff val="35000"/>
                  </a:schemeClr>
                </a:solidFill>
                <a:latin typeface="Century Gothic"/>
                <a:cs typeface="Century Gothic"/>
              </a:rPr>
              <a:t>2.3. Use of social media as an entrepreneur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26" name="CuadroTexto 25">
            <a:extLst>
              <a:ext uri="{FF2B5EF4-FFF2-40B4-BE49-F238E27FC236}">
                <a16:creationId xmlns:a16="http://schemas.microsoft.com/office/drawing/2014/main" id="{3CFB5F65-1FC3-4CCF-8DA8-62F1E1118491}"/>
              </a:ext>
            </a:extLst>
          </p:cNvPr>
          <p:cNvSpPr txBox="1"/>
          <p:nvPr/>
        </p:nvSpPr>
        <p:spPr>
          <a:xfrm>
            <a:off x="793316" y="2028474"/>
            <a:ext cx="5987380" cy="830997"/>
          </a:xfrm>
          <a:prstGeom prst="rect">
            <a:avLst/>
          </a:prstGeom>
          <a:noFill/>
        </p:spPr>
        <p:txBody>
          <a:bodyPr wrap="square" rtlCol="0">
            <a:spAutoFit/>
          </a:bodyPr>
          <a:lstStyle/>
          <a:p>
            <a:r>
              <a:rPr lang="en-GB" sz="2400" dirty="0">
                <a:latin typeface="Georgia" panose="02040502050405020303" pitchFamily="18" charset="0"/>
              </a:rPr>
              <a:t>Pro-tips:</a:t>
            </a:r>
          </a:p>
          <a:p>
            <a:pPr marL="285750" indent="-285750">
              <a:buFontTx/>
              <a:buChar char="-"/>
            </a:pPr>
            <a:r>
              <a:rPr lang="en-GB" sz="2400" dirty="0"/>
              <a:t>Use every social network</a:t>
            </a:r>
          </a:p>
        </p:txBody>
      </p:sp>
      <p:pic>
        <p:nvPicPr>
          <p:cNvPr id="7170" name="Picture 2" descr="Social media logo collection Free Vector">
            <a:extLst>
              <a:ext uri="{FF2B5EF4-FFF2-40B4-BE49-F238E27FC236}">
                <a16:creationId xmlns:a16="http://schemas.microsoft.com/office/drawing/2014/main" id="{0E3039D2-2701-4A76-B5A7-8764FCE8C7C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994" t="23885" r="50000" b="7661"/>
          <a:stretch/>
        </p:blipFill>
        <p:spPr bwMode="auto">
          <a:xfrm>
            <a:off x="1860747" y="3128120"/>
            <a:ext cx="3269444" cy="254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n-US" dirty="0">
                <a:solidFill>
                  <a:schemeClr val="tx1">
                    <a:lumMod val="65000"/>
                    <a:lumOff val="35000"/>
                  </a:schemeClr>
                </a:solidFill>
                <a:latin typeface="Century Gothic"/>
                <a:cs typeface="Century Gothic"/>
              </a:rPr>
              <a:t>Training outline</a:t>
            </a:r>
          </a:p>
        </p:txBody>
      </p:sp>
      <p:graphicFrame>
        <p:nvGraphicFramePr>
          <p:cNvPr id="4" name="Tabla 6">
            <a:extLst>
              <a:ext uri="{FF2B5EF4-FFF2-40B4-BE49-F238E27FC236}">
                <a16:creationId xmlns:a16="http://schemas.microsoft.com/office/drawing/2014/main" id="{2E1A4DA2-822B-4FB5-8954-E32DCF409139}"/>
              </a:ext>
            </a:extLst>
          </p:cNvPr>
          <p:cNvGraphicFramePr>
            <a:graphicFrameLocks noGrp="1"/>
          </p:cNvGraphicFramePr>
          <p:nvPr>
            <p:ph idx="1"/>
            <p:extLst>
              <p:ext uri="{D42A27DB-BD31-4B8C-83A1-F6EECF244321}">
                <p14:modId xmlns:p14="http://schemas.microsoft.com/office/powerpoint/2010/main" val="2953565067"/>
              </p:ext>
            </p:extLst>
          </p:nvPr>
        </p:nvGraphicFramePr>
        <p:xfrm>
          <a:off x="457200" y="2303780"/>
          <a:ext cx="5939968" cy="2225040"/>
        </p:xfrm>
        <a:graphic>
          <a:graphicData uri="http://schemas.openxmlformats.org/drawingml/2006/table">
            <a:tbl>
              <a:tblPr firstRow="1" bandRow="1">
                <a:tableStyleId>{F5AB1C69-6EDB-4FF4-983F-18BD219EF322}</a:tableStyleId>
              </a:tblPr>
              <a:tblGrid>
                <a:gridCol w="2969984">
                  <a:extLst>
                    <a:ext uri="{9D8B030D-6E8A-4147-A177-3AD203B41FA5}">
                      <a16:colId xmlns:a16="http://schemas.microsoft.com/office/drawing/2014/main" val="1134344328"/>
                    </a:ext>
                  </a:extLst>
                </a:gridCol>
                <a:gridCol w="2969984">
                  <a:extLst>
                    <a:ext uri="{9D8B030D-6E8A-4147-A177-3AD203B41FA5}">
                      <a16:colId xmlns:a16="http://schemas.microsoft.com/office/drawing/2014/main" val="481777847"/>
                    </a:ext>
                  </a:extLst>
                </a:gridCol>
              </a:tblGrid>
              <a:tr h="370840">
                <a:tc>
                  <a:txBody>
                    <a:bodyPr/>
                    <a:lstStyle/>
                    <a:p>
                      <a:r>
                        <a:rPr lang="en-GB" dirty="0"/>
                        <a:t>Time</a:t>
                      </a:r>
                    </a:p>
                  </a:txBody>
                  <a:tcPr>
                    <a:solidFill>
                      <a:srgbClr val="779D53"/>
                    </a:solidFill>
                  </a:tcPr>
                </a:tc>
                <a:tc>
                  <a:txBody>
                    <a:bodyPr/>
                    <a:lstStyle/>
                    <a:p>
                      <a:r>
                        <a:rPr lang="en-GB" dirty="0"/>
                        <a:t>Activity</a:t>
                      </a:r>
                    </a:p>
                  </a:txBody>
                  <a:tcPr>
                    <a:solidFill>
                      <a:srgbClr val="779D53"/>
                    </a:solidFill>
                  </a:tcPr>
                </a:tc>
                <a:extLst>
                  <a:ext uri="{0D108BD9-81ED-4DB2-BD59-A6C34878D82A}">
                    <a16:rowId xmlns:a16="http://schemas.microsoft.com/office/drawing/2014/main" val="2876179679"/>
                  </a:ext>
                </a:extLst>
              </a:tr>
              <a:tr h="370840">
                <a:tc>
                  <a:txBody>
                    <a:bodyPr/>
                    <a:lstStyle/>
                    <a:p>
                      <a:r>
                        <a:rPr lang="en-GB" dirty="0"/>
                        <a:t>45 min</a:t>
                      </a:r>
                    </a:p>
                  </a:txBody>
                  <a:tcPr/>
                </a:tc>
                <a:tc>
                  <a:txBody>
                    <a:bodyPr/>
                    <a:lstStyle/>
                    <a:p>
                      <a:r>
                        <a:rPr lang="en-GB" dirty="0"/>
                        <a:t>Introduction to social media</a:t>
                      </a:r>
                    </a:p>
                  </a:txBody>
                  <a:tcPr/>
                </a:tc>
                <a:extLst>
                  <a:ext uri="{0D108BD9-81ED-4DB2-BD59-A6C34878D82A}">
                    <a16:rowId xmlns:a16="http://schemas.microsoft.com/office/drawing/2014/main" val="2771988341"/>
                  </a:ext>
                </a:extLst>
              </a:tr>
              <a:tr h="370840">
                <a:tc>
                  <a:txBody>
                    <a:bodyPr/>
                    <a:lstStyle/>
                    <a:p>
                      <a:r>
                        <a:rPr lang="en-GB" dirty="0"/>
                        <a:t>1h 30 min</a:t>
                      </a:r>
                    </a:p>
                  </a:txBody>
                  <a:tcPr/>
                </a:tc>
                <a:tc>
                  <a:txBody>
                    <a:bodyPr/>
                    <a:lstStyle/>
                    <a:p>
                      <a:r>
                        <a:rPr lang="en-GB" dirty="0"/>
                        <a:t>Social media strategy exercise</a:t>
                      </a:r>
                    </a:p>
                  </a:txBody>
                  <a:tcPr/>
                </a:tc>
                <a:extLst>
                  <a:ext uri="{0D108BD9-81ED-4DB2-BD59-A6C34878D82A}">
                    <a16:rowId xmlns:a16="http://schemas.microsoft.com/office/drawing/2014/main" val="2739203438"/>
                  </a:ext>
                </a:extLst>
              </a:tr>
              <a:tr h="370840">
                <a:tc>
                  <a:txBody>
                    <a:bodyPr/>
                    <a:lstStyle/>
                    <a:p>
                      <a:r>
                        <a:rPr lang="en-GB" dirty="0"/>
                        <a:t>10 min</a:t>
                      </a:r>
                    </a:p>
                  </a:txBody>
                  <a:tcPr/>
                </a:tc>
                <a:tc>
                  <a:txBody>
                    <a:bodyPr/>
                    <a:lstStyle/>
                    <a:p>
                      <a:r>
                        <a:rPr lang="en-GB" dirty="0"/>
                        <a:t>Conclusion of the submodule</a:t>
                      </a:r>
                    </a:p>
                  </a:txBody>
                  <a:tcPr/>
                </a:tc>
                <a:extLst>
                  <a:ext uri="{0D108BD9-81ED-4DB2-BD59-A6C34878D82A}">
                    <a16:rowId xmlns:a16="http://schemas.microsoft.com/office/drawing/2014/main" val="2156983733"/>
                  </a:ext>
                </a:extLst>
              </a:tr>
              <a:tr h="370840">
                <a:tc>
                  <a:txBody>
                    <a:bodyPr/>
                    <a:lstStyle/>
                    <a:p>
                      <a:r>
                        <a:rPr lang="en-GB" dirty="0"/>
                        <a:t>45 min</a:t>
                      </a:r>
                    </a:p>
                  </a:txBody>
                  <a:tcPr/>
                </a:tc>
                <a:tc>
                  <a:txBody>
                    <a:bodyPr/>
                    <a:lstStyle/>
                    <a:p>
                      <a:r>
                        <a:rPr lang="en-GB" dirty="0"/>
                        <a:t>Quiz</a:t>
                      </a:r>
                    </a:p>
                  </a:txBody>
                  <a:tcPr/>
                </a:tc>
                <a:extLst>
                  <a:ext uri="{0D108BD9-81ED-4DB2-BD59-A6C34878D82A}">
                    <a16:rowId xmlns:a16="http://schemas.microsoft.com/office/drawing/2014/main" val="445621979"/>
                  </a:ext>
                </a:extLst>
              </a:tr>
              <a:tr h="370840">
                <a:tc>
                  <a:txBody>
                    <a:bodyPr/>
                    <a:lstStyle/>
                    <a:p>
                      <a:r>
                        <a:rPr lang="en-GB" dirty="0"/>
                        <a:t>45 min</a:t>
                      </a:r>
                    </a:p>
                  </a:txBody>
                  <a:tcPr/>
                </a:tc>
                <a:tc>
                  <a:txBody>
                    <a:bodyPr/>
                    <a:lstStyle/>
                    <a:p>
                      <a:r>
                        <a:rPr lang="en-GB" dirty="0"/>
                        <a:t>Final assessment</a:t>
                      </a:r>
                    </a:p>
                  </a:txBody>
                  <a:tcPr/>
                </a:tc>
                <a:extLst>
                  <a:ext uri="{0D108BD9-81ED-4DB2-BD59-A6C34878D82A}">
                    <a16:rowId xmlns:a16="http://schemas.microsoft.com/office/drawing/2014/main" val="940883595"/>
                  </a:ext>
                </a:extLst>
              </a:tr>
            </a:tbl>
          </a:graphicData>
        </a:graphic>
      </p:graphicFrame>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BE607E87-CE0E-4E11-A504-406DCA4D67E2}"/>
              </a:ext>
            </a:extLst>
          </p:cNvPr>
          <p:cNvSpPr txBox="1"/>
          <p:nvPr/>
        </p:nvSpPr>
        <p:spPr>
          <a:xfrm>
            <a:off x="457200" y="4875346"/>
            <a:ext cx="6036399" cy="369332"/>
          </a:xfrm>
          <a:prstGeom prst="rect">
            <a:avLst/>
          </a:prstGeom>
          <a:noFill/>
        </p:spPr>
        <p:txBody>
          <a:bodyPr wrap="square" rtlCol="0">
            <a:spAutoFit/>
          </a:bodyPr>
          <a:lstStyle/>
          <a:p>
            <a:r>
              <a:rPr lang="en-GB" b="1" dirty="0"/>
              <a:t>TOTAL = 7h</a:t>
            </a:r>
          </a:p>
        </p:txBody>
      </p:sp>
    </p:spTree>
    <p:extLst>
      <p:ext uri="{BB962C8B-B14F-4D97-AF65-F5344CB8AC3E}">
        <p14:creationId xmlns:p14="http://schemas.microsoft.com/office/powerpoint/2010/main" val="980574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69673" cy="1143000"/>
          </a:xfrm>
        </p:spPr>
        <p:txBody>
          <a:bodyPr>
            <a:normAutofit fontScale="90000"/>
          </a:bodyPr>
          <a:lstStyle/>
          <a:p>
            <a:pPr algn="l"/>
            <a:r>
              <a:rPr lang="en-US" dirty="0">
                <a:solidFill>
                  <a:schemeClr val="tx1">
                    <a:lumMod val="65000"/>
                    <a:lumOff val="35000"/>
                  </a:schemeClr>
                </a:solidFill>
                <a:latin typeface="Century Gothic"/>
                <a:cs typeface="Century Gothic"/>
              </a:rPr>
              <a:t>2.3. Use of social media as an entrepreneur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13">
            <a:extLst>
              <a:ext uri="{FF2B5EF4-FFF2-40B4-BE49-F238E27FC236}">
                <a16:creationId xmlns:a16="http://schemas.microsoft.com/office/drawing/2014/main" id="{634D534B-C670-4226-8FF0-4F29743ADD54}"/>
              </a:ext>
            </a:extLst>
          </p:cNvPr>
          <p:cNvSpPr txBox="1"/>
          <p:nvPr/>
        </p:nvSpPr>
        <p:spPr>
          <a:xfrm>
            <a:off x="793316" y="2028474"/>
            <a:ext cx="5987380" cy="830997"/>
          </a:xfrm>
          <a:prstGeom prst="rect">
            <a:avLst/>
          </a:prstGeom>
          <a:noFill/>
        </p:spPr>
        <p:txBody>
          <a:bodyPr wrap="square" rtlCol="0">
            <a:spAutoFit/>
          </a:bodyPr>
          <a:lstStyle/>
          <a:p>
            <a:r>
              <a:rPr lang="en-GB" sz="2400" dirty="0">
                <a:latin typeface="Georgia" panose="02040502050405020303" pitchFamily="18" charset="0"/>
              </a:rPr>
              <a:t>Pro-tips:</a:t>
            </a:r>
          </a:p>
          <a:p>
            <a:pPr marL="285750" indent="-285750">
              <a:buFontTx/>
              <a:buChar char="-"/>
            </a:pPr>
            <a:r>
              <a:rPr lang="en-GB" sz="2400" dirty="0"/>
              <a:t>Have a diverse storytelling perspective</a:t>
            </a:r>
          </a:p>
        </p:txBody>
      </p:sp>
      <p:pic>
        <p:nvPicPr>
          <p:cNvPr id="6148" name="Picture 4" descr="White blocks with different lighting and shadows, boxes in perspective. Premium Vector">
            <a:extLst>
              <a:ext uri="{FF2B5EF4-FFF2-40B4-BE49-F238E27FC236}">
                <a16:creationId xmlns:a16="http://schemas.microsoft.com/office/drawing/2014/main" id="{4A24A614-B468-4C96-BF80-38343B42DA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0017" y="3128120"/>
            <a:ext cx="3978955" cy="289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3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69673" cy="1143000"/>
          </a:xfrm>
        </p:spPr>
        <p:txBody>
          <a:bodyPr>
            <a:normAutofit fontScale="90000"/>
          </a:bodyPr>
          <a:lstStyle/>
          <a:p>
            <a:pPr algn="l"/>
            <a:r>
              <a:rPr lang="en-US" dirty="0">
                <a:solidFill>
                  <a:schemeClr val="tx1">
                    <a:lumMod val="65000"/>
                    <a:lumOff val="35000"/>
                  </a:schemeClr>
                </a:solidFill>
                <a:latin typeface="Century Gothic"/>
                <a:cs typeface="Century Gothic"/>
              </a:rPr>
              <a:t>2.3. Use of social media as an entrepreneur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13">
            <a:extLst>
              <a:ext uri="{FF2B5EF4-FFF2-40B4-BE49-F238E27FC236}">
                <a16:creationId xmlns:a16="http://schemas.microsoft.com/office/drawing/2014/main" id="{9B7C4B80-AB86-4502-8FD6-CA5760274148}"/>
              </a:ext>
            </a:extLst>
          </p:cNvPr>
          <p:cNvSpPr txBox="1"/>
          <p:nvPr/>
        </p:nvSpPr>
        <p:spPr>
          <a:xfrm>
            <a:off x="793316" y="2028474"/>
            <a:ext cx="5987380" cy="830997"/>
          </a:xfrm>
          <a:prstGeom prst="rect">
            <a:avLst/>
          </a:prstGeom>
          <a:noFill/>
        </p:spPr>
        <p:txBody>
          <a:bodyPr wrap="square" rtlCol="0">
            <a:spAutoFit/>
          </a:bodyPr>
          <a:lstStyle/>
          <a:p>
            <a:r>
              <a:rPr lang="en-GB" sz="2400" dirty="0">
                <a:latin typeface="Georgia" panose="02040502050405020303" pitchFamily="18" charset="0"/>
              </a:rPr>
              <a:t>Pro-tips:</a:t>
            </a:r>
          </a:p>
          <a:p>
            <a:pPr marL="285750" indent="-285750">
              <a:buFontTx/>
              <a:buChar char="-"/>
            </a:pPr>
            <a:r>
              <a:rPr lang="en-GB" sz="2400" dirty="0"/>
              <a:t>Care about the content quality</a:t>
            </a:r>
          </a:p>
        </p:txBody>
      </p:sp>
      <p:pic>
        <p:nvPicPr>
          <p:cNvPr id="7" name="Imagen 6">
            <a:extLst>
              <a:ext uri="{FF2B5EF4-FFF2-40B4-BE49-F238E27FC236}">
                <a16:creationId xmlns:a16="http://schemas.microsoft.com/office/drawing/2014/main" id="{C75F4551-B7C3-4A6C-9971-A1D445BD613B}"/>
              </a:ext>
            </a:extLst>
          </p:cNvPr>
          <p:cNvPicPr>
            <a:picLocks noChangeAspect="1"/>
          </p:cNvPicPr>
          <p:nvPr/>
        </p:nvPicPr>
        <p:blipFill>
          <a:blip r:embed="rId8"/>
          <a:stretch>
            <a:fillRect/>
          </a:stretch>
        </p:blipFill>
        <p:spPr>
          <a:xfrm>
            <a:off x="919581" y="3767830"/>
            <a:ext cx="5734850" cy="1247949"/>
          </a:xfrm>
          <a:prstGeom prst="rect">
            <a:avLst/>
          </a:prstGeom>
        </p:spPr>
      </p:pic>
      <p:sp>
        <p:nvSpPr>
          <p:cNvPr id="8" name="Elipse 7">
            <a:extLst>
              <a:ext uri="{FF2B5EF4-FFF2-40B4-BE49-F238E27FC236}">
                <a16:creationId xmlns:a16="http://schemas.microsoft.com/office/drawing/2014/main" id="{D6D569C8-AF47-450A-B746-2D436484A11C}"/>
              </a:ext>
            </a:extLst>
          </p:cNvPr>
          <p:cNvSpPr/>
          <p:nvPr/>
        </p:nvSpPr>
        <p:spPr>
          <a:xfrm>
            <a:off x="1590261" y="4555803"/>
            <a:ext cx="927652" cy="412836"/>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Elipse 16">
            <a:extLst>
              <a:ext uri="{FF2B5EF4-FFF2-40B4-BE49-F238E27FC236}">
                <a16:creationId xmlns:a16="http://schemas.microsoft.com/office/drawing/2014/main" id="{B291B22C-5994-438A-A9ED-1549812F2B55}"/>
              </a:ext>
            </a:extLst>
          </p:cNvPr>
          <p:cNvSpPr/>
          <p:nvPr/>
        </p:nvSpPr>
        <p:spPr>
          <a:xfrm>
            <a:off x="2941195" y="4560322"/>
            <a:ext cx="927652" cy="412836"/>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8429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69673" cy="1143000"/>
          </a:xfrm>
        </p:spPr>
        <p:txBody>
          <a:bodyPr>
            <a:normAutofit fontScale="90000"/>
          </a:bodyPr>
          <a:lstStyle/>
          <a:p>
            <a:pPr algn="l"/>
            <a:r>
              <a:rPr lang="en-US" dirty="0">
                <a:solidFill>
                  <a:schemeClr val="tx1">
                    <a:lumMod val="65000"/>
                    <a:lumOff val="35000"/>
                  </a:schemeClr>
                </a:solidFill>
                <a:latin typeface="Century Gothic"/>
                <a:cs typeface="Century Gothic"/>
              </a:rPr>
              <a:t>2.3. Use of social media as an entrepreneur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13">
            <a:extLst>
              <a:ext uri="{FF2B5EF4-FFF2-40B4-BE49-F238E27FC236}">
                <a16:creationId xmlns:a16="http://schemas.microsoft.com/office/drawing/2014/main" id="{FB89C48B-DD9A-48D6-B509-D2DCB68F7A3C}"/>
              </a:ext>
            </a:extLst>
          </p:cNvPr>
          <p:cNvSpPr txBox="1"/>
          <p:nvPr/>
        </p:nvSpPr>
        <p:spPr>
          <a:xfrm>
            <a:off x="793316" y="2028474"/>
            <a:ext cx="5987380" cy="830997"/>
          </a:xfrm>
          <a:prstGeom prst="rect">
            <a:avLst/>
          </a:prstGeom>
          <a:noFill/>
        </p:spPr>
        <p:txBody>
          <a:bodyPr wrap="square" rtlCol="0">
            <a:spAutoFit/>
          </a:bodyPr>
          <a:lstStyle/>
          <a:p>
            <a:r>
              <a:rPr lang="en-GB" sz="2400" dirty="0">
                <a:latin typeface="Georgia" panose="02040502050405020303" pitchFamily="18" charset="0"/>
              </a:rPr>
              <a:t>Pro-tips:</a:t>
            </a:r>
          </a:p>
          <a:p>
            <a:pPr marL="285750" indent="-285750">
              <a:buFontTx/>
              <a:buChar char="-"/>
            </a:pPr>
            <a:r>
              <a:rPr lang="en-GB" sz="2400" dirty="0"/>
              <a:t>Plan the strategy</a:t>
            </a:r>
          </a:p>
        </p:txBody>
      </p:sp>
      <p:pic>
        <p:nvPicPr>
          <p:cNvPr id="8196" name="Picture 4" descr="Social strategy concept illustration Free Vector">
            <a:extLst>
              <a:ext uri="{FF2B5EF4-FFF2-40B4-BE49-F238E27FC236}">
                <a16:creationId xmlns:a16="http://schemas.microsoft.com/office/drawing/2014/main" id="{067A09DA-E7F4-4D83-8450-8C29D52710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8726" y="2954488"/>
            <a:ext cx="4816560" cy="320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6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69673" cy="1143000"/>
          </a:xfrm>
        </p:spPr>
        <p:txBody>
          <a:bodyPr>
            <a:normAutofit fontScale="90000"/>
          </a:bodyPr>
          <a:lstStyle/>
          <a:p>
            <a:pPr algn="l"/>
            <a:r>
              <a:rPr lang="en-US" dirty="0">
                <a:solidFill>
                  <a:schemeClr val="tx1">
                    <a:lumMod val="65000"/>
                    <a:lumOff val="35000"/>
                  </a:schemeClr>
                </a:solidFill>
                <a:latin typeface="Century Gothic"/>
                <a:cs typeface="Century Gothic"/>
              </a:rPr>
              <a:t>2.3. Use of social media as an entrepreneur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793316" y="2242900"/>
            <a:ext cx="5987380" cy="830997"/>
          </a:xfrm>
          <a:prstGeom prst="rect">
            <a:avLst/>
          </a:prstGeom>
          <a:noFill/>
        </p:spPr>
        <p:txBody>
          <a:bodyPr wrap="square" rtlCol="0">
            <a:spAutoFit/>
          </a:bodyPr>
          <a:lstStyle/>
          <a:p>
            <a:r>
              <a:rPr lang="en-GB" sz="2400" dirty="0">
                <a:latin typeface="Georgia" panose="02040502050405020303" pitchFamily="18" charset="0"/>
              </a:rPr>
              <a:t>Pro-tips:</a:t>
            </a:r>
            <a:endParaRPr lang="en-US" sz="2400" dirty="0"/>
          </a:p>
          <a:p>
            <a:pPr marL="285750" indent="-285750">
              <a:buFontTx/>
              <a:buChar char="-"/>
            </a:pPr>
            <a:r>
              <a:rPr lang="en-GB" sz="2400" dirty="0"/>
              <a:t>Learn from successful companies</a:t>
            </a:r>
          </a:p>
        </p:txBody>
      </p:sp>
      <p:pic>
        <p:nvPicPr>
          <p:cNvPr id="10242" name="Picture 2" descr="Big data analysis isometric landing page, banner Free Vector">
            <a:extLst>
              <a:ext uri="{FF2B5EF4-FFF2-40B4-BE49-F238E27FC236}">
                <a16:creationId xmlns:a16="http://schemas.microsoft.com/office/drawing/2014/main" id="{123405D4-6D15-4F5D-99E9-4E22B0DE95F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0826" t="20081" b="7490"/>
          <a:stretch/>
        </p:blipFill>
        <p:spPr bwMode="auto">
          <a:xfrm>
            <a:off x="1777846" y="3318361"/>
            <a:ext cx="3528380" cy="2614644"/>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45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3. Practical exercises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en-GB" sz="3200" b="1" i="1" dirty="0"/>
              <a:t>Exercise:</a:t>
            </a:r>
            <a:r>
              <a:rPr lang="en-GB" sz="3200" i="1" dirty="0"/>
              <a:t> </a:t>
            </a:r>
          </a:p>
          <a:p>
            <a:pPr algn="ctr"/>
            <a:endParaRPr lang="en-GB" sz="3200" i="1" dirty="0"/>
          </a:p>
          <a:p>
            <a:pPr algn="ctr"/>
            <a:r>
              <a:rPr lang="en-GB" sz="3200" i="1" dirty="0"/>
              <a:t>Develop your own social media strategy</a:t>
            </a:r>
          </a:p>
        </p:txBody>
      </p:sp>
    </p:spTree>
    <p:extLst>
      <p:ext uri="{BB962C8B-B14F-4D97-AF65-F5344CB8AC3E}">
        <p14:creationId xmlns:p14="http://schemas.microsoft.com/office/powerpoint/2010/main" val="185318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78104" y="-1218247"/>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en-US" sz="5400" b="1" i="0" dirty="0">
                <a:solidFill>
                  <a:srgbClr val="000000"/>
                </a:solidFill>
                <a:effectLst/>
                <a:latin typeface="Century Gothic" panose="020B0502020202020204" pitchFamily="34" charset="0"/>
              </a:rPr>
              <a:t>Final </a:t>
            </a:r>
            <a:r>
              <a:rPr lang="en-US" sz="5400" b="1" dirty="0">
                <a:solidFill>
                  <a:srgbClr val="000000"/>
                </a:solidFill>
                <a:latin typeface="Century Gothic" panose="020B0502020202020204" pitchFamily="34" charset="0"/>
              </a:rPr>
              <a:t>Test</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pic>
        <p:nvPicPr>
          <p:cNvPr id="15" name="Picture 18" descr="JIMINY_THE_CRICKET.png">
            <a:extLst>
              <a:ext uri="{FF2B5EF4-FFF2-40B4-BE49-F238E27FC236}">
                <a16:creationId xmlns:a16="http://schemas.microsoft.com/office/drawing/2014/main" id="{1DEDC7FD-6478-4FAF-AE59-C09CE5CD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4338">
            <a:off x="4684820" y="3667049"/>
            <a:ext cx="1360129" cy="658893"/>
          </a:xfrm>
          <a:prstGeom prst="rect">
            <a:avLst/>
          </a:prstGeom>
        </p:spPr>
      </p:pic>
      <p:sp>
        <p:nvSpPr>
          <p:cNvPr id="22" name="Forma libre: forma 21">
            <a:extLst>
              <a:ext uri="{FF2B5EF4-FFF2-40B4-BE49-F238E27FC236}">
                <a16:creationId xmlns:a16="http://schemas.microsoft.com/office/drawing/2014/main" id="{997E67A3-BD36-4FFE-B529-FA55BDD700DE}"/>
              </a:ext>
            </a:extLst>
          </p:cNvPr>
          <p:cNvSpPr/>
          <p:nvPr/>
        </p:nvSpPr>
        <p:spPr>
          <a:xfrm>
            <a:off x="2033471" y="3704488"/>
            <a:ext cx="2673995" cy="954157"/>
          </a:xfrm>
          <a:custGeom>
            <a:avLst/>
            <a:gdLst>
              <a:gd name="connsiteX0" fmla="*/ 0 w 3048000"/>
              <a:gd name="connsiteY0" fmla="*/ 954157 h 954157"/>
              <a:gd name="connsiteX1" fmla="*/ 596347 w 3048000"/>
              <a:gd name="connsiteY1" fmla="*/ 516835 h 954157"/>
              <a:gd name="connsiteX2" fmla="*/ 1404730 w 3048000"/>
              <a:gd name="connsiteY2" fmla="*/ 172278 h 954157"/>
              <a:gd name="connsiteX3" fmla="*/ 2279374 w 3048000"/>
              <a:gd name="connsiteY3" fmla="*/ 39757 h 954157"/>
              <a:gd name="connsiteX4" fmla="*/ 3048000 w 3048000"/>
              <a:gd name="connsiteY4" fmla="*/ 0 h 95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954157">
                <a:moveTo>
                  <a:pt x="0" y="954157"/>
                </a:moveTo>
                <a:cubicBezTo>
                  <a:pt x="181112" y="800652"/>
                  <a:pt x="362225" y="647148"/>
                  <a:pt x="596347" y="516835"/>
                </a:cubicBezTo>
                <a:cubicBezTo>
                  <a:pt x="830469" y="386522"/>
                  <a:pt x="1124226" y="251791"/>
                  <a:pt x="1404730" y="172278"/>
                </a:cubicBezTo>
                <a:cubicBezTo>
                  <a:pt x="1685234" y="92765"/>
                  <a:pt x="2005496" y="68470"/>
                  <a:pt x="2279374" y="39757"/>
                </a:cubicBezTo>
                <a:cubicBezTo>
                  <a:pt x="2553252" y="11044"/>
                  <a:pt x="2800626" y="5522"/>
                  <a:pt x="3048000" y="0"/>
                </a:cubicBezTo>
              </a:path>
            </a:pathLst>
          </a:cu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4663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1754326"/>
          </a:xfrm>
          <a:prstGeom prst="rect">
            <a:avLst/>
          </a:prstGeom>
          <a:noFill/>
        </p:spPr>
        <p:txBody>
          <a:bodyPr wrap="square" rtlCol="0">
            <a:spAutoFit/>
          </a:bodyPr>
          <a:lstStyle/>
          <a:p>
            <a:pPr algn="ctr" rtl="0" fontAlgn="base"/>
            <a:r>
              <a:rPr lang="en-US" sz="5400" b="1" dirty="0">
                <a:solidFill>
                  <a:srgbClr val="000000"/>
                </a:solidFill>
                <a:latin typeface="Century Gothic" panose="020B0502020202020204" pitchFamily="34" charset="0"/>
              </a:rPr>
              <a:t>Feedback Collection</a:t>
            </a:r>
            <a:endParaRPr lang="en-US" sz="3600" b="1"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4064091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   Further readings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2585323"/>
          </a:xfrm>
          <a:prstGeom prst="rect">
            <a:avLst/>
          </a:prstGeom>
          <a:noFill/>
        </p:spPr>
        <p:txBody>
          <a:bodyPr wrap="square" rtlCol="0">
            <a:spAutoFit/>
          </a:bodyPr>
          <a:lstStyle/>
          <a:p>
            <a:pPr algn="l" rtl="0" fontAlgn="base">
              <a:buFont typeface="Arial" panose="020B0604020202020204" pitchFamily="34" charset="0"/>
              <a:buChar char="•"/>
            </a:pPr>
            <a:r>
              <a:rPr lang="en-US" sz="1800" b="0" i="0" u="sng" strike="noStrike" dirty="0">
                <a:solidFill>
                  <a:srgbClr val="000000"/>
                </a:solidFill>
                <a:effectLst/>
                <a:latin typeface="Calibri" panose="020F0502020204030204" pitchFamily="34" charset="0"/>
                <a:hlinkClick r:id="rId8"/>
              </a:rPr>
              <a:t>Google Suite learning Center</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u="sng" strike="noStrike" dirty="0">
                <a:solidFill>
                  <a:srgbClr val="0563C1"/>
                </a:solidFill>
                <a:effectLst/>
                <a:latin typeface="Calibri" panose="020F0502020204030204" pitchFamily="34" charset="0"/>
                <a:hlinkClick r:id="rId9"/>
              </a:rPr>
              <a:t>The ultimate guide to Google Docs</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u="sng" strike="noStrike" dirty="0">
                <a:solidFill>
                  <a:srgbClr val="0563C1"/>
                </a:solidFill>
                <a:effectLst/>
                <a:latin typeface="Calibri" panose="020F0502020204030204" pitchFamily="34" charset="0"/>
                <a:hlinkClick r:id="rId10"/>
              </a:rPr>
              <a:t>How to Use Google Slides in 2020 (Quick Start Guide).</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u="sng" strike="noStrike" dirty="0">
                <a:solidFill>
                  <a:srgbClr val="0563C1"/>
                </a:solidFill>
                <a:effectLst/>
                <a:latin typeface="Calibri" panose="020F0502020204030204" pitchFamily="34" charset="0"/>
                <a:hlinkClick r:id="rId11"/>
              </a:rPr>
              <a:t>How to use Google Sheets to Make Your First Spreadsheet</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u="sng" strike="noStrike" dirty="0">
                <a:solidFill>
                  <a:srgbClr val="0563C1"/>
                </a:solidFill>
                <a:effectLst/>
                <a:latin typeface="Calibri" panose="020F0502020204030204" pitchFamily="34" charset="0"/>
                <a:hlinkClick r:id="rId12"/>
              </a:rPr>
              <a:t>The complete Zoom guide: From basic help to advanced tricks</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u="sng" strike="noStrike" dirty="0">
                <a:solidFill>
                  <a:srgbClr val="0563C1"/>
                </a:solidFill>
                <a:effectLst/>
                <a:latin typeface="Calibri" panose="020F0502020204030204" pitchFamily="34" charset="0"/>
                <a:hlinkClick r:id="rId13"/>
              </a:rPr>
              <a:t>Official tutorials of GIMP</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u="sng" strike="noStrike" dirty="0">
                <a:solidFill>
                  <a:srgbClr val="0563C1"/>
                </a:solidFill>
                <a:effectLst/>
                <a:latin typeface="Calibri" panose="020F0502020204030204" pitchFamily="34" charset="0"/>
                <a:hlinkClick r:id="rId14"/>
              </a:rPr>
              <a:t>DaVinci Resolve official training resources</a:t>
            </a:r>
            <a:r>
              <a:rPr lang="en-US" sz="1800" b="0" i="0"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427634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06679"/>
            <a:ext cx="1981201" cy="6605361"/>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4" name="Picture 13" descr="JIMINY_THE_CRICK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42980" y="2958352"/>
            <a:ext cx="1360129" cy="658893"/>
          </a:xfrm>
          <a:prstGeom prst="rect">
            <a:avLst/>
          </a:prstGeom>
        </p:spPr>
      </p:pic>
      <p:grpSp>
        <p:nvGrpSpPr>
          <p:cNvPr id="2" name="Grupo 1"/>
          <p:cNvGrpSpPr/>
          <p:nvPr/>
        </p:nvGrpSpPr>
        <p:grpSpPr>
          <a:xfrm>
            <a:off x="1684867" y="1346199"/>
            <a:ext cx="3650975" cy="1970639"/>
            <a:chOff x="1684867" y="1346199"/>
            <a:chExt cx="3650975" cy="1970639"/>
          </a:xfrm>
        </p:grpSpPr>
        <p:sp>
          <p:nvSpPr>
            <p:cNvPr id="8" name="Oval Callout 7"/>
            <p:cNvSpPr/>
            <p:nvPr/>
          </p:nvSpPr>
          <p:spPr>
            <a:xfrm>
              <a:off x="1684867" y="1346199"/>
              <a:ext cx="3251200" cy="1820334"/>
            </a:xfrm>
            <a:prstGeom prst="wedgeEllipseCallout">
              <a:avLst>
                <a:gd name="adj1" fmla="val 80194"/>
                <a:gd name="adj2" fmla="val 30407"/>
              </a:avLst>
            </a:prstGeom>
            <a:solidFill>
              <a:srgbClr val="E9AB27"/>
            </a:solidFill>
            <a:ln w="22225" cap="rnd">
              <a:solidFill>
                <a:schemeClr val="bg1">
                  <a:lumMod val="50000"/>
                </a:schemeClr>
              </a:solidFill>
              <a:prstDash val="sys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91509" y="1839510"/>
              <a:ext cx="3344333" cy="1477328"/>
            </a:xfrm>
            <a:prstGeom prst="rect">
              <a:avLst/>
            </a:prstGeom>
            <a:noFill/>
          </p:spPr>
          <p:txBody>
            <a:bodyPr wrap="square" rtlCol="0">
              <a:spAutoFit/>
            </a:bodyPr>
            <a:lstStyle/>
            <a:p>
              <a:r>
                <a:rPr lang="en-US" sz="4800" dirty="0">
                  <a:solidFill>
                    <a:schemeClr val="bg1"/>
                  </a:solidFill>
                  <a:latin typeface="Kinfolk Pro Rough"/>
                  <a:cs typeface="Kinfolk Pro Rough"/>
                </a:rPr>
                <a:t>Thank</a:t>
              </a:r>
              <a:r>
                <a:rPr lang="en-US" sz="4200" dirty="0">
                  <a:solidFill>
                    <a:schemeClr val="bg1"/>
                  </a:solidFill>
                  <a:latin typeface="Kinfolk Pro Rough"/>
                  <a:cs typeface="Kinfolk Pro Rough"/>
                </a:rPr>
                <a:t> you</a:t>
              </a:r>
              <a:r>
                <a:rPr lang="is-IS" sz="4200" dirty="0">
                  <a:solidFill>
                    <a:schemeClr val="bg1"/>
                  </a:solidFill>
                  <a:latin typeface="Kinfolk Pro Rough"/>
                  <a:cs typeface="Kinfolk Pro Rough"/>
                </a:rPr>
                <a:t>…</a:t>
              </a:r>
              <a:endParaRPr lang="en-US" sz="4200" dirty="0">
                <a:solidFill>
                  <a:schemeClr val="bg1"/>
                </a:solidFill>
                <a:latin typeface="Kinfolk Pro Rough"/>
                <a:cs typeface="Kinfolk Pro Rough"/>
              </a:endParaRPr>
            </a:p>
          </p:txBody>
        </p:sp>
      </p:grpSp>
      <p:grpSp>
        <p:nvGrpSpPr>
          <p:cNvPr id="15" name="Grupo 14"/>
          <p:cNvGrpSpPr/>
          <p:nvPr/>
        </p:nvGrpSpPr>
        <p:grpSpPr>
          <a:xfrm>
            <a:off x="384893" y="5323664"/>
            <a:ext cx="6108705" cy="788035"/>
            <a:chOff x="0" y="0"/>
            <a:chExt cx="7847584" cy="806450"/>
          </a:xfrm>
        </p:grpSpPr>
        <p:pic>
          <p:nvPicPr>
            <p:cNvPr id="16" name="Imagem 15" descr="AD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945"/>
              <a:ext cx="749300" cy="40639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WEP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52" y="295720"/>
              <a:ext cx="12573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Mindshift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504" y="0"/>
              <a:ext cx="5905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LABC-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9506" y="242666"/>
              <a:ext cx="927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CCSD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058" y="247651"/>
              <a:ext cx="9715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descr="SYMPLEXIS_LOGO_TRANSPARENT_BACKGROUND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3060" y="169069"/>
              <a:ext cx="10287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Valencia INNOHUB logo"/>
            <p:cNvPicPr>
              <a:picLocks noChangeAspect="1" noChangeArrowheads="1"/>
            </p:cNvPicPr>
            <p:nvPr/>
          </p:nvPicPr>
          <p:blipFill>
            <a:blip r:embed="rId13">
              <a:extLst>
                <a:ext uri="{28A0092B-C50C-407E-A947-70E740481C1C}">
                  <a14:useLocalDpi xmlns:a14="http://schemas.microsoft.com/office/drawing/2010/main" val="0"/>
                </a:ext>
              </a:extLst>
            </a:blip>
            <a:srcRect l="13397" t="28081" r="13477" b="27374"/>
            <a:stretch>
              <a:fillRect/>
            </a:stretch>
          </p:blipFill>
          <p:spPr bwMode="auto">
            <a:xfrm>
              <a:off x="6552184" y="141509"/>
              <a:ext cx="1295400" cy="552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2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en-US" sz="5400" b="1" i="0" dirty="0">
                <a:solidFill>
                  <a:srgbClr val="000000"/>
                </a:solidFill>
                <a:effectLst/>
                <a:latin typeface="Century Gothic" panose="020B0502020202020204" pitchFamily="34" charset="0"/>
              </a:rPr>
              <a:t>Initial </a:t>
            </a:r>
            <a:r>
              <a:rPr lang="en-US" sz="5400" b="1" dirty="0">
                <a:solidFill>
                  <a:srgbClr val="000000"/>
                </a:solidFill>
                <a:latin typeface="Century Gothic" panose="020B0502020202020204" pitchFamily="34" charset="0"/>
              </a:rPr>
              <a:t>Test</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spTree>
    <p:extLst>
      <p:ext uri="{BB962C8B-B14F-4D97-AF65-F5344CB8AC3E}">
        <p14:creationId xmlns:p14="http://schemas.microsoft.com/office/powerpoint/2010/main" val="170119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n-US" dirty="0">
                <a:solidFill>
                  <a:schemeClr val="tx1">
                    <a:lumMod val="65000"/>
                    <a:lumOff val="35000"/>
                  </a:schemeClr>
                </a:solidFill>
                <a:latin typeface="Century Gothic"/>
                <a:cs typeface="Century Gothic"/>
              </a:rPr>
              <a:t>1.1. Office suites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026" name="Picture 2" descr="1 de cada 7 personas del mundo usa Microsoft Office">
            <a:extLst>
              <a:ext uri="{FF2B5EF4-FFF2-40B4-BE49-F238E27FC236}">
                <a16:creationId xmlns:a16="http://schemas.microsoft.com/office/drawing/2014/main" id="{6A3A71B8-7206-4E5A-AEDB-B27CC3BB02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540" y="2254981"/>
            <a:ext cx="2250281"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Apache OpenOffice - Inicio | Facebook">
            <a:extLst>
              <a:ext uri="{FF2B5EF4-FFF2-40B4-BE49-F238E27FC236}">
                <a16:creationId xmlns:a16="http://schemas.microsoft.com/office/drawing/2014/main" id="{85369C35-E3BE-4489-B834-B3D747FF327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528" t="5345" r="17448" b="6420"/>
          <a:stretch/>
        </p:blipFill>
        <p:spPr bwMode="auto">
          <a:xfrm>
            <a:off x="4146888" y="2273300"/>
            <a:ext cx="2250281"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G Suite (ahora WorkSpace): qué es, cómo funciona y para qué sirve">
            <a:extLst>
              <a:ext uri="{FF2B5EF4-FFF2-40B4-BE49-F238E27FC236}">
                <a16:creationId xmlns:a16="http://schemas.microsoft.com/office/drawing/2014/main" id="{060E248D-7CBC-4867-9D5E-71719D8851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0059" y="4028659"/>
            <a:ext cx="2250282" cy="1264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866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n-US" dirty="0">
                <a:solidFill>
                  <a:schemeClr val="tx1">
                    <a:lumMod val="65000"/>
                    <a:lumOff val="35000"/>
                  </a:schemeClr>
                </a:solidFill>
                <a:latin typeface="Century Gothic"/>
                <a:cs typeface="Century Gothic"/>
              </a:rPr>
              <a:t>1.1. Office suites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026" name="Picture 2" descr="1 de cada 7 personas del mundo usa Microsoft Office">
            <a:extLst>
              <a:ext uri="{FF2B5EF4-FFF2-40B4-BE49-F238E27FC236}">
                <a16:creationId xmlns:a16="http://schemas.microsoft.com/office/drawing/2014/main" id="{6A3A71B8-7206-4E5A-AEDB-B27CC3BB02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540" y="2254981"/>
            <a:ext cx="2250281"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Apache OpenOffice - Inicio | Facebook">
            <a:extLst>
              <a:ext uri="{FF2B5EF4-FFF2-40B4-BE49-F238E27FC236}">
                <a16:creationId xmlns:a16="http://schemas.microsoft.com/office/drawing/2014/main" id="{85369C35-E3BE-4489-B834-B3D747FF327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528" t="5345" r="17448" b="6420"/>
          <a:stretch/>
        </p:blipFill>
        <p:spPr bwMode="auto">
          <a:xfrm>
            <a:off x="4146888" y="2273300"/>
            <a:ext cx="2250281"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G Suite (ahora WorkSpace): qué es, cómo funciona y para qué sirve">
            <a:extLst>
              <a:ext uri="{FF2B5EF4-FFF2-40B4-BE49-F238E27FC236}">
                <a16:creationId xmlns:a16="http://schemas.microsoft.com/office/drawing/2014/main" id="{060E248D-7CBC-4867-9D5E-71719D8851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0059" y="4028659"/>
            <a:ext cx="2250282" cy="1264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Elipse 2">
            <a:extLst>
              <a:ext uri="{FF2B5EF4-FFF2-40B4-BE49-F238E27FC236}">
                <a16:creationId xmlns:a16="http://schemas.microsoft.com/office/drawing/2014/main" id="{11B0E8B8-D172-41D6-BE61-7D5851D45CA7}"/>
              </a:ext>
            </a:extLst>
          </p:cNvPr>
          <p:cNvSpPr/>
          <p:nvPr/>
        </p:nvSpPr>
        <p:spPr>
          <a:xfrm>
            <a:off x="2239096" y="3930072"/>
            <a:ext cx="2532208" cy="146154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240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a:solidFill>
                  <a:schemeClr val="tx1">
                    <a:lumMod val="65000"/>
                    <a:lumOff val="35000"/>
                  </a:schemeClr>
                </a:solidFill>
                <a:latin typeface="Century Gothic"/>
                <a:cs typeface="Century Gothic"/>
              </a:rPr>
              <a:t>Google Docs Interface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2050" name="Picture 2" descr="Captura de pantalla de un celular&#10;&#10;Descripción generada automáticamente">
            <a:extLst>
              <a:ext uri="{FF2B5EF4-FFF2-40B4-BE49-F238E27FC236}">
                <a16:creationId xmlns:a16="http://schemas.microsoft.com/office/drawing/2014/main" id="{1E53C35E-3A39-48CE-96CD-28089B214C3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53" b="13661"/>
          <a:stretch/>
        </p:blipFill>
        <p:spPr bwMode="auto">
          <a:xfrm>
            <a:off x="321161" y="1870028"/>
            <a:ext cx="8501677" cy="311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4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3. Practical exercises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en-GB" sz="3200" b="1" i="1" dirty="0"/>
              <a:t>Exercise:</a:t>
            </a:r>
            <a:r>
              <a:rPr lang="en-GB" sz="3200" i="1" dirty="0"/>
              <a:t> </a:t>
            </a:r>
          </a:p>
          <a:p>
            <a:pPr algn="ctr"/>
            <a:endParaRPr lang="en-GB" sz="3200" i="1" dirty="0"/>
          </a:p>
          <a:p>
            <a:pPr algn="ctr"/>
            <a:r>
              <a:rPr lang="en-GB" sz="3200" i="1" dirty="0"/>
              <a:t>Design your own CV using a template</a:t>
            </a:r>
          </a:p>
        </p:txBody>
      </p:sp>
    </p:spTree>
    <p:extLst>
      <p:ext uri="{BB962C8B-B14F-4D97-AF65-F5344CB8AC3E}">
        <p14:creationId xmlns:p14="http://schemas.microsoft.com/office/powerpoint/2010/main" val="65865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a:solidFill>
                  <a:schemeClr val="tx1">
                    <a:lumMod val="65000"/>
                    <a:lumOff val="35000"/>
                  </a:schemeClr>
                </a:solidFill>
                <a:latin typeface="Century Gothic"/>
                <a:cs typeface="Century Gothic"/>
              </a:rPr>
              <a:t>Google Slides Interface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3074" name="Picture 2" descr="Captura de pantalla de un celular&#10;&#10;Descripción generada automáticamente">
            <a:extLst>
              <a:ext uri="{FF2B5EF4-FFF2-40B4-BE49-F238E27FC236}">
                <a16:creationId xmlns:a16="http://schemas.microsoft.com/office/drawing/2014/main" id="{B7C59CB0-85D2-493D-8E86-ACB1D3953E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0959" y="1449479"/>
            <a:ext cx="6850198" cy="38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89132"/>
      </p:ext>
    </p:extLst>
  </p:cSld>
  <p:clrMapOvr>
    <a:masterClrMapping/>
  </p:clrMapOvr>
</p:sld>
</file>

<file path=ppt/theme/theme1.xml><?xml version="1.0" encoding="utf-8"?>
<a:theme xmlns:a="http://schemas.openxmlformats.org/drawingml/2006/main" name="JIMIN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JIMINY_PPT_TEMPLATE</Template>
  <TotalTime>217</TotalTime>
  <Words>2093</Words>
  <Application>Microsoft Office PowerPoint</Application>
  <PresentationFormat>Presentación en pantalla (4:3)</PresentationFormat>
  <Paragraphs>147</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Calibri</vt:lpstr>
      <vt:lpstr>Century Gothic</vt:lpstr>
      <vt:lpstr>Georgia</vt:lpstr>
      <vt:lpstr>Kinfolk Pro Rough</vt:lpstr>
      <vt:lpstr>JIMINY_PPT_TEMPLATE</vt:lpstr>
      <vt:lpstr>Module 2 DIGITAL AWARENESS</vt:lpstr>
      <vt:lpstr>Training outline</vt:lpstr>
      <vt:lpstr>Training outline</vt:lpstr>
      <vt:lpstr>Presentación de PowerPoint</vt:lpstr>
      <vt:lpstr>1.1. Office suites</vt:lpstr>
      <vt:lpstr>1.1. Office suites</vt:lpstr>
      <vt:lpstr>Google Docs Interface</vt:lpstr>
      <vt:lpstr>3. Practical exercises</vt:lpstr>
      <vt:lpstr>Google Slides Interface</vt:lpstr>
      <vt:lpstr>Google Sheets Interface</vt:lpstr>
      <vt:lpstr>1.2. Conference Calls Platforms</vt:lpstr>
      <vt:lpstr>1.3. Multimedia Content</vt:lpstr>
      <vt:lpstr>Presentación de PowerPoint</vt:lpstr>
      <vt:lpstr>Presentación de PowerPoint</vt:lpstr>
      <vt:lpstr>Presentación de PowerPoint</vt:lpstr>
      <vt:lpstr>Presentación de PowerPoint</vt:lpstr>
      <vt:lpstr>3. Practical exercises</vt:lpstr>
      <vt:lpstr>1.3. Multimedia Content</vt:lpstr>
      <vt:lpstr>Presentación de PowerPoint</vt:lpstr>
      <vt:lpstr>Presentación de PowerPoint</vt:lpstr>
      <vt:lpstr>Presentación de PowerPoint</vt:lpstr>
      <vt:lpstr>Presentación de PowerPoint</vt:lpstr>
      <vt:lpstr>Presentación de PowerPoint</vt:lpstr>
      <vt:lpstr>2.1. Networking</vt:lpstr>
      <vt:lpstr>2.2. “Networking 2.0”</vt:lpstr>
      <vt:lpstr>2.3. Use of social media as an entrepreneur</vt:lpstr>
      <vt:lpstr>2.3. Use of social media as an entrepreneur</vt:lpstr>
      <vt:lpstr>2.3. Use of social media as an entrepreneur</vt:lpstr>
      <vt:lpstr>2.3. Use of social media as an entrepreneur</vt:lpstr>
      <vt:lpstr>2.3. Use of social media as an entrepreneur</vt:lpstr>
      <vt:lpstr>2.3. Use of social media as an entrepreneur</vt:lpstr>
      <vt:lpstr>2.3. Use of social media as an entrepreneur</vt:lpstr>
      <vt:lpstr>2.3. Use of social media as an entrepreneur</vt:lpstr>
      <vt:lpstr>3. Practical exercises</vt:lpstr>
      <vt:lpstr>Presentación de PowerPoint</vt:lpstr>
      <vt:lpstr>Presentación de PowerPoint</vt:lpstr>
      <vt:lpstr>   Further readings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César García Molino</cp:lastModifiedBy>
  <cp:revision>26</cp:revision>
  <dcterms:created xsi:type="dcterms:W3CDTF">2019-11-21T09:42:05Z</dcterms:created>
  <dcterms:modified xsi:type="dcterms:W3CDTF">2021-05-04T16:28:33Z</dcterms:modified>
</cp:coreProperties>
</file>